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notesSlides/notesSlide14.xml" ContentType="application/vnd.openxmlformats-officedocument.presentationml.notesSlide+xml"/>
  <Override PartName="/ppt/charts/chart6.xml" ContentType="application/vnd.openxmlformats-officedocument.drawingml.chart+xml"/>
  <Override PartName="/ppt/notesSlides/notesSlide15.xml" ContentType="application/vnd.openxmlformats-officedocument.presentationml.notesSlide+xml"/>
  <Override PartName="/ppt/charts/chart7.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25.xml" ContentType="application/vnd.openxmlformats-officedocument.presentationml.notesSlide+xml"/>
  <Override PartName="/ppt/charts/chart12.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3.xml" ContentType="application/vnd.openxmlformats-officedocument.drawingml.chart+xml"/>
  <Override PartName="/ppt/notesSlides/notesSlide28.xml" ContentType="application/vnd.openxmlformats-officedocument.presentationml.notesSlide+xml"/>
  <Override PartName="/ppt/charts/chart14.xml" ContentType="application/vnd.openxmlformats-officedocument.drawingml.chart+xml"/>
  <Override PartName="/ppt/drawings/drawing2.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5.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6.xml" ContentType="application/vnd.openxmlformats-officedocument.drawingml.chart+xml"/>
  <Override PartName="/ppt/notesSlides/notesSlide45.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46.xml" ContentType="application/vnd.openxmlformats-officedocument.presentationml.notesSlide+xml"/>
  <Override PartName="/ppt/charts/chart19.xml" ContentType="application/vnd.openxmlformats-officedocument.drawingml.chart+xml"/>
  <Override PartName="/ppt/notesSlides/notesSlide47.xml" ContentType="application/vnd.openxmlformats-officedocument.presentationml.notesSlide+xml"/>
  <Override PartName="/ppt/charts/chart20.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1.xml" ContentType="application/vnd.openxmlformats-officedocument.drawingml.chart+xml"/>
  <Override PartName="/ppt/drawings/drawing3.xml" ContentType="application/vnd.openxmlformats-officedocument.drawingml.chartshapes+xml"/>
  <Override PartName="/ppt/notesSlides/notesSlide52.xml" ContentType="application/vnd.openxmlformats-officedocument.presentationml.notesSlide+xml"/>
  <Override PartName="/ppt/charts/chart22.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5.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6.xml" ContentType="application/vnd.openxmlformats-officedocument.drawingml.chart+xml"/>
  <Override PartName="/ppt/notesSlides/notesSlide58.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3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5.xml" ContentType="application/vnd.openxmlformats-officedocument.presentationml.notesSlide+xml"/>
  <Override PartName="/ppt/charts/chart3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6.xml" ContentType="application/vnd.openxmlformats-officedocument.presentationml.notesSlide+xml"/>
  <Override PartName="/ppt/charts/chart3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7.xml" ContentType="application/vnd.openxmlformats-officedocument.presentationml.notesSlide+xml"/>
  <Override PartName="/ppt/charts/chart33.xml" ContentType="application/vnd.openxmlformats-officedocument.drawingml.chart+xml"/>
  <Override PartName="/ppt/charts/style9.xml" ContentType="application/vnd.ms-office.chartstyle+xml"/>
  <Override PartName="/ppt/charts/colors9.xml" ContentType="application/vnd.ms-office.chartcolorstyle+xml"/>
  <Override PartName="/ppt/charts/chart34.xml" ContentType="application/vnd.openxmlformats-officedocument.drawingml.chart+xml"/>
  <Override PartName="/ppt/notesSlides/notesSlide68.xml" ContentType="application/vnd.openxmlformats-officedocument.presentationml.notesSlide+xml"/>
  <Override PartName="/ppt/charts/chart35.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9.xml" ContentType="application/vnd.openxmlformats-officedocument.presentationml.notesSlide+xml"/>
  <Override PartName="/ppt/charts/chart36.xml" ContentType="application/vnd.openxmlformats-officedocument.drawingml.chart+xml"/>
  <Override PartName="/ppt/notesSlides/notesSlide70.xml" ContentType="application/vnd.openxmlformats-officedocument.presentationml.notesSlide+xml"/>
  <Override PartName="/ppt/charts/chart37.xml" ContentType="application/vnd.openxmlformats-officedocument.drawingml.chart+xml"/>
  <Override PartName="/ppt/notesSlides/notesSlide71.xml" ContentType="application/vnd.openxmlformats-officedocument.presentationml.notesSlide+xml"/>
  <Override PartName="/ppt/charts/chart38.xml" ContentType="application/vnd.openxmlformats-officedocument.drawingml.chart+xml"/>
  <Override PartName="/ppt/notesSlides/notesSlide72.xml" ContentType="application/vnd.openxmlformats-officedocument.presentationml.notesSlide+xml"/>
  <Override PartName="/ppt/charts/chart39.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750" r:id="rId2"/>
    <p:sldMasterId id="2147483758" r:id="rId3"/>
    <p:sldMasterId id="2147483765" r:id="rId4"/>
    <p:sldMasterId id="2147483782" r:id="rId5"/>
    <p:sldMasterId id="2147483809" r:id="rId6"/>
    <p:sldMasterId id="2147483815" r:id="rId7"/>
    <p:sldMasterId id="2147483840" r:id="rId8"/>
  </p:sldMasterIdLst>
  <p:notesMasterIdLst>
    <p:notesMasterId r:id="rId110"/>
  </p:notesMasterIdLst>
  <p:handoutMasterIdLst>
    <p:handoutMasterId r:id="rId111"/>
  </p:handoutMasterIdLst>
  <p:sldIdLst>
    <p:sldId id="1025" r:id="rId9"/>
    <p:sldId id="1199" r:id="rId10"/>
    <p:sldId id="1233" r:id="rId11"/>
    <p:sldId id="1594" r:id="rId12"/>
    <p:sldId id="1408" r:id="rId13"/>
    <p:sldId id="1532" r:id="rId14"/>
    <p:sldId id="945" r:id="rId15"/>
    <p:sldId id="1328" r:id="rId16"/>
    <p:sldId id="1329" r:id="rId17"/>
    <p:sldId id="1177" r:id="rId18"/>
    <p:sldId id="1152" r:id="rId19"/>
    <p:sldId id="1533" r:id="rId20"/>
    <p:sldId id="1534" r:id="rId21"/>
    <p:sldId id="1535" r:id="rId22"/>
    <p:sldId id="1537" r:id="rId23"/>
    <p:sldId id="1538" r:id="rId24"/>
    <p:sldId id="1539" r:id="rId25"/>
    <p:sldId id="1540" r:id="rId26"/>
    <p:sldId id="1541" r:id="rId27"/>
    <p:sldId id="1542" r:id="rId28"/>
    <p:sldId id="1545" r:id="rId29"/>
    <p:sldId id="1550" r:id="rId30"/>
    <p:sldId id="1544" r:id="rId31"/>
    <p:sldId id="1543" r:id="rId32"/>
    <p:sldId id="1593" r:id="rId33"/>
    <p:sldId id="1548" r:id="rId34"/>
    <p:sldId id="1549" r:id="rId35"/>
    <p:sldId id="1592" r:id="rId36"/>
    <p:sldId id="1672" r:id="rId37"/>
    <p:sldId id="1673" r:id="rId38"/>
    <p:sldId id="1546" r:id="rId39"/>
    <p:sldId id="1547" r:id="rId40"/>
    <p:sldId id="1557" r:id="rId41"/>
    <p:sldId id="1574" r:id="rId42"/>
    <p:sldId id="1575" r:id="rId43"/>
    <p:sldId id="1576" r:id="rId44"/>
    <p:sldId id="1661" r:id="rId45"/>
    <p:sldId id="1551" r:id="rId46"/>
    <p:sldId id="1567" r:id="rId47"/>
    <p:sldId id="1642" r:id="rId48"/>
    <p:sldId id="1643" r:id="rId49"/>
    <p:sldId id="1644" r:id="rId50"/>
    <p:sldId id="1645" r:id="rId51"/>
    <p:sldId id="1613" r:id="rId52"/>
    <p:sldId id="1614" r:id="rId53"/>
    <p:sldId id="1615" r:id="rId54"/>
    <p:sldId id="1641" r:id="rId55"/>
    <p:sldId id="1646" r:id="rId56"/>
    <p:sldId id="1647" r:id="rId57"/>
    <p:sldId id="1648" r:id="rId58"/>
    <p:sldId id="1037" r:id="rId59"/>
    <p:sldId id="1669" r:id="rId60"/>
    <p:sldId id="1670" r:id="rId61"/>
    <p:sldId id="1671" r:id="rId62"/>
    <p:sldId id="1651" r:id="rId63"/>
    <p:sldId id="1652" r:id="rId64"/>
    <p:sldId id="1653" r:id="rId65"/>
    <p:sldId id="1654" r:id="rId66"/>
    <p:sldId id="1655" r:id="rId67"/>
    <p:sldId id="1658" r:id="rId68"/>
    <p:sldId id="1161" r:id="rId69"/>
    <p:sldId id="1590" r:id="rId70"/>
    <p:sldId id="1494" r:id="rId71"/>
    <p:sldId id="1660" r:id="rId72"/>
    <p:sldId id="1591" r:id="rId73"/>
    <p:sldId id="1668" r:id="rId74"/>
    <p:sldId id="1496" r:id="rId75"/>
    <p:sldId id="1160" r:id="rId76"/>
    <p:sldId id="1041" r:id="rId77"/>
    <p:sldId id="1662" r:id="rId78"/>
    <p:sldId id="1663" r:id="rId79"/>
    <p:sldId id="1664" r:id="rId80"/>
    <p:sldId id="1665" r:id="rId81"/>
    <p:sldId id="1666" r:id="rId82"/>
    <p:sldId id="1667" r:id="rId83"/>
    <p:sldId id="1345" r:id="rId84"/>
    <p:sldId id="1347" r:id="rId85"/>
    <p:sldId id="1348" r:id="rId86"/>
    <p:sldId id="1411" r:id="rId87"/>
    <p:sldId id="1043" r:id="rId88"/>
    <p:sldId id="1504" r:id="rId89"/>
    <p:sldId id="1045" r:id="rId90"/>
    <p:sldId id="1046" r:id="rId91"/>
    <p:sldId id="1503" r:id="rId92"/>
    <p:sldId id="1410" r:id="rId93"/>
    <p:sldId id="1048" r:id="rId94"/>
    <p:sldId id="1156" r:id="rId95"/>
    <p:sldId id="1157" r:id="rId96"/>
    <p:sldId id="1158" r:id="rId97"/>
    <p:sldId id="1159" r:id="rId98"/>
    <p:sldId id="1062" r:id="rId99"/>
    <p:sldId id="1057" r:id="rId100"/>
    <p:sldId id="1416" r:id="rId101"/>
    <p:sldId id="1417" r:id="rId102"/>
    <p:sldId id="1418" r:id="rId103"/>
    <p:sldId id="1419" r:id="rId104"/>
    <p:sldId id="1109" r:id="rId105"/>
    <p:sldId id="1110" r:id="rId106"/>
    <p:sldId id="942" r:id="rId107"/>
    <p:sldId id="1397" r:id="rId108"/>
    <p:sldId id="674"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AC9BB"/>
    <a:srgbClr val="FFA605"/>
    <a:srgbClr val="EE484A"/>
    <a:srgbClr val="6D9BEB"/>
    <a:srgbClr val="05D6EE"/>
    <a:srgbClr val="000000"/>
    <a:srgbClr val="4F81BD"/>
    <a:srgbClr val="009CBD"/>
    <a:srgbClr val="167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506" autoAdjust="0"/>
    <p:restoredTop sz="83981" autoAdjust="0"/>
  </p:normalViewPr>
  <p:slideViewPr>
    <p:cSldViewPr snapToGrid="0">
      <p:cViewPr varScale="1">
        <p:scale>
          <a:sx n="72" d="100"/>
          <a:sy n="72" d="100"/>
        </p:scale>
        <p:origin x="1200" y="66"/>
      </p:cViewPr>
      <p:guideLst/>
    </p:cSldViewPr>
  </p:slideViewPr>
  <p:notesTextViewPr>
    <p:cViewPr>
      <p:scale>
        <a:sx n="3" d="2"/>
        <a:sy n="3" d="2"/>
      </p:scale>
      <p:origin x="0" y="0"/>
    </p:cViewPr>
  </p:notesTextViewPr>
  <p:sorterViewPr>
    <p:cViewPr varScale="1">
      <p:scale>
        <a:sx n="1" d="1"/>
        <a:sy n="1" d="1"/>
      </p:scale>
      <p:origin x="0" y="-32502"/>
    </p:cViewPr>
  </p:sorterViewPr>
  <p:notesViewPr>
    <p:cSldViewPr snapToGrid="0">
      <p:cViewPr varScale="1">
        <p:scale>
          <a:sx n="75" d="100"/>
          <a:sy n="75" d="100"/>
        </p:scale>
        <p:origin x="3048"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presProps" Target="pres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viewProps" Target="view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oleObject" Target="file:///C:\Users\Jordan%20G.%20Levine\Desktop\Underbuilding.xlsx" TargetMode="External"/><Relationship Id="rId2" Type="http://schemas.microsoft.com/office/2011/relationships/chartColorStyle" Target="colors4.xml"/><Relationship Id="rId1" Type="http://schemas.microsoft.com/office/2011/relationships/chartStyle" Target="style4.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3" Type="http://schemas.openxmlformats.org/officeDocument/2006/relationships/oleObject" Target="file:///C:\Users\Jordan%20G.%20Levine\Desktop\Underbuilding.xlsx" TargetMode="External"/><Relationship Id="rId2" Type="http://schemas.microsoft.com/office/2011/relationships/chartColorStyle" Target="colors5.xml"/><Relationship Id="rId1" Type="http://schemas.microsoft.com/office/2011/relationships/chartStyle" Target="style5.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6.xml"/><Relationship Id="rId1" Type="http://schemas.microsoft.com/office/2011/relationships/chartStyle" Target="style6.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7.xml"/><Relationship Id="rId1" Type="http://schemas.microsoft.com/office/2011/relationships/chartStyle" Target="style7.xml"/></Relationships>
</file>

<file path=ppt/charts/_rels/chart32.xml.rels><?xml version="1.0" encoding="UTF-8" standalone="yes"?>
<Relationships xmlns="http://schemas.openxmlformats.org/package/2006/relationships"><Relationship Id="rId3" Type="http://schemas.openxmlformats.org/officeDocument/2006/relationships/oleObject" Target="file:///\\laserver\meminfo\R&amp;E\PublicPolicy\Analysis%20Taxation\Prop%2060%20&amp;%2090\2016.03\Output\AHS.xls" TargetMode="External"/><Relationship Id="rId2" Type="http://schemas.microsoft.com/office/2011/relationships/chartColorStyle" Target="colors8.xml"/><Relationship Id="rId1" Type="http://schemas.microsoft.com/office/2011/relationships/chartStyle" Target="style8.xml"/></Relationships>
</file>

<file path=ppt/charts/_rels/chart33.xml.rels><?xml version="1.0" encoding="UTF-8" standalone="yes"?>
<Relationships xmlns="http://schemas.openxmlformats.org/package/2006/relationships"><Relationship Id="rId3" Type="http://schemas.openxmlformats.org/officeDocument/2006/relationships/oleObject" Target="file:///\\laserver\meminfo\R&amp;E\Jordan\data.xls" TargetMode="External"/><Relationship Id="rId2" Type="http://schemas.microsoft.com/office/2011/relationships/chartColorStyle" Target="colors9.xml"/><Relationship Id="rId1" Type="http://schemas.microsoft.com/office/2011/relationships/chartStyle" Target="style9.xml"/></Relationships>
</file>

<file path=ppt/charts/_rels/chart34.xml.rels><?xml version="1.0" encoding="UTF-8" standalone="yes"?>
<Relationships xmlns="http://schemas.openxmlformats.org/package/2006/relationships"><Relationship Id="rId1" Type="http://schemas.openxmlformats.org/officeDocument/2006/relationships/oleObject" Target="file:///\\laserver\meminfo\R&amp;E\Jordan\Blogs\SF%20Stock\Tenure.xls" TargetMode="Externa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10.xml"/><Relationship Id="rId1" Type="http://schemas.microsoft.com/office/2011/relationships/chartStyle" Target="style10.xml"/></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8B-43D3-B092-282E5C25E9C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D8B-43D3-B092-282E5C25E9C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D8B-43D3-B092-282E5C25E9C6}"/>
              </c:ext>
            </c:extLst>
          </c:dPt>
          <c:dLbls>
            <c:dLbl>
              <c:idx val="0"/>
              <c:layout>
                <c:manualLayout>
                  <c:x val="-0.35338856618435932"/>
                  <c:y val="5.1394364604392243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0FF46D07-2C3A-4903-AC8D-D396767A2F9F}" type="CATEGORYNAME">
                      <a:rPr lang="en-US" sz="2400" smtClean="0"/>
                      <a:pPr>
                        <a:defRPr/>
                      </a:pPr>
                      <a:t>[CATEGORY NAME]</a:t>
                    </a:fld>
                    <a:r>
                      <a:rPr lang="en-US" sz="2400" baseline="0" dirty="0"/>
                      <a:t> </a:t>
                    </a:r>
                    <a:fld id="{EA62AD1C-4F82-43B2-8781-70A4F3C34BE6}" type="VALUE">
                      <a:rPr lang="en-US" sz="2400" baseline="0" smtClean="0"/>
                      <a:pPr>
                        <a:defRPr/>
                      </a:pPr>
                      <a:t>[VALUE]</a:t>
                    </a:fld>
                    <a:endParaRPr lang="en-US" sz="2400"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42573019540591844"/>
                      <c:h val="0.16567270650265059"/>
                    </c:manualLayout>
                  </c15:layout>
                  <c15:dlblFieldTable/>
                  <c15:showDataLabelsRange val="0"/>
                </c:ext>
                <c:ext xmlns:c16="http://schemas.microsoft.com/office/drawing/2014/chart" uri="{C3380CC4-5D6E-409C-BE32-E72D297353CC}">
                  <c16:uniqueId val="{00000001-4D8B-43D3-B092-282E5C25E9C6}"/>
                </c:ext>
              </c:extLst>
            </c:dLbl>
            <c:dLbl>
              <c:idx val="1"/>
              <c:layout>
                <c:manualLayout>
                  <c:x val="2.5286039308826339E-3"/>
                  <c:y val="4.4598012598675553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616D3FC8-1A2C-45BF-ADE2-0D89F92B929A}" type="CATEGORYNAME">
                      <a:rPr lang="en-US" sz="2400" dirty="0"/>
                      <a:pPr>
                        <a:defRPr/>
                      </a:pPr>
                      <a:t>[CATEGORY NAME]</a:t>
                    </a:fld>
                    <a:r>
                      <a:rPr lang="en-US" sz="2400" baseline="0" dirty="0"/>
                      <a:t> </a:t>
                    </a:r>
                    <a:fld id="{D2A380BA-7F41-4D90-8A3C-2136F44FD967}" type="VALUE">
                      <a:rPr lang="en-US" sz="2400" baseline="0" dirty="0"/>
                      <a:pPr>
                        <a:defRPr/>
                      </a:pPr>
                      <a:t>[VALUE]</a:t>
                    </a:fld>
                    <a:endParaRPr lang="en-US" sz="2400"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1536482474256355"/>
                      <c:h val="0.25673734949237348"/>
                    </c:manualLayout>
                  </c15:layout>
                  <c15:dlblFieldTable/>
                  <c15:showDataLabelsRange val="0"/>
                </c:ext>
                <c:ext xmlns:c16="http://schemas.microsoft.com/office/drawing/2014/chart" uri="{C3380CC4-5D6E-409C-BE32-E72D297353CC}">
                  <c16:uniqueId val="{00000003-4D8B-43D3-B092-282E5C25E9C6}"/>
                </c:ext>
              </c:extLst>
            </c:dLbl>
            <c:dLbl>
              <c:idx val="2"/>
              <c:tx>
                <c:rich>
                  <a:bodyPr/>
                  <a:lstStyle/>
                  <a:p>
                    <a:fld id="{9058FBA1-C3B1-4F6E-9815-D9CDC90F72B0}" type="CATEGORYNAME">
                      <a:rPr lang="en-US" sz="2400"/>
                      <a:pPr/>
                      <a:t>[CATEGORY NAME]</a:t>
                    </a:fld>
                    <a:r>
                      <a:rPr lang="en-US" sz="2400" baseline="0" dirty="0"/>
                      <a:t> </a:t>
                    </a:r>
                    <a:fld id="{14A9D788-FCE2-4AF0-BD90-4E8A34D986D2}" type="VALUE">
                      <a:rPr lang="en-US" sz="2400" baseline="0"/>
                      <a:pPr/>
                      <a:t>[VALUE]</a:t>
                    </a:fld>
                    <a:endParaRPr lang="en-US" sz="2400"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4D8B-43D3-B092-282E5C25E9C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Clinton is elected</c:v>
                </c:pt>
                <c:pt idx="1">
                  <c:v>Trump is elected</c:v>
                </c:pt>
                <c:pt idx="2">
                  <c:v>No plans to leave</c:v>
                </c:pt>
              </c:strCache>
            </c:strRef>
          </c:cat>
          <c:val>
            <c:numRef>
              <c:f>Sheet1!$B$2:$B$4</c:f>
              <c:numCache>
                <c:formatCode>0.0%</c:formatCode>
                <c:ptCount val="3"/>
                <c:pt idx="0">
                  <c:v>4.5999999999999999E-2</c:v>
                </c:pt>
                <c:pt idx="1">
                  <c:v>7.9000000000000001E-2</c:v>
                </c:pt>
                <c:pt idx="2" formatCode="0%">
                  <c:v>0.88</c:v>
                </c:pt>
              </c:numCache>
            </c:numRef>
          </c:val>
          <c:extLst>
            <c:ext xmlns:c16="http://schemas.microsoft.com/office/drawing/2014/chart" uri="{C3380CC4-5D6E-409C-BE32-E72D297353CC}">
              <c16:uniqueId val="{00000000-D903-47F1-B1EA-1AC65748FB4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03537686120007"/>
          <c:y val="6.7962343382923535E-2"/>
          <c:w val="0.83433179433584359"/>
          <c:h val="0.83567616031682213"/>
        </c:manualLayout>
      </c:layout>
      <c:barChart>
        <c:barDir val="col"/>
        <c:grouping val="clustered"/>
        <c:varyColors val="0"/>
        <c:ser>
          <c:idx val="0"/>
          <c:order val="0"/>
          <c:tx>
            <c:strRef>
              <c:f>Sheet1!$B$1</c:f>
              <c:strCache>
                <c:ptCount val="1"/>
                <c:pt idx="0">
                  <c:v>California</c:v>
                </c:pt>
              </c:strCache>
            </c:strRef>
          </c:tx>
          <c:spPr>
            <a:solidFill>
              <a:schemeClr val="accent4"/>
            </a:solidFill>
            <a:effectLst>
              <a:outerShdw blurRad="50800" dist="38100" dir="2700000" algn="tl" rotWithShape="0">
                <a:prstClr val="black">
                  <a:alpha val="40000"/>
                </a:prstClr>
              </a:outerShdw>
            </a:effectLst>
          </c:spPr>
          <c:invertIfNegative val="0"/>
          <c:dLbls>
            <c:dLbl>
              <c:idx val="0"/>
              <c:layout>
                <c:manualLayout>
                  <c:x val="7.6452599388379203E-3"/>
                  <c:y val="-1.5928835481719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1E-4EE8-83E9-5B6A96BF85BC}"/>
                </c:ext>
              </c:extLst>
            </c:dLbl>
            <c:dLbl>
              <c:idx val="1"/>
              <c:layout>
                <c:manualLayout>
                  <c:x val="9.1743119266055051E-3"/>
                  <c:y val="-2.5486136770750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1E-4EE8-83E9-5B6A96BF85BC}"/>
                </c:ext>
              </c:extLst>
            </c:dLbl>
            <c:dLbl>
              <c:idx val="2"/>
              <c:layout>
                <c:manualLayout>
                  <c:x val="7.6452599388379203E-3"/>
                  <c:y val="-3.5043688907585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1E-4EE8-83E9-5B6A96BF85BC}"/>
                </c:ext>
              </c:extLst>
            </c:dLbl>
            <c:dLbl>
              <c:idx val="3"/>
              <c:layout>
                <c:manualLayout>
                  <c:x val="6.1162079510703364E-3"/>
                  <c:y val="-2.23003696744070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1E-4EE8-83E9-5B6A96BF85BC}"/>
                </c:ext>
              </c:extLst>
            </c:dLbl>
            <c:dLbl>
              <c:idx val="4"/>
              <c:layout>
                <c:manualLayout>
                  <c:x val="1.529051987767573E-2"/>
                  <c:y val="-3.1857670963438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1E-4EE8-83E9-5B6A96BF85BC}"/>
                </c:ext>
              </c:extLst>
            </c:dLbl>
            <c:dLbl>
              <c:idx val="5"/>
              <c:layout>
                <c:manualLayout>
                  <c:x val="1.6819571865443313E-2"/>
                  <c:y val="-3.50434380597825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1E-4EE8-83E9-5B6A96BF85BC}"/>
                </c:ext>
              </c:extLst>
            </c:dLbl>
            <c:dLbl>
              <c:idx val="6"/>
              <c:layout>
                <c:manualLayout>
                  <c:x val="1.223241590214056E-2"/>
                  <c:y val="-4.14149722524702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1E-4EE8-83E9-5B6A96BF85BC}"/>
                </c:ext>
              </c:extLst>
            </c:dLbl>
            <c:dLbl>
              <c:idx val="7"/>
              <c:layout>
                <c:manualLayout>
                  <c:x val="1.5290519877675841E-2"/>
                  <c:y val="-3.5043438059782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1E-4EE8-83E9-5B6A96BF85BC}"/>
                </c:ext>
              </c:extLst>
            </c:dLbl>
            <c:numFmt formatCode="&quot;$&quot;#,##0" sourceLinked="0"/>
            <c:spPr>
              <a:noFill/>
              <a:ln>
                <a:noFill/>
              </a:ln>
              <a:effectLst/>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0.00%</c:formatCode>
                <c:ptCount val="8"/>
                <c:pt idx="0">
                  <c:v>0.03</c:v>
                </c:pt>
                <c:pt idx="1">
                  <c:v>3.5000000000000003E-2</c:v>
                </c:pt>
                <c:pt idx="2">
                  <c:v>0.04</c:v>
                </c:pt>
                <c:pt idx="3">
                  <c:v>4.4999999999999998E-2</c:v>
                </c:pt>
                <c:pt idx="4">
                  <c:v>0.05</c:v>
                </c:pt>
                <c:pt idx="5">
                  <c:v>5.5E-2</c:v>
                </c:pt>
                <c:pt idx="6">
                  <c:v>0.06</c:v>
                </c:pt>
                <c:pt idx="7">
                  <c:v>6.5000000000000002E-2</c:v>
                </c:pt>
              </c:numCache>
            </c:numRef>
          </c:cat>
          <c:val>
            <c:numRef>
              <c:f>Sheet1!$B$2:$B$9</c:f>
              <c:numCache>
                <c:formatCode>"$"#,##0_);[Red]\("$"#,##0\)</c:formatCode>
                <c:ptCount val="8"/>
                <c:pt idx="0">
                  <c:v>1675.0159618457576</c:v>
                </c:pt>
                <c:pt idx="1">
                  <c:v>1784.0365828769473</c:v>
                </c:pt>
                <c:pt idx="2">
                  <c:v>1896.7518722724519</c:v>
                </c:pt>
                <c:pt idx="3">
                  <c:v>2013.0404685258311</c:v>
                </c:pt>
                <c:pt idx="4">
                  <c:v>2132.7708353623079</c:v>
                </c:pt>
                <c:pt idx="5">
                  <c:v>2255.8029907915884</c:v>
                </c:pt>
                <c:pt idx="6">
                  <c:v>2381.9902544108786</c:v>
                </c:pt>
                <c:pt idx="7">
                  <c:v>2511.1809746166055</c:v>
                </c:pt>
              </c:numCache>
            </c:numRef>
          </c:val>
          <c:extLst>
            <c:ext xmlns:c16="http://schemas.microsoft.com/office/drawing/2014/chart" uri="{C3380CC4-5D6E-409C-BE32-E72D297353CC}">
              <c16:uniqueId val="{00000008-251E-4EE8-83E9-5B6A96BF85BC}"/>
            </c:ext>
          </c:extLst>
        </c:ser>
        <c:dLbls>
          <c:showLegendKey val="0"/>
          <c:showVal val="0"/>
          <c:showCatName val="0"/>
          <c:showSerName val="0"/>
          <c:showPercent val="0"/>
          <c:showBubbleSize val="0"/>
        </c:dLbls>
        <c:gapWidth val="25"/>
        <c:axId val="98814976"/>
        <c:axId val="98505472"/>
      </c:barChart>
      <c:catAx>
        <c:axId val="98814976"/>
        <c:scaling>
          <c:orientation val="minMax"/>
        </c:scaling>
        <c:delete val="0"/>
        <c:axPos val="b"/>
        <c:numFmt formatCode="0.0%" sourceLinked="0"/>
        <c:majorTickMark val="out"/>
        <c:minorTickMark val="none"/>
        <c:tickLblPos val="nextTo"/>
        <c:txPr>
          <a:bodyPr/>
          <a:lstStyle/>
          <a:p>
            <a:pPr>
              <a:defRPr sz="1200"/>
            </a:pPr>
            <a:endParaRPr lang="en-US"/>
          </a:p>
        </c:txPr>
        <c:crossAx val="98505472"/>
        <c:crosses val="autoZero"/>
        <c:auto val="1"/>
        <c:lblAlgn val="ctr"/>
        <c:lblOffset val="100"/>
        <c:noMultiLvlLbl val="0"/>
      </c:catAx>
      <c:valAx>
        <c:axId val="98505472"/>
        <c:scaling>
          <c:orientation val="minMax"/>
        </c:scaling>
        <c:delete val="0"/>
        <c:axPos val="l"/>
        <c:numFmt formatCode="&quot;$&quot;#,##0_);[Red]\(&quot;$&quot;#,##0\)" sourceLinked="1"/>
        <c:majorTickMark val="out"/>
        <c:minorTickMark val="none"/>
        <c:tickLblPos val="nextTo"/>
        <c:txPr>
          <a:bodyPr/>
          <a:lstStyle/>
          <a:p>
            <a:pPr>
              <a:defRPr sz="1200"/>
            </a:pPr>
            <a:endParaRPr lang="en-US"/>
          </a:p>
        </c:txPr>
        <c:crossAx val="98814976"/>
        <c:crosses val="autoZero"/>
        <c:crossBetween val="between"/>
        <c:majorUnit val="400"/>
      </c:valAx>
    </c:plotArea>
    <c:plotVisOnly val="1"/>
    <c:dispBlanksAs val="gap"/>
    <c:showDLblsOverMax val="0"/>
  </c:chart>
  <c:txPr>
    <a:bodyPr/>
    <a:lstStyle/>
    <a:p>
      <a:pPr>
        <a:defRPr sz="1600" b="0">
          <a:latin typeface="+mn-lt"/>
          <a:cs typeface="Arial"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11841407731469"/>
          <c:y val="7.4077048768059747E-2"/>
          <c:w val="0.81960016477299391"/>
          <c:h val="0.83037526349814939"/>
        </c:manualLayout>
      </c:layout>
      <c:barChart>
        <c:barDir val="col"/>
        <c:grouping val="clustered"/>
        <c:varyColors val="0"/>
        <c:ser>
          <c:idx val="0"/>
          <c:order val="0"/>
          <c:tx>
            <c:strRef>
              <c:f>Sheet1!$B$1</c:f>
              <c:strCache>
                <c:ptCount val="1"/>
                <c:pt idx="0">
                  <c:v>California</c:v>
                </c:pt>
              </c:strCache>
            </c:strRef>
          </c:tx>
          <c:spPr>
            <a:solidFill>
              <a:schemeClr val="accent1"/>
            </a:solidFill>
            <a:effectLst>
              <a:outerShdw blurRad="50800" dist="38100" dir="2700000" algn="tl" rotWithShape="0">
                <a:prstClr val="black">
                  <a:alpha val="40000"/>
                </a:prstClr>
              </a:outerShdw>
            </a:effectLst>
          </c:spPr>
          <c:invertIfNegative val="0"/>
          <c:dLbls>
            <c:dLbl>
              <c:idx val="0"/>
              <c:layout>
                <c:manualLayout>
                  <c:x val="7.6452599388379203E-3"/>
                  <c:y val="-1.5928835481719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A4E-4259-BAF6-F179C46E65FD}"/>
                </c:ext>
              </c:extLst>
            </c:dLbl>
            <c:dLbl>
              <c:idx val="1"/>
              <c:layout>
                <c:manualLayout>
                  <c:x val="9.1743119266055051E-3"/>
                  <c:y val="-2.5486136770750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4E-4259-BAF6-F179C46E65FD}"/>
                </c:ext>
              </c:extLst>
            </c:dLbl>
            <c:dLbl>
              <c:idx val="2"/>
              <c:layout>
                <c:manualLayout>
                  <c:x val="7.6452599388379203E-3"/>
                  <c:y val="-3.5043688907585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A4E-4259-BAF6-F179C46E65FD}"/>
                </c:ext>
              </c:extLst>
            </c:dLbl>
            <c:dLbl>
              <c:idx val="3"/>
              <c:layout>
                <c:manualLayout>
                  <c:x val="1.4866240157480315E-2"/>
                  <c:y val="-3.2333411894513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A4E-4259-BAF6-F179C46E65FD}"/>
                </c:ext>
              </c:extLst>
            </c:dLbl>
            <c:dLbl>
              <c:idx val="4"/>
              <c:layout>
                <c:manualLayout>
                  <c:x val="1.529051987767573E-2"/>
                  <c:y val="-3.1857670963438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A4E-4259-BAF6-F179C46E65FD}"/>
                </c:ext>
              </c:extLst>
            </c:dLbl>
            <c:dLbl>
              <c:idx val="5"/>
              <c:layout>
                <c:manualLayout>
                  <c:x val="1.6819571865443313E-2"/>
                  <c:y val="-3.50434380597825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A4E-4259-BAF6-F179C46E65FD}"/>
                </c:ext>
              </c:extLst>
            </c:dLbl>
            <c:dLbl>
              <c:idx val="6"/>
              <c:layout>
                <c:manualLayout>
                  <c:x val="1.223241590214056E-2"/>
                  <c:y val="-4.14149722524702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A4E-4259-BAF6-F179C46E65FD}"/>
                </c:ext>
              </c:extLst>
            </c:dLbl>
            <c:dLbl>
              <c:idx val="7"/>
              <c:layout>
                <c:manualLayout>
                  <c:x val="1.5290519877675841E-2"/>
                  <c:y val="-3.5043438059782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A4E-4259-BAF6-F179C46E65FD}"/>
                </c:ext>
              </c:extLst>
            </c:dLbl>
            <c:numFmt formatCode="&quot;$&quot;#,##0" sourceLinked="0"/>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0.00%</c:formatCode>
                <c:ptCount val="8"/>
                <c:pt idx="0">
                  <c:v>0.03</c:v>
                </c:pt>
                <c:pt idx="1">
                  <c:v>3.5000000000000003E-2</c:v>
                </c:pt>
                <c:pt idx="2">
                  <c:v>0.04</c:v>
                </c:pt>
                <c:pt idx="3">
                  <c:v>4.4999999999999998E-2</c:v>
                </c:pt>
                <c:pt idx="4">
                  <c:v>0.05</c:v>
                </c:pt>
                <c:pt idx="5">
                  <c:v>5.5E-2</c:v>
                </c:pt>
                <c:pt idx="6">
                  <c:v>0.06</c:v>
                </c:pt>
                <c:pt idx="7">
                  <c:v>6.5000000000000002E-2</c:v>
                </c:pt>
              </c:numCache>
            </c:numRef>
          </c:cat>
          <c:val>
            <c:numRef>
              <c:f>Sheet1!$B$2:$B$9</c:f>
              <c:numCache>
                <c:formatCode>"$"#,##0_);[Red]\("$"#,##0\)</c:formatCode>
                <c:ptCount val="8"/>
                <c:pt idx="0">
                  <c:v>89845.158473830306</c:v>
                </c:pt>
                <c:pt idx="1">
                  <c:v>94205.983315077887</c:v>
                </c:pt>
                <c:pt idx="2">
                  <c:v>98714.594890898079</c:v>
                </c:pt>
                <c:pt idx="3">
                  <c:v>103366.13874103325</c:v>
                </c:pt>
                <c:pt idx="4">
                  <c:v>108155.35341449232</c:v>
                </c:pt>
                <c:pt idx="5">
                  <c:v>113076.63963166352</c:v>
                </c:pt>
                <c:pt idx="6">
                  <c:v>118124.13017643514</c:v>
                </c:pt>
                <c:pt idx="7">
                  <c:v>123291.75898466422</c:v>
                </c:pt>
              </c:numCache>
            </c:numRef>
          </c:val>
          <c:extLst>
            <c:ext xmlns:c16="http://schemas.microsoft.com/office/drawing/2014/chart" uri="{C3380CC4-5D6E-409C-BE32-E72D297353CC}">
              <c16:uniqueId val="{00000008-CA4E-4259-BAF6-F179C46E65FD}"/>
            </c:ext>
          </c:extLst>
        </c:ser>
        <c:dLbls>
          <c:showLegendKey val="0"/>
          <c:showVal val="0"/>
          <c:showCatName val="0"/>
          <c:showSerName val="0"/>
          <c:showPercent val="0"/>
          <c:showBubbleSize val="0"/>
        </c:dLbls>
        <c:gapWidth val="25"/>
        <c:axId val="98586624"/>
        <c:axId val="98588160"/>
      </c:barChart>
      <c:catAx>
        <c:axId val="98586624"/>
        <c:scaling>
          <c:orientation val="minMax"/>
        </c:scaling>
        <c:delete val="0"/>
        <c:axPos val="b"/>
        <c:numFmt formatCode="0.0%" sourceLinked="0"/>
        <c:majorTickMark val="out"/>
        <c:minorTickMark val="none"/>
        <c:tickLblPos val="nextTo"/>
        <c:txPr>
          <a:bodyPr/>
          <a:lstStyle/>
          <a:p>
            <a:pPr>
              <a:defRPr sz="1200"/>
            </a:pPr>
            <a:endParaRPr lang="en-US"/>
          </a:p>
        </c:txPr>
        <c:crossAx val="98588160"/>
        <c:crosses val="autoZero"/>
        <c:auto val="1"/>
        <c:lblAlgn val="ctr"/>
        <c:lblOffset val="100"/>
        <c:noMultiLvlLbl val="0"/>
      </c:catAx>
      <c:valAx>
        <c:axId val="98588160"/>
        <c:scaling>
          <c:orientation val="minMax"/>
        </c:scaling>
        <c:delete val="0"/>
        <c:axPos val="l"/>
        <c:numFmt formatCode="&quot;$&quot;#,##0_);[Red]\(&quot;$&quot;#,##0\)" sourceLinked="1"/>
        <c:majorTickMark val="out"/>
        <c:minorTickMark val="none"/>
        <c:tickLblPos val="nextTo"/>
        <c:txPr>
          <a:bodyPr/>
          <a:lstStyle/>
          <a:p>
            <a:pPr>
              <a:defRPr sz="1200"/>
            </a:pPr>
            <a:endParaRPr lang="en-US"/>
          </a:p>
        </c:txPr>
        <c:crossAx val="98586624"/>
        <c:crosses val="autoZero"/>
        <c:crossBetween val="between"/>
      </c:valAx>
    </c:plotArea>
    <c:plotVisOnly val="1"/>
    <c:dispBlanksAs val="gap"/>
    <c:showDLblsOverMax val="0"/>
  </c:chart>
  <c:txPr>
    <a:bodyPr/>
    <a:lstStyle/>
    <a:p>
      <a:pPr>
        <a:defRPr sz="1400" b="0">
          <a:latin typeface="+mn-lt"/>
          <a:cs typeface="Arial"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California</c:v>
                </c:pt>
              </c:strCache>
            </c:strRef>
          </c:tx>
          <c:spPr>
            <a:solidFill>
              <a:schemeClr val="accent4"/>
            </a:solidFill>
            <a:effectLst>
              <a:outerShdw blurRad="50800" dist="38100" dir="2700000" algn="tl" rotWithShape="0">
                <a:prstClr val="black">
                  <a:alpha val="40000"/>
                </a:prstClr>
              </a:outerShdw>
            </a:effectLst>
          </c:spPr>
          <c:invertIfNegative val="0"/>
          <c:dLbls>
            <c:dLbl>
              <c:idx val="0"/>
              <c:layout>
                <c:manualLayout>
                  <c:x val="7.575757575757576E-3"/>
                  <c:y val="-3.85444463750389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9B-4F23-A9F4-713360904B19}"/>
                </c:ext>
              </c:extLst>
            </c:dLbl>
            <c:dLbl>
              <c:idx val="1"/>
              <c:layout>
                <c:manualLayout>
                  <c:x val="7.575757575757576E-3"/>
                  <c:y val="-3.5332409177119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9B-4F23-A9F4-713360904B19}"/>
                </c:ext>
              </c:extLst>
            </c:dLbl>
            <c:dLbl>
              <c:idx val="2"/>
              <c:layout>
                <c:manualLayout>
                  <c:x val="1.0606060606060607E-2"/>
                  <c:y val="-2.8908334781279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9B-4F23-A9F4-713360904B19}"/>
                </c:ext>
              </c:extLst>
            </c:dLbl>
            <c:dLbl>
              <c:idx val="3"/>
              <c:layout>
                <c:manualLayout>
                  <c:x val="3.0303030303029193E-3"/>
                  <c:y val="-2.56962975833593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9B-4F23-A9F4-713360904B19}"/>
                </c:ext>
              </c:extLst>
            </c:dLbl>
            <c:dLbl>
              <c:idx val="4"/>
              <c:layout>
                <c:manualLayout>
                  <c:x val="1.2121212121212121E-2"/>
                  <c:y val="-3.5332409177119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F9B-4F23-A9F4-713360904B19}"/>
                </c:ext>
              </c:extLst>
            </c:dLbl>
            <c:dLbl>
              <c:idx val="5"/>
              <c:layout>
                <c:manualLayout>
                  <c:x val="9.0909090909090905E-3"/>
                  <c:y val="-4.496852077087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F9B-4F23-A9F4-713360904B19}"/>
                </c:ext>
              </c:extLst>
            </c:dLbl>
            <c:dLbl>
              <c:idx val="6"/>
              <c:layout>
                <c:manualLayout>
                  <c:x val="9.0909090909090905E-3"/>
                  <c:y val="-3.8544446375039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F9B-4F23-A9F4-713360904B19}"/>
                </c:ext>
              </c:extLst>
            </c:dLbl>
            <c:dLbl>
              <c:idx val="7"/>
              <c:layout>
                <c:manualLayout>
                  <c:x val="1.0606060606060496E-2"/>
                  <c:y val="-2.24842603854394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F9B-4F23-A9F4-713360904B19}"/>
                </c:ext>
              </c:extLst>
            </c:dLbl>
            <c:numFmt formatCode="0%" sourceLinked="0"/>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0.00%</c:formatCode>
                <c:ptCount val="8"/>
                <c:pt idx="0">
                  <c:v>0.03</c:v>
                </c:pt>
                <c:pt idx="1">
                  <c:v>3.5000000000000003E-2</c:v>
                </c:pt>
                <c:pt idx="2">
                  <c:v>0.04</c:v>
                </c:pt>
                <c:pt idx="3">
                  <c:v>4.4999999999999998E-2</c:v>
                </c:pt>
                <c:pt idx="4">
                  <c:v>0.05</c:v>
                </c:pt>
                <c:pt idx="5">
                  <c:v>5.5E-2</c:v>
                </c:pt>
                <c:pt idx="6">
                  <c:v>0.06</c:v>
                </c:pt>
                <c:pt idx="7">
                  <c:v>6.5000000000000002E-2</c:v>
                </c:pt>
              </c:numCache>
            </c:numRef>
          </c:cat>
          <c:val>
            <c:numRef>
              <c:f>Sheet1!$B$2:$B$9</c:f>
              <c:numCache>
                <c:formatCode>General</c:formatCode>
                <c:ptCount val="8"/>
                <c:pt idx="0">
                  <c:v>0.37344983034472529</c:v>
                </c:pt>
                <c:pt idx="1">
                  <c:v>0.35260622627272298</c:v>
                </c:pt>
                <c:pt idx="2">
                  <c:v>0.33105624019853863</c:v>
                </c:pt>
                <c:pt idx="3">
                  <c:v>0.31260498928002695</c:v>
                </c:pt>
                <c:pt idx="4">
                  <c:v>0.29509295975570016</c:v>
                </c:pt>
                <c:pt idx="5">
                  <c:v>0.27709800329438977</c:v>
                </c:pt>
                <c:pt idx="6">
                  <c:v>0.25864157369776891</c:v>
                </c:pt>
                <c:pt idx="7">
                  <c:v>0.239745851866384</c:v>
                </c:pt>
              </c:numCache>
            </c:numRef>
          </c:val>
          <c:extLst>
            <c:ext xmlns:c16="http://schemas.microsoft.com/office/drawing/2014/chart" uri="{C3380CC4-5D6E-409C-BE32-E72D297353CC}">
              <c16:uniqueId val="{00000008-CF9B-4F23-A9F4-713360904B19}"/>
            </c:ext>
          </c:extLst>
        </c:ser>
        <c:dLbls>
          <c:showLegendKey val="0"/>
          <c:showVal val="0"/>
          <c:showCatName val="0"/>
          <c:showSerName val="0"/>
          <c:showPercent val="0"/>
          <c:showBubbleSize val="0"/>
        </c:dLbls>
        <c:gapWidth val="25"/>
        <c:axId val="98645120"/>
        <c:axId val="98646656"/>
      </c:barChart>
      <c:catAx>
        <c:axId val="98645120"/>
        <c:scaling>
          <c:orientation val="minMax"/>
        </c:scaling>
        <c:delete val="0"/>
        <c:axPos val="b"/>
        <c:numFmt formatCode="0.0%" sourceLinked="0"/>
        <c:majorTickMark val="out"/>
        <c:minorTickMark val="none"/>
        <c:tickLblPos val="nextTo"/>
        <c:txPr>
          <a:bodyPr/>
          <a:lstStyle/>
          <a:p>
            <a:pPr>
              <a:defRPr sz="1200"/>
            </a:pPr>
            <a:endParaRPr lang="en-US"/>
          </a:p>
        </c:txPr>
        <c:crossAx val="98646656"/>
        <c:crosses val="autoZero"/>
        <c:auto val="1"/>
        <c:lblAlgn val="ctr"/>
        <c:lblOffset val="100"/>
        <c:noMultiLvlLbl val="0"/>
      </c:catAx>
      <c:valAx>
        <c:axId val="98646656"/>
        <c:scaling>
          <c:orientation val="minMax"/>
          <c:max val="0.5"/>
        </c:scaling>
        <c:delete val="0"/>
        <c:axPos val="l"/>
        <c:numFmt formatCode="0%" sourceLinked="0"/>
        <c:majorTickMark val="out"/>
        <c:minorTickMark val="none"/>
        <c:tickLblPos val="nextTo"/>
        <c:txPr>
          <a:bodyPr/>
          <a:lstStyle/>
          <a:p>
            <a:pPr>
              <a:defRPr sz="1200"/>
            </a:pPr>
            <a:endParaRPr lang="en-US"/>
          </a:p>
        </c:txPr>
        <c:crossAx val="98645120"/>
        <c:crosses val="autoZero"/>
        <c:crossBetween val="between"/>
        <c:majorUnit val="0.1"/>
      </c:valAx>
    </c:plotArea>
    <c:plotVisOnly val="1"/>
    <c:dispBlanksAs val="gap"/>
    <c:showDLblsOverMax val="0"/>
  </c:chart>
  <c:txPr>
    <a:bodyPr/>
    <a:lstStyle/>
    <a:p>
      <a:pPr>
        <a:defRPr sz="1400" b="0">
          <a:latin typeface="+mn-lt"/>
          <a:cs typeface="Arial"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Sales</c:v>
                </c:pt>
              </c:strCache>
            </c:strRef>
          </c:tx>
          <c:spPr>
            <a:solidFill>
              <a:schemeClr val="accent3"/>
            </a:solidFill>
            <a:ln>
              <a:noFill/>
            </a:ln>
            <a:effectLst>
              <a:outerShdw blurRad="50800" dist="38100" algn="l" rotWithShape="0">
                <a:prstClr val="black">
                  <a:alpha val="40000"/>
                </a:prstClr>
              </a:outerShdw>
            </a:effectLst>
          </c:spPr>
          <c:invertIfNegative val="0"/>
          <c:dPt>
            <c:idx val="0"/>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1-B697-4E99-8F26-45B797684AE8}"/>
              </c:ext>
            </c:extLst>
          </c:dPt>
          <c:dPt>
            <c:idx val="1"/>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3-B697-4E99-8F26-45B797684AE8}"/>
              </c:ext>
            </c:extLst>
          </c:dPt>
          <c:dPt>
            <c:idx val="2"/>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5-B697-4E99-8F26-45B797684AE8}"/>
              </c:ext>
            </c:extLst>
          </c:dPt>
          <c:dPt>
            <c:idx val="3"/>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7-B697-4E99-8F26-45B797684AE8}"/>
              </c:ext>
            </c:extLst>
          </c:dPt>
          <c:dPt>
            <c:idx val="4"/>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9-B697-4E99-8F26-45B797684AE8}"/>
              </c:ext>
            </c:extLst>
          </c:dPt>
          <c:dPt>
            <c:idx val="5"/>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B-B697-4E99-8F26-45B797684AE8}"/>
              </c:ext>
            </c:extLst>
          </c:dPt>
          <c:dPt>
            <c:idx val="6"/>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D-B697-4E99-8F26-45B797684AE8}"/>
              </c:ext>
            </c:extLst>
          </c:dPt>
          <c:dPt>
            <c:idx val="7"/>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F-B697-4E99-8F26-45B797684AE8}"/>
              </c:ext>
            </c:extLst>
          </c:dPt>
          <c:dPt>
            <c:idx val="8"/>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1-B697-4E99-8F26-45B797684AE8}"/>
              </c:ext>
            </c:extLst>
          </c:dPt>
          <c:dPt>
            <c:idx val="9"/>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3-B697-4E99-8F26-45B797684AE8}"/>
              </c:ext>
            </c:extLst>
          </c:dPt>
          <c:dPt>
            <c:idx val="10"/>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5-B697-4E99-8F26-45B797684AE8}"/>
              </c:ext>
            </c:extLst>
          </c:dPt>
          <c:dPt>
            <c:idx val="11"/>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7-B697-4E99-8F26-45B797684AE8}"/>
              </c:ext>
            </c:extLst>
          </c:dPt>
          <c:dPt>
            <c:idx val="12"/>
            <c:invertIfNegative val="0"/>
            <c:bubble3D val="0"/>
            <c:extLst>
              <c:ext xmlns:c16="http://schemas.microsoft.com/office/drawing/2014/chart" uri="{C3380CC4-5D6E-409C-BE32-E72D297353CC}">
                <c16:uniqueId val="{00000018-B697-4E99-8F26-45B797684AE8}"/>
              </c:ext>
            </c:extLst>
          </c:dPt>
          <c:dPt>
            <c:idx val="13"/>
            <c:invertIfNegative val="0"/>
            <c:bubble3D val="0"/>
            <c:extLst>
              <c:ext xmlns:c16="http://schemas.microsoft.com/office/drawing/2014/chart" uri="{C3380CC4-5D6E-409C-BE32-E72D297353CC}">
                <c16:uniqueId val="{00000019-B697-4E99-8F26-45B797684AE8}"/>
              </c:ext>
            </c:extLst>
          </c:dPt>
          <c:dPt>
            <c:idx val="14"/>
            <c:invertIfNegative val="0"/>
            <c:bubble3D val="0"/>
            <c:extLst>
              <c:ext xmlns:c16="http://schemas.microsoft.com/office/drawing/2014/chart" uri="{C3380CC4-5D6E-409C-BE32-E72D297353CC}">
                <c16:uniqueId val="{0000001A-B697-4E99-8F26-45B797684AE8}"/>
              </c:ext>
            </c:extLst>
          </c:dPt>
          <c:dPt>
            <c:idx val="15"/>
            <c:invertIfNegative val="0"/>
            <c:bubble3D val="0"/>
            <c:extLst>
              <c:ext xmlns:c16="http://schemas.microsoft.com/office/drawing/2014/chart" uri="{C3380CC4-5D6E-409C-BE32-E72D297353CC}">
                <c16:uniqueId val="{0000001B-B697-4E99-8F26-45B797684AE8}"/>
              </c:ext>
            </c:extLst>
          </c:dPt>
          <c:dPt>
            <c:idx val="16"/>
            <c:invertIfNegative val="0"/>
            <c:bubble3D val="0"/>
            <c:extLst>
              <c:ext xmlns:c16="http://schemas.microsoft.com/office/drawing/2014/chart" uri="{C3380CC4-5D6E-409C-BE32-E72D297353CC}">
                <c16:uniqueId val="{0000001C-B697-4E99-8F26-45B797684AE8}"/>
              </c:ext>
            </c:extLst>
          </c:dPt>
          <c:dPt>
            <c:idx val="17"/>
            <c:invertIfNegative val="0"/>
            <c:bubble3D val="0"/>
            <c:extLst>
              <c:ext xmlns:c16="http://schemas.microsoft.com/office/drawing/2014/chart" uri="{C3380CC4-5D6E-409C-BE32-E72D297353CC}">
                <c16:uniqueId val="{0000001D-B697-4E99-8F26-45B797684AE8}"/>
              </c:ext>
            </c:extLst>
          </c:dPt>
          <c:dPt>
            <c:idx val="18"/>
            <c:invertIfNegative val="0"/>
            <c:bubble3D val="0"/>
            <c:extLst>
              <c:ext xmlns:c16="http://schemas.microsoft.com/office/drawing/2014/chart" uri="{C3380CC4-5D6E-409C-BE32-E72D297353CC}">
                <c16:uniqueId val="{0000001E-B697-4E99-8F26-45B797684AE8}"/>
              </c:ext>
            </c:extLst>
          </c:dPt>
          <c:dPt>
            <c:idx val="19"/>
            <c:invertIfNegative val="0"/>
            <c:bubble3D val="0"/>
            <c:extLst>
              <c:ext xmlns:c16="http://schemas.microsoft.com/office/drawing/2014/chart" uri="{C3380CC4-5D6E-409C-BE32-E72D297353CC}">
                <c16:uniqueId val="{0000001F-B697-4E99-8F26-45B797684AE8}"/>
              </c:ext>
            </c:extLst>
          </c:dPt>
          <c:dPt>
            <c:idx val="20"/>
            <c:invertIfNegative val="0"/>
            <c:bubble3D val="0"/>
            <c:extLst>
              <c:ext xmlns:c16="http://schemas.microsoft.com/office/drawing/2014/chart" uri="{C3380CC4-5D6E-409C-BE32-E72D297353CC}">
                <c16:uniqueId val="{00000020-B697-4E99-8F26-45B797684AE8}"/>
              </c:ext>
            </c:extLst>
          </c:dPt>
          <c:dPt>
            <c:idx val="21"/>
            <c:invertIfNegative val="0"/>
            <c:bubble3D val="0"/>
            <c:extLst>
              <c:ext xmlns:c16="http://schemas.microsoft.com/office/drawing/2014/chart" uri="{C3380CC4-5D6E-409C-BE32-E72D297353CC}">
                <c16:uniqueId val="{00000021-B697-4E99-8F26-45B797684AE8}"/>
              </c:ext>
            </c:extLst>
          </c:dPt>
          <c:dPt>
            <c:idx val="22"/>
            <c:invertIfNegative val="0"/>
            <c:bubble3D val="0"/>
            <c:extLst>
              <c:ext xmlns:c16="http://schemas.microsoft.com/office/drawing/2014/chart" uri="{C3380CC4-5D6E-409C-BE32-E72D297353CC}">
                <c16:uniqueId val="{00000022-B697-4E99-8F26-45B797684AE8}"/>
              </c:ext>
            </c:extLst>
          </c:dPt>
          <c:dPt>
            <c:idx val="23"/>
            <c:invertIfNegative val="0"/>
            <c:bubble3D val="0"/>
            <c:extLst>
              <c:ext xmlns:c16="http://schemas.microsoft.com/office/drawing/2014/chart" uri="{C3380CC4-5D6E-409C-BE32-E72D297353CC}">
                <c16:uniqueId val="{00000023-B697-4E99-8F26-45B797684AE8}"/>
              </c:ext>
            </c:extLst>
          </c:dPt>
          <c:dPt>
            <c:idx val="2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5-B697-4E99-8F26-45B797684AE8}"/>
              </c:ext>
            </c:extLst>
          </c:dPt>
          <c:dPt>
            <c:idx val="2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7-B697-4E99-8F26-45B797684AE8}"/>
              </c:ext>
            </c:extLst>
          </c:dPt>
          <c:dPt>
            <c:idx val="2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9-B697-4E99-8F26-45B797684AE8}"/>
              </c:ext>
            </c:extLst>
          </c:dPt>
          <c:dPt>
            <c:idx val="2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B-B697-4E99-8F26-45B797684AE8}"/>
              </c:ext>
            </c:extLst>
          </c:dPt>
          <c:dPt>
            <c:idx val="2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D-B697-4E99-8F26-45B797684AE8}"/>
              </c:ext>
            </c:extLst>
          </c:dPt>
          <c:dPt>
            <c:idx val="2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F-B697-4E99-8F26-45B797684AE8}"/>
              </c:ext>
            </c:extLst>
          </c:dPt>
          <c:dPt>
            <c:idx val="3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1-B697-4E99-8F26-45B797684AE8}"/>
              </c:ext>
            </c:extLst>
          </c:dPt>
          <c:dPt>
            <c:idx val="3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3-B697-4E99-8F26-45B797684AE8}"/>
              </c:ext>
            </c:extLst>
          </c:dPt>
          <c:dPt>
            <c:idx val="3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5-B697-4E99-8F26-45B797684AE8}"/>
              </c:ext>
            </c:extLst>
          </c:dPt>
          <c:dPt>
            <c:idx val="3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7-B697-4E99-8F26-45B797684AE8}"/>
              </c:ext>
            </c:extLst>
          </c:dPt>
          <c:dPt>
            <c:idx val="3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9-B697-4E99-8F26-45B797684AE8}"/>
              </c:ext>
            </c:extLst>
          </c:dPt>
          <c:dPt>
            <c:idx val="3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B-B697-4E99-8F26-45B797684AE8}"/>
              </c:ext>
            </c:extLst>
          </c:dPt>
          <c:dPt>
            <c:idx val="3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D-B697-4E99-8F26-45B797684AE8}"/>
              </c:ext>
            </c:extLst>
          </c:dPt>
          <c:dPt>
            <c:idx val="3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F-B697-4E99-8F26-45B797684AE8}"/>
              </c:ext>
            </c:extLst>
          </c:dPt>
          <c:dPt>
            <c:idx val="3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1-B697-4E99-8F26-45B797684AE8}"/>
              </c:ext>
            </c:extLst>
          </c:dPt>
          <c:dPt>
            <c:idx val="3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3-B697-4E99-8F26-45B797684AE8}"/>
              </c:ext>
            </c:extLst>
          </c:dPt>
          <c:dPt>
            <c:idx val="4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5-B697-4E99-8F26-45B797684AE8}"/>
              </c:ext>
            </c:extLst>
          </c:dPt>
          <c:dPt>
            <c:idx val="4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7-B697-4E99-8F26-45B797684AE8}"/>
              </c:ext>
            </c:extLst>
          </c:dPt>
          <c:dPt>
            <c:idx val="4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9-B697-4E99-8F26-45B797684AE8}"/>
              </c:ext>
            </c:extLst>
          </c:dPt>
          <c:dPt>
            <c:idx val="4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B-B697-4E99-8F26-45B797684AE8}"/>
              </c:ext>
            </c:extLst>
          </c:dPt>
          <c:dPt>
            <c:idx val="4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D-B697-4E99-8F26-45B797684AE8}"/>
              </c:ext>
            </c:extLst>
          </c:dPt>
          <c:dPt>
            <c:idx val="4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F-B697-4E99-8F26-45B797684AE8}"/>
              </c:ext>
            </c:extLst>
          </c:dPt>
          <c:dPt>
            <c:idx val="4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1-B697-4E99-8F26-45B797684AE8}"/>
              </c:ext>
            </c:extLst>
          </c:dPt>
          <c:dPt>
            <c:idx val="4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3-B697-4E99-8F26-45B797684AE8}"/>
              </c:ext>
            </c:extLst>
          </c:dPt>
          <c:dPt>
            <c:idx val="48"/>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5-B697-4E99-8F26-45B797684AE8}"/>
              </c:ext>
            </c:extLst>
          </c:dPt>
          <c:dPt>
            <c:idx val="49"/>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7-B697-4E99-8F26-45B797684AE8}"/>
              </c:ext>
            </c:extLst>
          </c:dPt>
          <c:dPt>
            <c:idx val="50"/>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9-B697-4E99-8F26-45B797684AE8}"/>
              </c:ext>
            </c:extLst>
          </c:dPt>
          <c:dPt>
            <c:idx val="51"/>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B-B697-4E99-8F26-45B797684AE8}"/>
              </c:ext>
            </c:extLst>
          </c:dPt>
          <c:dPt>
            <c:idx val="52"/>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D-B697-4E99-8F26-45B797684AE8}"/>
              </c:ext>
            </c:extLst>
          </c:dPt>
          <c:dPt>
            <c:idx val="53"/>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F-B697-4E99-8F26-45B797684AE8}"/>
              </c:ext>
            </c:extLst>
          </c:dPt>
          <c:dPt>
            <c:idx val="54"/>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1-B697-4E99-8F26-45B797684AE8}"/>
              </c:ext>
            </c:extLst>
          </c:dPt>
          <c:dPt>
            <c:idx val="55"/>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3-B697-4E99-8F26-45B797684AE8}"/>
              </c:ext>
            </c:extLst>
          </c:dPt>
          <c:dPt>
            <c:idx val="56"/>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5-B697-4E99-8F26-45B797684AE8}"/>
              </c:ext>
            </c:extLst>
          </c:dPt>
          <c:dPt>
            <c:idx val="57"/>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7-B697-4E99-8F26-45B797684AE8}"/>
              </c:ext>
            </c:extLst>
          </c:dPt>
          <c:dPt>
            <c:idx val="58"/>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9-B697-4E99-8F26-45B797684AE8}"/>
              </c:ext>
            </c:extLst>
          </c:dPt>
          <c:dPt>
            <c:idx val="59"/>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B-B697-4E99-8F26-45B797684AE8}"/>
              </c:ext>
            </c:extLst>
          </c:dPt>
          <c:dPt>
            <c:idx val="60"/>
            <c:invertIfNegative val="0"/>
            <c:bubble3D val="0"/>
            <c:extLst>
              <c:ext xmlns:c16="http://schemas.microsoft.com/office/drawing/2014/chart" uri="{C3380CC4-5D6E-409C-BE32-E72D297353CC}">
                <c16:uniqueId val="{0000006C-B697-4E99-8F26-45B797684AE8}"/>
              </c:ext>
            </c:extLst>
          </c:dPt>
          <c:dPt>
            <c:idx val="61"/>
            <c:invertIfNegative val="0"/>
            <c:bubble3D val="0"/>
            <c:extLst>
              <c:ext xmlns:c16="http://schemas.microsoft.com/office/drawing/2014/chart" uri="{C3380CC4-5D6E-409C-BE32-E72D297353CC}">
                <c16:uniqueId val="{0000006D-B697-4E99-8F26-45B797684AE8}"/>
              </c:ext>
            </c:extLst>
          </c:dPt>
          <c:dPt>
            <c:idx val="62"/>
            <c:invertIfNegative val="0"/>
            <c:bubble3D val="0"/>
            <c:extLst>
              <c:ext xmlns:c16="http://schemas.microsoft.com/office/drawing/2014/chart" uri="{C3380CC4-5D6E-409C-BE32-E72D297353CC}">
                <c16:uniqueId val="{0000006E-B697-4E99-8F26-45B797684AE8}"/>
              </c:ext>
            </c:extLst>
          </c:dPt>
          <c:dPt>
            <c:idx val="63"/>
            <c:invertIfNegative val="0"/>
            <c:bubble3D val="0"/>
            <c:extLst>
              <c:ext xmlns:c16="http://schemas.microsoft.com/office/drawing/2014/chart" uri="{C3380CC4-5D6E-409C-BE32-E72D297353CC}">
                <c16:uniqueId val="{0000006F-B697-4E99-8F26-45B797684AE8}"/>
              </c:ext>
            </c:extLst>
          </c:dPt>
          <c:dPt>
            <c:idx val="64"/>
            <c:invertIfNegative val="0"/>
            <c:bubble3D val="0"/>
            <c:extLst>
              <c:ext xmlns:c16="http://schemas.microsoft.com/office/drawing/2014/chart" uri="{C3380CC4-5D6E-409C-BE32-E72D297353CC}">
                <c16:uniqueId val="{00000070-B697-4E99-8F26-45B797684AE8}"/>
              </c:ext>
            </c:extLst>
          </c:dPt>
          <c:dPt>
            <c:idx val="65"/>
            <c:invertIfNegative val="0"/>
            <c:bubble3D val="0"/>
            <c:extLst>
              <c:ext xmlns:c16="http://schemas.microsoft.com/office/drawing/2014/chart" uri="{C3380CC4-5D6E-409C-BE32-E72D297353CC}">
                <c16:uniqueId val="{00000071-B697-4E99-8F26-45B797684AE8}"/>
              </c:ext>
            </c:extLst>
          </c:dPt>
          <c:dPt>
            <c:idx val="66"/>
            <c:invertIfNegative val="0"/>
            <c:bubble3D val="0"/>
            <c:extLst>
              <c:ext xmlns:c16="http://schemas.microsoft.com/office/drawing/2014/chart" uri="{C3380CC4-5D6E-409C-BE32-E72D297353CC}">
                <c16:uniqueId val="{00000072-B697-4E99-8F26-45B797684AE8}"/>
              </c:ext>
            </c:extLst>
          </c:dPt>
          <c:dPt>
            <c:idx val="67"/>
            <c:invertIfNegative val="0"/>
            <c:bubble3D val="0"/>
            <c:extLst>
              <c:ext xmlns:c16="http://schemas.microsoft.com/office/drawing/2014/chart" uri="{C3380CC4-5D6E-409C-BE32-E72D297353CC}">
                <c16:uniqueId val="{00000073-B697-4E99-8F26-45B797684AE8}"/>
              </c:ext>
            </c:extLst>
          </c:dPt>
          <c:dPt>
            <c:idx val="68"/>
            <c:invertIfNegative val="0"/>
            <c:bubble3D val="0"/>
            <c:extLst>
              <c:ext xmlns:c16="http://schemas.microsoft.com/office/drawing/2014/chart" uri="{C3380CC4-5D6E-409C-BE32-E72D297353CC}">
                <c16:uniqueId val="{00000074-B697-4E99-8F26-45B797684AE8}"/>
              </c:ext>
            </c:extLst>
          </c:dPt>
          <c:dPt>
            <c:idx val="69"/>
            <c:invertIfNegative val="0"/>
            <c:bubble3D val="0"/>
            <c:extLst>
              <c:ext xmlns:c16="http://schemas.microsoft.com/office/drawing/2014/chart" uri="{C3380CC4-5D6E-409C-BE32-E72D297353CC}">
                <c16:uniqueId val="{00000075-B697-4E99-8F26-45B797684AE8}"/>
              </c:ext>
            </c:extLst>
          </c:dPt>
          <c:dPt>
            <c:idx val="70"/>
            <c:invertIfNegative val="0"/>
            <c:bubble3D val="0"/>
            <c:extLst>
              <c:ext xmlns:c16="http://schemas.microsoft.com/office/drawing/2014/chart" uri="{C3380CC4-5D6E-409C-BE32-E72D297353CC}">
                <c16:uniqueId val="{00000076-B697-4E99-8F26-45B797684AE8}"/>
              </c:ext>
            </c:extLst>
          </c:dPt>
          <c:dPt>
            <c:idx val="71"/>
            <c:invertIfNegative val="0"/>
            <c:bubble3D val="0"/>
            <c:extLst>
              <c:ext xmlns:c16="http://schemas.microsoft.com/office/drawing/2014/chart" uri="{C3380CC4-5D6E-409C-BE32-E72D297353CC}">
                <c16:uniqueId val="{00000077-B697-4E99-8F26-45B797684AE8}"/>
              </c:ext>
            </c:extLst>
          </c:dPt>
          <c:dPt>
            <c:idx val="7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9-B697-4E99-8F26-45B797684AE8}"/>
              </c:ext>
            </c:extLst>
          </c:dPt>
          <c:dPt>
            <c:idx val="7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B-B697-4E99-8F26-45B797684AE8}"/>
              </c:ext>
            </c:extLst>
          </c:dPt>
          <c:dPt>
            <c:idx val="7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D-B697-4E99-8F26-45B797684AE8}"/>
              </c:ext>
            </c:extLst>
          </c:dPt>
          <c:dPt>
            <c:idx val="7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F-B697-4E99-8F26-45B797684AE8}"/>
              </c:ext>
            </c:extLst>
          </c:dPt>
          <c:dPt>
            <c:idx val="7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1-B697-4E99-8F26-45B797684AE8}"/>
              </c:ext>
            </c:extLst>
          </c:dPt>
          <c:dPt>
            <c:idx val="7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3-B697-4E99-8F26-45B797684AE8}"/>
              </c:ext>
            </c:extLst>
          </c:dPt>
          <c:dPt>
            <c:idx val="7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5-B697-4E99-8F26-45B797684AE8}"/>
              </c:ext>
            </c:extLst>
          </c:dPt>
          <c:dPt>
            <c:idx val="7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7-B697-4E99-8F26-45B797684AE8}"/>
              </c:ext>
            </c:extLst>
          </c:dPt>
          <c:dPt>
            <c:idx val="8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9-B697-4E99-8F26-45B797684AE8}"/>
              </c:ext>
            </c:extLst>
          </c:dPt>
          <c:dPt>
            <c:idx val="8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B-B697-4E99-8F26-45B797684AE8}"/>
              </c:ext>
            </c:extLst>
          </c:dPt>
          <c:dPt>
            <c:idx val="8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D-B697-4E99-8F26-45B797684AE8}"/>
              </c:ext>
            </c:extLst>
          </c:dPt>
          <c:dPt>
            <c:idx val="8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F-B697-4E99-8F26-45B797684AE8}"/>
              </c:ext>
            </c:extLst>
          </c:dPt>
          <c:dPt>
            <c:idx val="8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1-B697-4E99-8F26-45B797684AE8}"/>
              </c:ext>
            </c:extLst>
          </c:dPt>
          <c:dPt>
            <c:idx val="8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3-B697-4E99-8F26-45B797684AE8}"/>
              </c:ext>
            </c:extLst>
          </c:dPt>
          <c:dPt>
            <c:idx val="8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5-B697-4E99-8F26-45B797684AE8}"/>
              </c:ext>
            </c:extLst>
          </c:dPt>
          <c:dPt>
            <c:idx val="8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7-B697-4E99-8F26-45B797684AE8}"/>
              </c:ext>
            </c:extLst>
          </c:dPt>
          <c:dPt>
            <c:idx val="8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9-B697-4E99-8F26-45B797684AE8}"/>
              </c:ext>
            </c:extLst>
          </c:dPt>
          <c:dPt>
            <c:idx val="8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B-B697-4E99-8F26-45B797684AE8}"/>
              </c:ext>
            </c:extLst>
          </c:dPt>
          <c:dPt>
            <c:idx val="9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D-B697-4E99-8F26-45B797684AE8}"/>
              </c:ext>
            </c:extLst>
          </c:dPt>
          <c:dPt>
            <c:idx val="9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F-B697-4E99-8F26-45B797684AE8}"/>
              </c:ext>
            </c:extLst>
          </c:dPt>
          <c:dPt>
            <c:idx val="9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1-B697-4E99-8F26-45B797684AE8}"/>
              </c:ext>
            </c:extLst>
          </c:dPt>
          <c:dPt>
            <c:idx val="9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3-B697-4E99-8F26-45B797684AE8}"/>
              </c:ext>
            </c:extLst>
          </c:dPt>
          <c:dPt>
            <c:idx val="9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5-B697-4E99-8F26-45B797684AE8}"/>
              </c:ext>
            </c:extLst>
          </c:dPt>
          <c:dPt>
            <c:idx val="9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7-B697-4E99-8F26-45B797684AE8}"/>
              </c:ext>
            </c:extLst>
          </c:dPt>
          <c:dPt>
            <c:idx val="96"/>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9-B697-4E99-8F26-45B797684AE8}"/>
              </c:ext>
            </c:extLst>
          </c:dPt>
          <c:dPt>
            <c:idx val="97"/>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B-B697-4E99-8F26-45B797684AE8}"/>
              </c:ext>
            </c:extLst>
          </c:dPt>
          <c:dPt>
            <c:idx val="98"/>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D-B697-4E99-8F26-45B797684AE8}"/>
              </c:ext>
            </c:extLst>
          </c:dPt>
          <c:dPt>
            <c:idx val="99"/>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F-B697-4E99-8F26-45B797684AE8}"/>
              </c:ext>
            </c:extLst>
          </c:dPt>
          <c:dPt>
            <c:idx val="100"/>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1-B697-4E99-8F26-45B797684AE8}"/>
              </c:ext>
            </c:extLst>
          </c:dPt>
          <c:dPt>
            <c:idx val="101"/>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3-B697-4E99-8F26-45B797684AE8}"/>
              </c:ext>
            </c:extLst>
          </c:dPt>
          <c:dPt>
            <c:idx val="102"/>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5-B697-4E99-8F26-45B797684AE8}"/>
              </c:ext>
            </c:extLst>
          </c:dPt>
          <c:dPt>
            <c:idx val="103"/>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7-B697-4E99-8F26-45B797684AE8}"/>
              </c:ext>
            </c:extLst>
          </c:dPt>
          <c:dPt>
            <c:idx val="104"/>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9-B697-4E99-8F26-45B797684AE8}"/>
              </c:ext>
            </c:extLst>
          </c:dPt>
          <c:dPt>
            <c:idx val="105"/>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B-B697-4E99-8F26-45B797684AE8}"/>
              </c:ext>
            </c:extLst>
          </c:dPt>
          <c:dPt>
            <c:idx val="106"/>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D-B697-4E99-8F26-45B797684AE8}"/>
              </c:ext>
            </c:extLst>
          </c:dPt>
          <c:dPt>
            <c:idx val="107"/>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F-B697-4E99-8F26-45B797684AE8}"/>
              </c:ext>
            </c:extLst>
          </c:dPt>
          <c:dPt>
            <c:idx val="108"/>
            <c:invertIfNegative val="0"/>
            <c:bubble3D val="0"/>
            <c:extLst>
              <c:ext xmlns:c16="http://schemas.microsoft.com/office/drawing/2014/chart" uri="{C3380CC4-5D6E-409C-BE32-E72D297353CC}">
                <c16:uniqueId val="{000000C0-B697-4E99-8F26-45B797684AE8}"/>
              </c:ext>
            </c:extLst>
          </c:dPt>
          <c:dPt>
            <c:idx val="109"/>
            <c:invertIfNegative val="0"/>
            <c:bubble3D val="0"/>
            <c:extLst>
              <c:ext xmlns:c16="http://schemas.microsoft.com/office/drawing/2014/chart" uri="{C3380CC4-5D6E-409C-BE32-E72D297353CC}">
                <c16:uniqueId val="{000000C1-B697-4E99-8F26-45B797684AE8}"/>
              </c:ext>
            </c:extLst>
          </c:dPt>
          <c:dPt>
            <c:idx val="120"/>
            <c:invertIfNegative val="0"/>
            <c:bubble3D val="0"/>
            <c:spPr>
              <a:solidFill>
                <a:schemeClr val="accent1"/>
              </a:solidFill>
              <a:ln>
                <a:solidFill>
                  <a:schemeClr val="accent1"/>
                </a:solidFill>
              </a:ln>
              <a:effectLst>
                <a:outerShdw blurRad="50800" dist="38100" algn="l" rotWithShape="0">
                  <a:prstClr val="black">
                    <a:alpha val="40000"/>
                  </a:prstClr>
                </a:outerShdw>
              </a:effectLst>
            </c:spPr>
            <c:extLst>
              <c:ext xmlns:c16="http://schemas.microsoft.com/office/drawing/2014/chart" uri="{C3380CC4-5D6E-409C-BE32-E72D297353CC}">
                <c16:uniqueId val="{000000C3-B697-4E99-8F26-45B797684AE8}"/>
              </c:ext>
            </c:extLst>
          </c:dPt>
          <c:dPt>
            <c:idx val="12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5-B697-4E99-8F26-45B797684AE8}"/>
              </c:ext>
            </c:extLst>
          </c:dPt>
          <c:dPt>
            <c:idx val="12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7-B697-4E99-8F26-45B797684AE8}"/>
              </c:ext>
            </c:extLst>
          </c:dPt>
          <c:dPt>
            <c:idx val="12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9-B697-4E99-8F26-45B797684AE8}"/>
              </c:ext>
            </c:extLst>
          </c:dPt>
          <c:dPt>
            <c:idx val="12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B-B697-4E99-8F26-45B797684AE8}"/>
              </c:ext>
            </c:extLst>
          </c:dPt>
          <c:dPt>
            <c:idx val="12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D-B697-4E99-8F26-45B797684AE8}"/>
              </c:ext>
            </c:extLst>
          </c:dPt>
          <c:dPt>
            <c:idx val="12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F-B697-4E99-8F26-45B797684AE8}"/>
              </c:ext>
            </c:extLst>
          </c:dPt>
          <c:dPt>
            <c:idx val="12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1-B697-4E99-8F26-45B797684AE8}"/>
              </c:ext>
            </c:extLst>
          </c:dPt>
          <c:dPt>
            <c:idx val="12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3-B697-4E99-8F26-45B797684AE8}"/>
              </c:ext>
            </c:extLst>
          </c:dPt>
          <c:dPt>
            <c:idx val="12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5-B697-4E99-8F26-45B797684AE8}"/>
              </c:ext>
            </c:extLst>
          </c:dPt>
          <c:dPt>
            <c:idx val="13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7-B697-4E99-8F26-45B797684AE8}"/>
              </c:ext>
            </c:extLst>
          </c:dPt>
          <c:dPt>
            <c:idx val="13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9-B697-4E99-8F26-45B797684AE8}"/>
              </c:ext>
            </c:extLst>
          </c:dPt>
          <c:dPt>
            <c:idx val="13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B-B697-4E99-8F26-45B797684AE8}"/>
              </c:ext>
            </c:extLst>
          </c:dPt>
          <c:dPt>
            <c:idx val="13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D-B697-4E99-8F26-45B797684AE8}"/>
              </c:ext>
            </c:extLst>
          </c:dPt>
          <c:dPt>
            <c:idx val="13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F-B697-4E99-8F26-45B797684AE8}"/>
              </c:ext>
            </c:extLst>
          </c:dPt>
          <c:dPt>
            <c:idx val="13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1-B697-4E99-8F26-45B797684AE8}"/>
              </c:ext>
            </c:extLst>
          </c:dPt>
          <c:dPt>
            <c:idx val="13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3-B697-4E99-8F26-45B797684AE8}"/>
              </c:ext>
            </c:extLst>
          </c:dPt>
          <c:dPt>
            <c:idx val="13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5-B697-4E99-8F26-45B797684AE8}"/>
              </c:ext>
            </c:extLst>
          </c:dPt>
          <c:dPt>
            <c:idx val="13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7-B697-4E99-8F26-45B797684AE8}"/>
              </c:ext>
            </c:extLst>
          </c:dPt>
          <c:dPt>
            <c:idx val="13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9-B697-4E99-8F26-45B797684AE8}"/>
              </c:ext>
            </c:extLst>
          </c:dPt>
          <c:dPt>
            <c:idx val="14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A-36EE-499F-8492-F8D7C8038B40}"/>
              </c:ext>
            </c:extLst>
          </c:dPt>
          <c:dPt>
            <c:idx val="14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C-F738-4B0B-BF6A-8520C14E5C2E}"/>
              </c:ext>
            </c:extLst>
          </c:dPt>
          <c:dPt>
            <c:idx val="14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E-03AB-402F-8484-E7714D117845}"/>
              </c:ext>
            </c:extLst>
          </c:dPt>
          <c:dPt>
            <c:idx val="14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0-5CCB-4503-9423-74020BA7FA10}"/>
              </c:ext>
            </c:extLst>
          </c:dPt>
          <c:dPt>
            <c:idx val="144"/>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2-3A5E-477D-873C-718412208C93}"/>
              </c:ext>
            </c:extLst>
          </c:dPt>
          <c:dPt>
            <c:idx val="145"/>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3-3A5E-477D-873C-718412208C93}"/>
              </c:ext>
            </c:extLst>
          </c:dPt>
          <c:dPt>
            <c:idx val="146"/>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6-90D8-4095-B808-374E7071DDA4}"/>
              </c:ext>
            </c:extLst>
          </c:dPt>
          <c:dPt>
            <c:idx val="147"/>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8-B7A3-48AB-A3D8-917BADFB1599}"/>
              </c:ext>
            </c:extLst>
          </c:dPt>
          <c:dPt>
            <c:idx val="148"/>
            <c:invertIfNegative val="0"/>
            <c:bubble3D val="0"/>
            <c:spPr>
              <a:solidFill>
                <a:schemeClr val="accent2"/>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A-C02B-4BA4-8BE0-6D6E9D7E555F}"/>
              </c:ext>
            </c:extLst>
          </c:dPt>
          <c:cat>
            <c:numRef>
              <c:f>Sheet1!$A$2:$A$210</c:f>
              <c:numCache>
                <c:formatCode>mmm\-yy</c:formatCode>
                <c:ptCount val="149"/>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numCache>
            </c:numRef>
          </c:cat>
          <c:val>
            <c:numRef>
              <c:f>Sheet1!$B$2:$B$210</c:f>
              <c:numCache>
                <c:formatCode>_(* #,##0_);_(* \(#,##0\);_(* "-"??_);_(@_)</c:formatCode>
                <c:ptCount val="149"/>
                <c:pt idx="0">
                  <c:v>625570</c:v>
                </c:pt>
                <c:pt idx="1">
                  <c:v>566250</c:v>
                </c:pt>
                <c:pt idx="2">
                  <c:v>580290</c:v>
                </c:pt>
                <c:pt idx="3">
                  <c:v>594740</c:v>
                </c:pt>
                <c:pt idx="4">
                  <c:v>586800</c:v>
                </c:pt>
                <c:pt idx="5">
                  <c:v>591220</c:v>
                </c:pt>
                <c:pt idx="6">
                  <c:v>588240</c:v>
                </c:pt>
                <c:pt idx="7">
                  <c:v>593560</c:v>
                </c:pt>
                <c:pt idx="8">
                  <c:v>584360</c:v>
                </c:pt>
                <c:pt idx="9">
                  <c:v>570090</c:v>
                </c:pt>
                <c:pt idx="10">
                  <c:v>537210</c:v>
                </c:pt>
                <c:pt idx="11">
                  <c:v>496590</c:v>
                </c:pt>
                <c:pt idx="12">
                  <c:v>483480</c:v>
                </c:pt>
                <c:pt idx="13">
                  <c:v>470350</c:v>
                </c:pt>
                <c:pt idx="14">
                  <c:v>482810</c:v>
                </c:pt>
                <c:pt idx="15">
                  <c:v>473700</c:v>
                </c:pt>
                <c:pt idx="16">
                  <c:v>446700</c:v>
                </c:pt>
                <c:pt idx="17">
                  <c:v>433520</c:v>
                </c:pt>
                <c:pt idx="18">
                  <c:v>416620</c:v>
                </c:pt>
                <c:pt idx="19">
                  <c:v>414400</c:v>
                </c:pt>
                <c:pt idx="20">
                  <c:v>412140</c:v>
                </c:pt>
                <c:pt idx="21">
                  <c:v>414390</c:v>
                </c:pt>
                <c:pt idx="22">
                  <c:v>411720</c:v>
                </c:pt>
                <c:pt idx="23">
                  <c:v>407840</c:v>
                </c:pt>
                <c:pt idx="24">
                  <c:v>365770</c:v>
                </c:pt>
                <c:pt idx="25">
                  <c:v>371550</c:v>
                </c:pt>
                <c:pt idx="26">
                  <c:v>350630</c:v>
                </c:pt>
                <c:pt idx="27">
                  <c:v>315870</c:v>
                </c:pt>
                <c:pt idx="28">
                  <c:v>302580</c:v>
                </c:pt>
                <c:pt idx="29">
                  <c:v>299030</c:v>
                </c:pt>
                <c:pt idx="30">
                  <c:v>289460</c:v>
                </c:pt>
                <c:pt idx="31">
                  <c:v>270000</c:v>
                </c:pt>
                <c:pt idx="32">
                  <c:v>227390</c:v>
                </c:pt>
                <c:pt idx="33">
                  <c:v>223750</c:v>
                </c:pt>
                <c:pt idx="34">
                  <c:v>241240</c:v>
                </c:pt>
                <c:pt idx="35">
                  <c:v>251830</c:v>
                </c:pt>
                <c:pt idx="36">
                  <c:v>258780</c:v>
                </c:pt>
                <c:pt idx="37">
                  <c:v>267780</c:v>
                </c:pt>
                <c:pt idx="38">
                  <c:v>287120</c:v>
                </c:pt>
                <c:pt idx="39">
                  <c:v>328620</c:v>
                </c:pt>
                <c:pt idx="40">
                  <c:v>360230</c:v>
                </c:pt>
                <c:pt idx="41">
                  <c:v>378000</c:v>
                </c:pt>
                <c:pt idx="42">
                  <c:v>404910</c:v>
                </c:pt>
                <c:pt idx="43">
                  <c:v>425350</c:v>
                </c:pt>
                <c:pt idx="44">
                  <c:v>463910</c:v>
                </c:pt>
                <c:pt idx="45">
                  <c:v>478500</c:v>
                </c:pt>
                <c:pt idx="46">
                  <c:v>453880</c:v>
                </c:pt>
                <c:pt idx="47">
                  <c:v>469940</c:v>
                </c:pt>
                <c:pt idx="48">
                  <c:v>504630</c:v>
                </c:pt>
                <c:pt idx="49">
                  <c:v>498580</c:v>
                </c:pt>
                <c:pt idx="50">
                  <c:v>466430</c:v>
                </c:pt>
                <c:pt idx="51">
                  <c:v>468920</c:v>
                </c:pt>
                <c:pt idx="52">
                  <c:v>463420</c:v>
                </c:pt>
                <c:pt idx="53">
                  <c:v>457090</c:v>
                </c:pt>
                <c:pt idx="54">
                  <c:v>472420</c:v>
                </c:pt>
                <c:pt idx="55">
                  <c:v>468580</c:v>
                </c:pt>
                <c:pt idx="56">
                  <c:v>464300</c:v>
                </c:pt>
                <c:pt idx="57">
                  <c:v>489400</c:v>
                </c:pt>
                <c:pt idx="58">
                  <c:v>479500</c:v>
                </c:pt>
                <c:pt idx="59">
                  <c:v>465080</c:v>
                </c:pt>
                <c:pt idx="60">
                  <c:v>440500</c:v>
                </c:pt>
                <c:pt idx="61">
                  <c:v>434440</c:v>
                </c:pt>
                <c:pt idx="62">
                  <c:v>433380</c:v>
                </c:pt>
                <c:pt idx="63">
                  <c:v>414820</c:v>
                </c:pt>
                <c:pt idx="64">
                  <c:v>475610</c:v>
                </c:pt>
                <c:pt idx="65">
                  <c:v>423380</c:v>
                </c:pt>
                <c:pt idx="66">
                  <c:v>381560</c:v>
                </c:pt>
                <c:pt idx="67">
                  <c:v>389700</c:v>
                </c:pt>
                <c:pt idx="68">
                  <c:v>396680</c:v>
                </c:pt>
                <c:pt idx="69">
                  <c:v>387710</c:v>
                </c:pt>
                <c:pt idx="70">
                  <c:v>405370</c:v>
                </c:pt>
                <c:pt idx="71">
                  <c:v>415100</c:v>
                </c:pt>
                <c:pt idx="72">
                  <c:v>462170</c:v>
                </c:pt>
                <c:pt idx="73">
                  <c:v>415520</c:v>
                </c:pt>
                <c:pt idx="74">
                  <c:v>425200</c:v>
                </c:pt>
                <c:pt idx="75">
                  <c:v>421090</c:v>
                </c:pt>
                <c:pt idx="76">
                  <c:v>401380</c:v>
                </c:pt>
                <c:pt idx="77">
                  <c:v>409830</c:v>
                </c:pt>
                <c:pt idx="78">
                  <c:v>412120</c:v>
                </c:pt>
                <c:pt idx="79">
                  <c:v>427180</c:v>
                </c:pt>
                <c:pt idx="80">
                  <c:v>420880</c:v>
                </c:pt>
                <c:pt idx="81">
                  <c:v>424050</c:v>
                </c:pt>
                <c:pt idx="82">
                  <c:v>423080</c:v>
                </c:pt>
                <c:pt idx="83">
                  <c:v>428110</c:v>
                </c:pt>
                <c:pt idx="84">
                  <c:v>437330</c:v>
                </c:pt>
                <c:pt idx="85">
                  <c:v>442660</c:v>
                </c:pt>
                <c:pt idx="86">
                  <c:v>439260</c:v>
                </c:pt>
                <c:pt idx="87">
                  <c:v>439770</c:v>
                </c:pt>
                <c:pt idx="88">
                  <c:v>447530</c:v>
                </c:pt>
                <c:pt idx="89">
                  <c:v>430960</c:v>
                </c:pt>
                <c:pt idx="90">
                  <c:v>436870</c:v>
                </c:pt>
                <c:pt idx="91">
                  <c:v>443030</c:v>
                </c:pt>
                <c:pt idx="92">
                  <c:v>424000</c:v>
                </c:pt>
                <c:pt idx="93">
                  <c:v>451090</c:v>
                </c:pt>
                <c:pt idx="94">
                  <c:v>440250</c:v>
                </c:pt>
                <c:pt idx="95">
                  <c:v>444770</c:v>
                </c:pt>
                <c:pt idx="96">
                  <c:v>421780</c:v>
                </c:pt>
                <c:pt idx="97">
                  <c:v>418520</c:v>
                </c:pt>
                <c:pt idx="98">
                  <c:v>418310</c:v>
                </c:pt>
                <c:pt idx="99">
                  <c:v>423690</c:v>
                </c:pt>
                <c:pt idx="100">
                  <c:v>432140</c:v>
                </c:pt>
                <c:pt idx="101">
                  <c:v>414830</c:v>
                </c:pt>
                <c:pt idx="102">
                  <c:v>443500</c:v>
                </c:pt>
                <c:pt idx="103">
                  <c:v>434910</c:v>
                </c:pt>
                <c:pt idx="104">
                  <c:v>413850</c:v>
                </c:pt>
                <c:pt idx="105">
                  <c:v>404000</c:v>
                </c:pt>
                <c:pt idx="106">
                  <c:v>389580</c:v>
                </c:pt>
                <c:pt idx="107">
                  <c:v>363740</c:v>
                </c:pt>
                <c:pt idx="108">
                  <c:v>361790</c:v>
                </c:pt>
                <c:pt idx="109">
                  <c:v>359600</c:v>
                </c:pt>
                <c:pt idx="110">
                  <c:v>365120</c:v>
                </c:pt>
                <c:pt idx="111">
                  <c:v>391330</c:v>
                </c:pt>
                <c:pt idx="112">
                  <c:v>388690</c:v>
                </c:pt>
                <c:pt idx="113">
                  <c:v>393820</c:v>
                </c:pt>
                <c:pt idx="114">
                  <c:v>398980</c:v>
                </c:pt>
                <c:pt idx="115">
                  <c:v>395080</c:v>
                </c:pt>
                <c:pt idx="116">
                  <c:v>397490</c:v>
                </c:pt>
                <c:pt idx="117">
                  <c:v>398510</c:v>
                </c:pt>
                <c:pt idx="118">
                  <c:v>375740</c:v>
                </c:pt>
                <c:pt idx="119">
                  <c:v>366460</c:v>
                </c:pt>
                <c:pt idx="120">
                  <c:v>359720</c:v>
                </c:pt>
                <c:pt idx="121">
                  <c:v>381810</c:v>
                </c:pt>
                <c:pt idx="122">
                  <c:v>400620</c:v>
                </c:pt>
                <c:pt idx="123">
                  <c:v>424400</c:v>
                </c:pt>
                <c:pt idx="124">
                  <c:v>422130</c:v>
                </c:pt>
                <c:pt idx="125">
                  <c:v>433870</c:v>
                </c:pt>
                <c:pt idx="126">
                  <c:v>438230</c:v>
                </c:pt>
                <c:pt idx="127">
                  <c:v>429900</c:v>
                </c:pt>
                <c:pt idx="128">
                  <c:v>422360</c:v>
                </c:pt>
                <c:pt idx="129">
                  <c:v>410310</c:v>
                </c:pt>
                <c:pt idx="130">
                  <c:v>375850</c:v>
                </c:pt>
                <c:pt idx="131">
                  <c:v>413699.51232883811</c:v>
                </c:pt>
                <c:pt idx="132">
                  <c:v>402220</c:v>
                </c:pt>
                <c:pt idx="133">
                  <c:v>381580</c:v>
                </c:pt>
                <c:pt idx="134">
                  <c:v>389770</c:v>
                </c:pt>
                <c:pt idx="135">
                  <c:v>413380</c:v>
                </c:pt>
                <c:pt idx="136">
                  <c:v>419000</c:v>
                </c:pt>
                <c:pt idx="137">
                  <c:v>433600</c:v>
                </c:pt>
                <c:pt idx="138">
                  <c:v>415840</c:v>
                </c:pt>
                <c:pt idx="139">
                  <c:v>420360</c:v>
                </c:pt>
                <c:pt idx="140">
                  <c:v>425680</c:v>
                </c:pt>
                <c:pt idx="141">
                  <c:v>442970</c:v>
                </c:pt>
                <c:pt idx="142">
                  <c:v>442320</c:v>
                </c:pt>
                <c:pt idx="143">
                  <c:v>411430</c:v>
                </c:pt>
                <c:pt idx="144">
                  <c:v>420100</c:v>
                </c:pt>
                <c:pt idx="145">
                  <c:v>400000</c:v>
                </c:pt>
                <c:pt idx="146">
                  <c:v>416110</c:v>
                </c:pt>
                <c:pt idx="147">
                  <c:v>408030</c:v>
                </c:pt>
                <c:pt idx="148">
                  <c:v>430060</c:v>
                </c:pt>
              </c:numCache>
            </c:numRef>
          </c:val>
          <c:extLst>
            <c:ext xmlns:c16="http://schemas.microsoft.com/office/drawing/2014/chart" uri="{C3380CC4-5D6E-409C-BE32-E72D297353CC}">
              <c16:uniqueId val="{000000E8-B697-4E99-8F26-45B797684AE8}"/>
            </c:ext>
          </c:extLst>
        </c:ser>
        <c:dLbls>
          <c:showLegendKey val="0"/>
          <c:showVal val="0"/>
          <c:showCatName val="0"/>
          <c:showSerName val="0"/>
          <c:showPercent val="0"/>
          <c:showBubbleSize val="0"/>
        </c:dLbls>
        <c:gapWidth val="25"/>
        <c:axId val="95086848"/>
        <c:axId val="95088640"/>
      </c:barChart>
      <c:dateAx>
        <c:axId val="95086848"/>
        <c:scaling>
          <c:orientation val="minMax"/>
        </c:scaling>
        <c:delete val="0"/>
        <c:axPos val="b"/>
        <c:numFmt formatCode="mmm\-yy" sourceLinked="1"/>
        <c:majorTickMark val="out"/>
        <c:minorTickMark val="none"/>
        <c:tickLblPos val="nextTo"/>
        <c:crossAx val="95088640"/>
        <c:crosses val="autoZero"/>
        <c:auto val="1"/>
        <c:lblOffset val="100"/>
        <c:baseTimeUnit val="months"/>
        <c:majorUnit val="8"/>
        <c:majorTimeUnit val="months"/>
      </c:dateAx>
      <c:valAx>
        <c:axId val="95088640"/>
        <c:scaling>
          <c:orientation val="minMax"/>
        </c:scaling>
        <c:delete val="0"/>
        <c:axPos val="l"/>
        <c:numFmt formatCode="_(* #,##0_);_(* \(#,##0\);_(* &quot;-&quot;??_);_(@_)" sourceLinked="1"/>
        <c:majorTickMark val="out"/>
        <c:minorTickMark val="none"/>
        <c:tickLblPos val="nextTo"/>
        <c:crossAx val="95086848"/>
        <c:crosses val="autoZero"/>
        <c:crossBetween val="between"/>
      </c:valAx>
    </c:plotArea>
    <c:plotVisOnly val="1"/>
    <c:dispBlanksAs val="gap"/>
    <c:showDLblsOverMax val="0"/>
  </c:chart>
  <c:txPr>
    <a:bodyPr/>
    <a:lstStyle/>
    <a:p>
      <a:pPr>
        <a:defRPr sz="1400">
          <a:latin typeface="Century Gothic" panose="020B0502020202020204" pitchFamily="34" charset="0"/>
          <a:cs typeface="Arial"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83594639165679"/>
          <c:y val="6.6502732240437165E-2"/>
          <c:w val="0.84419273918193849"/>
          <c:h val="0.76194655995869365"/>
        </c:manualLayout>
      </c:layout>
      <c:barChart>
        <c:barDir val="col"/>
        <c:grouping val="clustered"/>
        <c:varyColors val="0"/>
        <c:ser>
          <c:idx val="0"/>
          <c:order val="0"/>
          <c:tx>
            <c:strRef>
              <c:f>Sheet1!$B$1</c:f>
              <c:strCache>
                <c:ptCount val="1"/>
                <c:pt idx="0">
                  <c:v>Median Price</c:v>
                </c:pt>
              </c:strCache>
            </c:strRef>
          </c:tx>
          <c:spPr>
            <a:solidFill>
              <a:schemeClr val="accent2"/>
            </a:solidFill>
            <a:ln>
              <a:noFill/>
            </a:ln>
            <a:effectLst>
              <a:outerShdw blurRad="50800" dist="38100" algn="l" rotWithShape="0">
                <a:prstClr val="black">
                  <a:alpha val="40000"/>
                </a:prstClr>
              </a:outerShdw>
            </a:effectLst>
          </c:spPr>
          <c:invertIfNegative val="0"/>
          <c:dPt>
            <c:idx val="0"/>
            <c:invertIfNegative val="0"/>
            <c:bubble3D val="0"/>
            <c:extLst>
              <c:ext xmlns:c16="http://schemas.microsoft.com/office/drawing/2014/chart" uri="{C3380CC4-5D6E-409C-BE32-E72D297353CC}">
                <c16:uniqueId val="{00000000-6DE4-40B5-98DF-8D529F031462}"/>
              </c:ext>
            </c:extLst>
          </c:dPt>
          <c:dPt>
            <c:idx val="1"/>
            <c:invertIfNegative val="0"/>
            <c:bubble3D val="0"/>
            <c:extLst>
              <c:ext xmlns:c16="http://schemas.microsoft.com/office/drawing/2014/chart" uri="{C3380CC4-5D6E-409C-BE32-E72D297353CC}">
                <c16:uniqueId val="{00000001-6DE4-40B5-98DF-8D529F031462}"/>
              </c:ext>
            </c:extLst>
          </c:dPt>
          <c:dPt>
            <c:idx val="2"/>
            <c:invertIfNegative val="0"/>
            <c:bubble3D val="0"/>
            <c:extLst>
              <c:ext xmlns:c16="http://schemas.microsoft.com/office/drawing/2014/chart" uri="{C3380CC4-5D6E-409C-BE32-E72D297353CC}">
                <c16:uniqueId val="{00000002-6DE4-40B5-98DF-8D529F031462}"/>
              </c:ext>
            </c:extLst>
          </c:dPt>
          <c:dPt>
            <c:idx val="3"/>
            <c:invertIfNegative val="0"/>
            <c:bubble3D val="0"/>
            <c:extLst>
              <c:ext xmlns:c16="http://schemas.microsoft.com/office/drawing/2014/chart" uri="{C3380CC4-5D6E-409C-BE32-E72D297353CC}">
                <c16:uniqueId val="{00000003-6DE4-40B5-98DF-8D529F031462}"/>
              </c:ext>
            </c:extLst>
          </c:dPt>
          <c:dPt>
            <c:idx val="4"/>
            <c:invertIfNegative val="0"/>
            <c:bubble3D val="0"/>
            <c:extLst>
              <c:ext xmlns:c16="http://schemas.microsoft.com/office/drawing/2014/chart" uri="{C3380CC4-5D6E-409C-BE32-E72D297353CC}">
                <c16:uniqueId val="{00000004-6DE4-40B5-98DF-8D529F031462}"/>
              </c:ext>
            </c:extLst>
          </c:dPt>
          <c:dPt>
            <c:idx val="5"/>
            <c:invertIfNegative val="0"/>
            <c:bubble3D val="0"/>
            <c:extLst>
              <c:ext xmlns:c16="http://schemas.microsoft.com/office/drawing/2014/chart" uri="{C3380CC4-5D6E-409C-BE32-E72D297353CC}">
                <c16:uniqueId val="{00000005-6DE4-40B5-98DF-8D529F031462}"/>
              </c:ext>
            </c:extLst>
          </c:dPt>
          <c:dPt>
            <c:idx val="6"/>
            <c:invertIfNegative val="0"/>
            <c:bubble3D val="0"/>
            <c:extLst>
              <c:ext xmlns:c16="http://schemas.microsoft.com/office/drawing/2014/chart" uri="{C3380CC4-5D6E-409C-BE32-E72D297353CC}">
                <c16:uniqueId val="{00000006-6DE4-40B5-98DF-8D529F031462}"/>
              </c:ext>
            </c:extLst>
          </c:dPt>
          <c:dPt>
            <c:idx val="7"/>
            <c:invertIfNegative val="0"/>
            <c:bubble3D val="0"/>
            <c:extLst>
              <c:ext xmlns:c16="http://schemas.microsoft.com/office/drawing/2014/chart" uri="{C3380CC4-5D6E-409C-BE32-E72D297353CC}">
                <c16:uniqueId val="{00000007-6DE4-40B5-98DF-8D529F031462}"/>
              </c:ext>
            </c:extLst>
          </c:dPt>
          <c:dPt>
            <c:idx val="8"/>
            <c:invertIfNegative val="0"/>
            <c:bubble3D val="0"/>
            <c:extLst>
              <c:ext xmlns:c16="http://schemas.microsoft.com/office/drawing/2014/chart" uri="{C3380CC4-5D6E-409C-BE32-E72D297353CC}">
                <c16:uniqueId val="{00000008-6DE4-40B5-98DF-8D529F031462}"/>
              </c:ext>
            </c:extLst>
          </c:dPt>
          <c:dPt>
            <c:idx val="9"/>
            <c:invertIfNegative val="0"/>
            <c:bubble3D val="0"/>
            <c:extLst>
              <c:ext xmlns:c16="http://schemas.microsoft.com/office/drawing/2014/chart" uri="{C3380CC4-5D6E-409C-BE32-E72D297353CC}">
                <c16:uniqueId val="{00000009-6DE4-40B5-98DF-8D529F031462}"/>
              </c:ext>
            </c:extLst>
          </c:dPt>
          <c:dPt>
            <c:idx val="10"/>
            <c:invertIfNegative val="0"/>
            <c:bubble3D val="0"/>
            <c:extLst>
              <c:ext xmlns:c16="http://schemas.microsoft.com/office/drawing/2014/chart" uri="{C3380CC4-5D6E-409C-BE32-E72D297353CC}">
                <c16:uniqueId val="{0000000A-6DE4-40B5-98DF-8D529F031462}"/>
              </c:ext>
            </c:extLst>
          </c:dPt>
          <c:dPt>
            <c:idx val="11"/>
            <c:invertIfNegative val="0"/>
            <c:bubble3D val="0"/>
            <c:extLst>
              <c:ext xmlns:c16="http://schemas.microsoft.com/office/drawing/2014/chart" uri="{C3380CC4-5D6E-409C-BE32-E72D297353CC}">
                <c16:uniqueId val="{0000000B-6DE4-40B5-98DF-8D529F031462}"/>
              </c:ext>
            </c:extLst>
          </c:dPt>
          <c:dPt>
            <c:idx val="12"/>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D-6DE4-40B5-98DF-8D529F031462}"/>
              </c:ext>
            </c:extLst>
          </c:dPt>
          <c:dPt>
            <c:idx val="13"/>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F-6DE4-40B5-98DF-8D529F031462}"/>
              </c:ext>
            </c:extLst>
          </c:dPt>
          <c:dPt>
            <c:idx val="14"/>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1-6DE4-40B5-98DF-8D529F031462}"/>
              </c:ext>
            </c:extLst>
          </c:dPt>
          <c:dPt>
            <c:idx val="15"/>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3-6DE4-40B5-98DF-8D529F031462}"/>
              </c:ext>
            </c:extLst>
          </c:dPt>
          <c:dPt>
            <c:idx val="16"/>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5-6DE4-40B5-98DF-8D529F031462}"/>
              </c:ext>
            </c:extLst>
          </c:dPt>
          <c:dPt>
            <c:idx val="17"/>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7-6DE4-40B5-98DF-8D529F031462}"/>
              </c:ext>
            </c:extLst>
          </c:dPt>
          <c:dPt>
            <c:idx val="18"/>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9-6DE4-40B5-98DF-8D529F031462}"/>
              </c:ext>
            </c:extLst>
          </c:dPt>
          <c:dPt>
            <c:idx val="19"/>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B-6DE4-40B5-98DF-8D529F031462}"/>
              </c:ext>
            </c:extLst>
          </c:dPt>
          <c:dPt>
            <c:idx val="20"/>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D-6DE4-40B5-98DF-8D529F031462}"/>
              </c:ext>
            </c:extLst>
          </c:dPt>
          <c:dPt>
            <c:idx val="21"/>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F-6DE4-40B5-98DF-8D529F031462}"/>
              </c:ext>
            </c:extLst>
          </c:dPt>
          <c:dPt>
            <c:idx val="22"/>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1-6DE4-40B5-98DF-8D529F031462}"/>
              </c:ext>
            </c:extLst>
          </c:dPt>
          <c:dPt>
            <c:idx val="23"/>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3-6DE4-40B5-98DF-8D529F031462}"/>
              </c:ext>
            </c:extLst>
          </c:dPt>
          <c:dPt>
            <c:idx val="2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5-6DE4-40B5-98DF-8D529F031462}"/>
              </c:ext>
            </c:extLst>
          </c:dPt>
          <c:dPt>
            <c:idx val="2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7-6DE4-40B5-98DF-8D529F031462}"/>
              </c:ext>
            </c:extLst>
          </c:dPt>
          <c:dPt>
            <c:idx val="2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9-6DE4-40B5-98DF-8D529F031462}"/>
              </c:ext>
            </c:extLst>
          </c:dPt>
          <c:dPt>
            <c:idx val="2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B-6DE4-40B5-98DF-8D529F031462}"/>
              </c:ext>
            </c:extLst>
          </c:dPt>
          <c:dPt>
            <c:idx val="2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D-6DE4-40B5-98DF-8D529F031462}"/>
              </c:ext>
            </c:extLst>
          </c:dPt>
          <c:dPt>
            <c:idx val="2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2F-6DE4-40B5-98DF-8D529F031462}"/>
              </c:ext>
            </c:extLst>
          </c:dPt>
          <c:dPt>
            <c:idx val="3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1-6DE4-40B5-98DF-8D529F031462}"/>
              </c:ext>
            </c:extLst>
          </c:dPt>
          <c:dPt>
            <c:idx val="3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3-6DE4-40B5-98DF-8D529F031462}"/>
              </c:ext>
            </c:extLst>
          </c:dPt>
          <c:dPt>
            <c:idx val="3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5-6DE4-40B5-98DF-8D529F031462}"/>
              </c:ext>
            </c:extLst>
          </c:dPt>
          <c:dPt>
            <c:idx val="3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7-6DE4-40B5-98DF-8D529F031462}"/>
              </c:ext>
            </c:extLst>
          </c:dPt>
          <c:dPt>
            <c:idx val="3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9-6DE4-40B5-98DF-8D529F031462}"/>
              </c:ext>
            </c:extLst>
          </c:dPt>
          <c:dPt>
            <c:idx val="3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B-6DE4-40B5-98DF-8D529F031462}"/>
              </c:ext>
            </c:extLst>
          </c:dPt>
          <c:dPt>
            <c:idx val="3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D-6DE4-40B5-98DF-8D529F031462}"/>
              </c:ext>
            </c:extLst>
          </c:dPt>
          <c:dPt>
            <c:idx val="3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3F-6DE4-40B5-98DF-8D529F031462}"/>
              </c:ext>
            </c:extLst>
          </c:dPt>
          <c:dPt>
            <c:idx val="3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1-6DE4-40B5-98DF-8D529F031462}"/>
              </c:ext>
            </c:extLst>
          </c:dPt>
          <c:dPt>
            <c:idx val="3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3-6DE4-40B5-98DF-8D529F031462}"/>
              </c:ext>
            </c:extLst>
          </c:dPt>
          <c:dPt>
            <c:idx val="4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5-6DE4-40B5-98DF-8D529F031462}"/>
              </c:ext>
            </c:extLst>
          </c:dPt>
          <c:dPt>
            <c:idx val="4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7-6DE4-40B5-98DF-8D529F031462}"/>
              </c:ext>
            </c:extLst>
          </c:dPt>
          <c:dPt>
            <c:idx val="4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9-6DE4-40B5-98DF-8D529F031462}"/>
              </c:ext>
            </c:extLst>
          </c:dPt>
          <c:dPt>
            <c:idx val="4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B-6DE4-40B5-98DF-8D529F031462}"/>
              </c:ext>
            </c:extLst>
          </c:dPt>
          <c:dPt>
            <c:idx val="4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D-6DE4-40B5-98DF-8D529F031462}"/>
              </c:ext>
            </c:extLst>
          </c:dPt>
          <c:dPt>
            <c:idx val="4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4F-6DE4-40B5-98DF-8D529F031462}"/>
              </c:ext>
            </c:extLst>
          </c:dPt>
          <c:dPt>
            <c:idx val="4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1-6DE4-40B5-98DF-8D529F031462}"/>
              </c:ext>
            </c:extLst>
          </c:dPt>
          <c:dPt>
            <c:idx val="4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53-6DE4-40B5-98DF-8D529F031462}"/>
              </c:ext>
            </c:extLst>
          </c:dPt>
          <c:dPt>
            <c:idx val="48"/>
            <c:invertIfNegative val="0"/>
            <c:bubble3D val="0"/>
            <c:extLst>
              <c:ext xmlns:c16="http://schemas.microsoft.com/office/drawing/2014/chart" uri="{C3380CC4-5D6E-409C-BE32-E72D297353CC}">
                <c16:uniqueId val="{00000054-6DE4-40B5-98DF-8D529F031462}"/>
              </c:ext>
            </c:extLst>
          </c:dPt>
          <c:dPt>
            <c:idx val="49"/>
            <c:invertIfNegative val="0"/>
            <c:bubble3D val="0"/>
            <c:extLst>
              <c:ext xmlns:c16="http://schemas.microsoft.com/office/drawing/2014/chart" uri="{C3380CC4-5D6E-409C-BE32-E72D297353CC}">
                <c16:uniqueId val="{00000055-6DE4-40B5-98DF-8D529F031462}"/>
              </c:ext>
            </c:extLst>
          </c:dPt>
          <c:dPt>
            <c:idx val="50"/>
            <c:invertIfNegative val="0"/>
            <c:bubble3D val="0"/>
            <c:extLst>
              <c:ext xmlns:c16="http://schemas.microsoft.com/office/drawing/2014/chart" uri="{C3380CC4-5D6E-409C-BE32-E72D297353CC}">
                <c16:uniqueId val="{00000056-6DE4-40B5-98DF-8D529F031462}"/>
              </c:ext>
            </c:extLst>
          </c:dPt>
          <c:dPt>
            <c:idx val="51"/>
            <c:invertIfNegative val="0"/>
            <c:bubble3D val="0"/>
            <c:extLst>
              <c:ext xmlns:c16="http://schemas.microsoft.com/office/drawing/2014/chart" uri="{C3380CC4-5D6E-409C-BE32-E72D297353CC}">
                <c16:uniqueId val="{00000057-6DE4-40B5-98DF-8D529F031462}"/>
              </c:ext>
            </c:extLst>
          </c:dPt>
          <c:dPt>
            <c:idx val="52"/>
            <c:invertIfNegative val="0"/>
            <c:bubble3D val="0"/>
            <c:extLst>
              <c:ext xmlns:c16="http://schemas.microsoft.com/office/drawing/2014/chart" uri="{C3380CC4-5D6E-409C-BE32-E72D297353CC}">
                <c16:uniqueId val="{00000058-6DE4-40B5-98DF-8D529F031462}"/>
              </c:ext>
            </c:extLst>
          </c:dPt>
          <c:dPt>
            <c:idx val="53"/>
            <c:invertIfNegative val="0"/>
            <c:bubble3D val="0"/>
            <c:extLst>
              <c:ext xmlns:c16="http://schemas.microsoft.com/office/drawing/2014/chart" uri="{C3380CC4-5D6E-409C-BE32-E72D297353CC}">
                <c16:uniqueId val="{00000059-6DE4-40B5-98DF-8D529F031462}"/>
              </c:ext>
            </c:extLst>
          </c:dPt>
          <c:dPt>
            <c:idx val="54"/>
            <c:invertIfNegative val="0"/>
            <c:bubble3D val="0"/>
            <c:extLst>
              <c:ext xmlns:c16="http://schemas.microsoft.com/office/drawing/2014/chart" uri="{C3380CC4-5D6E-409C-BE32-E72D297353CC}">
                <c16:uniqueId val="{0000005A-6DE4-40B5-98DF-8D529F031462}"/>
              </c:ext>
            </c:extLst>
          </c:dPt>
          <c:dPt>
            <c:idx val="55"/>
            <c:invertIfNegative val="0"/>
            <c:bubble3D val="0"/>
            <c:extLst>
              <c:ext xmlns:c16="http://schemas.microsoft.com/office/drawing/2014/chart" uri="{C3380CC4-5D6E-409C-BE32-E72D297353CC}">
                <c16:uniqueId val="{0000005B-6DE4-40B5-98DF-8D529F031462}"/>
              </c:ext>
            </c:extLst>
          </c:dPt>
          <c:dPt>
            <c:idx val="56"/>
            <c:invertIfNegative val="0"/>
            <c:bubble3D val="0"/>
            <c:extLst>
              <c:ext xmlns:c16="http://schemas.microsoft.com/office/drawing/2014/chart" uri="{C3380CC4-5D6E-409C-BE32-E72D297353CC}">
                <c16:uniqueId val="{0000005C-6DE4-40B5-98DF-8D529F031462}"/>
              </c:ext>
            </c:extLst>
          </c:dPt>
          <c:dPt>
            <c:idx val="57"/>
            <c:invertIfNegative val="0"/>
            <c:bubble3D val="0"/>
            <c:extLst>
              <c:ext xmlns:c16="http://schemas.microsoft.com/office/drawing/2014/chart" uri="{C3380CC4-5D6E-409C-BE32-E72D297353CC}">
                <c16:uniqueId val="{0000005D-6DE4-40B5-98DF-8D529F031462}"/>
              </c:ext>
            </c:extLst>
          </c:dPt>
          <c:dPt>
            <c:idx val="58"/>
            <c:invertIfNegative val="0"/>
            <c:bubble3D val="0"/>
            <c:extLst>
              <c:ext xmlns:c16="http://schemas.microsoft.com/office/drawing/2014/chart" uri="{C3380CC4-5D6E-409C-BE32-E72D297353CC}">
                <c16:uniqueId val="{0000005E-6DE4-40B5-98DF-8D529F031462}"/>
              </c:ext>
            </c:extLst>
          </c:dPt>
          <c:dPt>
            <c:idx val="59"/>
            <c:invertIfNegative val="0"/>
            <c:bubble3D val="0"/>
            <c:extLst>
              <c:ext xmlns:c16="http://schemas.microsoft.com/office/drawing/2014/chart" uri="{C3380CC4-5D6E-409C-BE32-E72D297353CC}">
                <c16:uniqueId val="{0000005F-6DE4-40B5-98DF-8D529F031462}"/>
              </c:ext>
            </c:extLst>
          </c:dPt>
          <c:dPt>
            <c:idx val="60"/>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1-6DE4-40B5-98DF-8D529F031462}"/>
              </c:ext>
            </c:extLst>
          </c:dPt>
          <c:dPt>
            <c:idx val="61"/>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3-6DE4-40B5-98DF-8D529F031462}"/>
              </c:ext>
            </c:extLst>
          </c:dPt>
          <c:dPt>
            <c:idx val="62"/>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5-6DE4-40B5-98DF-8D529F031462}"/>
              </c:ext>
            </c:extLst>
          </c:dPt>
          <c:dPt>
            <c:idx val="63"/>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7-6DE4-40B5-98DF-8D529F031462}"/>
              </c:ext>
            </c:extLst>
          </c:dPt>
          <c:dPt>
            <c:idx val="64"/>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9-6DE4-40B5-98DF-8D529F031462}"/>
              </c:ext>
            </c:extLst>
          </c:dPt>
          <c:dPt>
            <c:idx val="65"/>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B-6DE4-40B5-98DF-8D529F031462}"/>
              </c:ext>
            </c:extLst>
          </c:dPt>
          <c:dPt>
            <c:idx val="66"/>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D-6DE4-40B5-98DF-8D529F031462}"/>
              </c:ext>
            </c:extLst>
          </c:dPt>
          <c:dPt>
            <c:idx val="67"/>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6F-6DE4-40B5-98DF-8D529F031462}"/>
              </c:ext>
            </c:extLst>
          </c:dPt>
          <c:dPt>
            <c:idx val="68"/>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1-6DE4-40B5-98DF-8D529F031462}"/>
              </c:ext>
            </c:extLst>
          </c:dPt>
          <c:dPt>
            <c:idx val="69"/>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3-6DE4-40B5-98DF-8D529F031462}"/>
              </c:ext>
            </c:extLst>
          </c:dPt>
          <c:dPt>
            <c:idx val="70"/>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5-6DE4-40B5-98DF-8D529F031462}"/>
              </c:ext>
            </c:extLst>
          </c:dPt>
          <c:dPt>
            <c:idx val="71"/>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7-6DE4-40B5-98DF-8D529F031462}"/>
              </c:ext>
            </c:extLst>
          </c:dPt>
          <c:dPt>
            <c:idx val="72"/>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9-6DE4-40B5-98DF-8D529F031462}"/>
              </c:ext>
            </c:extLst>
          </c:dPt>
          <c:dPt>
            <c:idx val="7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B-6DE4-40B5-98DF-8D529F031462}"/>
              </c:ext>
            </c:extLst>
          </c:dPt>
          <c:dPt>
            <c:idx val="7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D-6DE4-40B5-98DF-8D529F031462}"/>
              </c:ext>
            </c:extLst>
          </c:dPt>
          <c:dPt>
            <c:idx val="7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7F-6DE4-40B5-98DF-8D529F031462}"/>
              </c:ext>
            </c:extLst>
          </c:dPt>
          <c:dPt>
            <c:idx val="7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1-6DE4-40B5-98DF-8D529F031462}"/>
              </c:ext>
            </c:extLst>
          </c:dPt>
          <c:dPt>
            <c:idx val="7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3-6DE4-40B5-98DF-8D529F031462}"/>
              </c:ext>
            </c:extLst>
          </c:dPt>
          <c:dPt>
            <c:idx val="7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5-6DE4-40B5-98DF-8D529F031462}"/>
              </c:ext>
            </c:extLst>
          </c:dPt>
          <c:dPt>
            <c:idx val="7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7-6DE4-40B5-98DF-8D529F031462}"/>
              </c:ext>
            </c:extLst>
          </c:dPt>
          <c:dPt>
            <c:idx val="8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9-6DE4-40B5-98DF-8D529F031462}"/>
              </c:ext>
            </c:extLst>
          </c:dPt>
          <c:dPt>
            <c:idx val="8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B-6DE4-40B5-98DF-8D529F031462}"/>
              </c:ext>
            </c:extLst>
          </c:dPt>
          <c:dPt>
            <c:idx val="8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D-6DE4-40B5-98DF-8D529F031462}"/>
              </c:ext>
            </c:extLst>
          </c:dPt>
          <c:dPt>
            <c:idx val="8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8F-6DE4-40B5-98DF-8D529F031462}"/>
              </c:ext>
            </c:extLst>
          </c:dPt>
          <c:dPt>
            <c:idx val="8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1-6DE4-40B5-98DF-8D529F031462}"/>
              </c:ext>
            </c:extLst>
          </c:dPt>
          <c:dPt>
            <c:idx val="8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3-6DE4-40B5-98DF-8D529F031462}"/>
              </c:ext>
            </c:extLst>
          </c:dPt>
          <c:dPt>
            <c:idx val="8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5-6DE4-40B5-98DF-8D529F031462}"/>
              </c:ext>
            </c:extLst>
          </c:dPt>
          <c:dPt>
            <c:idx val="8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7-6DE4-40B5-98DF-8D529F031462}"/>
              </c:ext>
            </c:extLst>
          </c:dPt>
          <c:dPt>
            <c:idx val="8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9-6DE4-40B5-98DF-8D529F031462}"/>
              </c:ext>
            </c:extLst>
          </c:dPt>
          <c:dPt>
            <c:idx val="8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B-6DE4-40B5-98DF-8D529F031462}"/>
              </c:ext>
            </c:extLst>
          </c:dPt>
          <c:dPt>
            <c:idx val="9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D-6DE4-40B5-98DF-8D529F031462}"/>
              </c:ext>
            </c:extLst>
          </c:dPt>
          <c:dPt>
            <c:idx val="9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9F-6DE4-40B5-98DF-8D529F031462}"/>
              </c:ext>
            </c:extLst>
          </c:dPt>
          <c:dPt>
            <c:idx val="9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1-6DE4-40B5-98DF-8D529F031462}"/>
              </c:ext>
            </c:extLst>
          </c:dPt>
          <c:dPt>
            <c:idx val="9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3-6DE4-40B5-98DF-8D529F031462}"/>
              </c:ext>
            </c:extLst>
          </c:dPt>
          <c:dPt>
            <c:idx val="9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5-6DE4-40B5-98DF-8D529F031462}"/>
              </c:ext>
            </c:extLst>
          </c:dPt>
          <c:dPt>
            <c:idx val="9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A7-6DE4-40B5-98DF-8D529F031462}"/>
              </c:ext>
            </c:extLst>
          </c:dPt>
          <c:dPt>
            <c:idx val="96"/>
            <c:invertIfNegative val="0"/>
            <c:bubble3D val="0"/>
            <c:extLst>
              <c:ext xmlns:c16="http://schemas.microsoft.com/office/drawing/2014/chart" uri="{C3380CC4-5D6E-409C-BE32-E72D297353CC}">
                <c16:uniqueId val="{000000A8-6DE4-40B5-98DF-8D529F031462}"/>
              </c:ext>
            </c:extLst>
          </c:dPt>
          <c:dPt>
            <c:idx val="97"/>
            <c:invertIfNegative val="0"/>
            <c:bubble3D val="0"/>
            <c:extLst>
              <c:ext xmlns:c16="http://schemas.microsoft.com/office/drawing/2014/chart" uri="{C3380CC4-5D6E-409C-BE32-E72D297353CC}">
                <c16:uniqueId val="{000000A9-6DE4-40B5-98DF-8D529F031462}"/>
              </c:ext>
            </c:extLst>
          </c:dPt>
          <c:dPt>
            <c:idx val="98"/>
            <c:invertIfNegative val="0"/>
            <c:bubble3D val="0"/>
            <c:extLst>
              <c:ext xmlns:c16="http://schemas.microsoft.com/office/drawing/2014/chart" uri="{C3380CC4-5D6E-409C-BE32-E72D297353CC}">
                <c16:uniqueId val="{000000AA-6DE4-40B5-98DF-8D529F031462}"/>
              </c:ext>
            </c:extLst>
          </c:dPt>
          <c:dPt>
            <c:idx val="99"/>
            <c:invertIfNegative val="0"/>
            <c:bubble3D val="0"/>
            <c:extLst>
              <c:ext xmlns:c16="http://schemas.microsoft.com/office/drawing/2014/chart" uri="{C3380CC4-5D6E-409C-BE32-E72D297353CC}">
                <c16:uniqueId val="{000000AB-6DE4-40B5-98DF-8D529F031462}"/>
              </c:ext>
            </c:extLst>
          </c:dPt>
          <c:dPt>
            <c:idx val="100"/>
            <c:invertIfNegative val="0"/>
            <c:bubble3D val="0"/>
            <c:extLst>
              <c:ext xmlns:c16="http://schemas.microsoft.com/office/drawing/2014/chart" uri="{C3380CC4-5D6E-409C-BE32-E72D297353CC}">
                <c16:uniqueId val="{000000AC-6DE4-40B5-98DF-8D529F031462}"/>
              </c:ext>
            </c:extLst>
          </c:dPt>
          <c:dPt>
            <c:idx val="101"/>
            <c:invertIfNegative val="0"/>
            <c:bubble3D val="0"/>
            <c:extLst>
              <c:ext xmlns:c16="http://schemas.microsoft.com/office/drawing/2014/chart" uri="{C3380CC4-5D6E-409C-BE32-E72D297353CC}">
                <c16:uniqueId val="{000000AD-6DE4-40B5-98DF-8D529F031462}"/>
              </c:ext>
            </c:extLst>
          </c:dPt>
          <c:dPt>
            <c:idx val="102"/>
            <c:invertIfNegative val="0"/>
            <c:bubble3D val="0"/>
            <c:extLst>
              <c:ext xmlns:c16="http://schemas.microsoft.com/office/drawing/2014/chart" uri="{C3380CC4-5D6E-409C-BE32-E72D297353CC}">
                <c16:uniqueId val="{000000AE-6DE4-40B5-98DF-8D529F031462}"/>
              </c:ext>
            </c:extLst>
          </c:dPt>
          <c:dPt>
            <c:idx val="103"/>
            <c:invertIfNegative val="0"/>
            <c:bubble3D val="0"/>
            <c:extLst>
              <c:ext xmlns:c16="http://schemas.microsoft.com/office/drawing/2014/chart" uri="{C3380CC4-5D6E-409C-BE32-E72D297353CC}">
                <c16:uniqueId val="{000000AF-6DE4-40B5-98DF-8D529F031462}"/>
              </c:ext>
            </c:extLst>
          </c:dPt>
          <c:dPt>
            <c:idx val="104"/>
            <c:invertIfNegative val="0"/>
            <c:bubble3D val="0"/>
            <c:extLst>
              <c:ext xmlns:c16="http://schemas.microsoft.com/office/drawing/2014/chart" uri="{C3380CC4-5D6E-409C-BE32-E72D297353CC}">
                <c16:uniqueId val="{000000B0-6DE4-40B5-98DF-8D529F031462}"/>
              </c:ext>
            </c:extLst>
          </c:dPt>
          <c:dPt>
            <c:idx val="105"/>
            <c:invertIfNegative val="0"/>
            <c:bubble3D val="0"/>
            <c:extLst>
              <c:ext xmlns:c16="http://schemas.microsoft.com/office/drawing/2014/chart" uri="{C3380CC4-5D6E-409C-BE32-E72D297353CC}">
                <c16:uniqueId val="{000000B1-6DE4-40B5-98DF-8D529F031462}"/>
              </c:ext>
            </c:extLst>
          </c:dPt>
          <c:dPt>
            <c:idx val="106"/>
            <c:invertIfNegative val="0"/>
            <c:bubble3D val="0"/>
            <c:extLst>
              <c:ext xmlns:c16="http://schemas.microsoft.com/office/drawing/2014/chart" uri="{C3380CC4-5D6E-409C-BE32-E72D297353CC}">
                <c16:uniqueId val="{000000B2-6DE4-40B5-98DF-8D529F031462}"/>
              </c:ext>
            </c:extLst>
          </c:dPt>
          <c:dPt>
            <c:idx val="107"/>
            <c:invertIfNegative val="0"/>
            <c:bubble3D val="0"/>
            <c:extLst>
              <c:ext xmlns:c16="http://schemas.microsoft.com/office/drawing/2014/chart" uri="{C3380CC4-5D6E-409C-BE32-E72D297353CC}">
                <c16:uniqueId val="{000000B3-6DE4-40B5-98DF-8D529F031462}"/>
              </c:ext>
            </c:extLst>
          </c:dPt>
          <c:dPt>
            <c:idx val="108"/>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5-6DE4-40B5-98DF-8D529F031462}"/>
              </c:ext>
            </c:extLst>
          </c:dPt>
          <c:dPt>
            <c:idx val="109"/>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7-6DE4-40B5-98DF-8D529F031462}"/>
              </c:ext>
            </c:extLst>
          </c:dPt>
          <c:dPt>
            <c:idx val="110"/>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9-6DE4-40B5-98DF-8D529F031462}"/>
              </c:ext>
            </c:extLst>
          </c:dPt>
          <c:dPt>
            <c:idx val="111"/>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B-6DE4-40B5-98DF-8D529F031462}"/>
              </c:ext>
            </c:extLst>
          </c:dPt>
          <c:dPt>
            <c:idx val="112"/>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D-6DE4-40B5-98DF-8D529F031462}"/>
              </c:ext>
            </c:extLst>
          </c:dPt>
          <c:dPt>
            <c:idx val="113"/>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BF-6DE4-40B5-98DF-8D529F031462}"/>
              </c:ext>
            </c:extLst>
          </c:dPt>
          <c:dPt>
            <c:idx val="114"/>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1-6DE4-40B5-98DF-8D529F031462}"/>
              </c:ext>
            </c:extLst>
          </c:dPt>
          <c:dPt>
            <c:idx val="115"/>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3-6DE4-40B5-98DF-8D529F031462}"/>
              </c:ext>
            </c:extLst>
          </c:dPt>
          <c:dPt>
            <c:idx val="116"/>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5-6DE4-40B5-98DF-8D529F031462}"/>
              </c:ext>
            </c:extLst>
          </c:dPt>
          <c:dPt>
            <c:idx val="117"/>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7-6DE4-40B5-98DF-8D529F031462}"/>
              </c:ext>
            </c:extLst>
          </c:dPt>
          <c:dPt>
            <c:idx val="118"/>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9-6DE4-40B5-98DF-8D529F031462}"/>
              </c:ext>
            </c:extLst>
          </c:dPt>
          <c:dPt>
            <c:idx val="119"/>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B-6DE4-40B5-98DF-8D529F031462}"/>
              </c:ext>
            </c:extLst>
          </c:dPt>
          <c:dPt>
            <c:idx val="12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D-6DE4-40B5-98DF-8D529F031462}"/>
              </c:ext>
            </c:extLst>
          </c:dPt>
          <c:dPt>
            <c:idx val="12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CF-6DE4-40B5-98DF-8D529F031462}"/>
              </c:ext>
            </c:extLst>
          </c:dPt>
          <c:dPt>
            <c:idx val="122"/>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1-6DE4-40B5-98DF-8D529F031462}"/>
              </c:ext>
            </c:extLst>
          </c:dPt>
          <c:dPt>
            <c:idx val="123"/>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3-6DE4-40B5-98DF-8D529F031462}"/>
              </c:ext>
            </c:extLst>
          </c:dPt>
          <c:dPt>
            <c:idx val="124"/>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5-6DE4-40B5-98DF-8D529F031462}"/>
              </c:ext>
            </c:extLst>
          </c:dPt>
          <c:dPt>
            <c:idx val="125"/>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7-6DE4-40B5-98DF-8D529F031462}"/>
              </c:ext>
            </c:extLst>
          </c:dPt>
          <c:dPt>
            <c:idx val="126"/>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9-6DE4-40B5-98DF-8D529F031462}"/>
              </c:ext>
            </c:extLst>
          </c:dPt>
          <c:dPt>
            <c:idx val="127"/>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B-6DE4-40B5-98DF-8D529F031462}"/>
              </c:ext>
            </c:extLst>
          </c:dPt>
          <c:dPt>
            <c:idx val="12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D-6DE4-40B5-98DF-8D529F031462}"/>
              </c:ext>
            </c:extLst>
          </c:dPt>
          <c:dPt>
            <c:idx val="129"/>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DF-6DE4-40B5-98DF-8D529F031462}"/>
              </c:ext>
            </c:extLst>
          </c:dPt>
          <c:dPt>
            <c:idx val="130"/>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1-6DE4-40B5-98DF-8D529F031462}"/>
              </c:ext>
            </c:extLst>
          </c:dPt>
          <c:dPt>
            <c:idx val="131"/>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3-6DE4-40B5-98DF-8D529F031462}"/>
              </c:ext>
            </c:extLst>
          </c:dPt>
          <c:dPt>
            <c:idx val="13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5-6DE4-40B5-98DF-8D529F031462}"/>
              </c:ext>
            </c:extLst>
          </c:dPt>
          <c:dPt>
            <c:idx val="13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7-6DE4-40B5-98DF-8D529F031462}"/>
              </c:ext>
            </c:extLst>
          </c:dPt>
          <c:dPt>
            <c:idx val="134"/>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9-6DE4-40B5-98DF-8D529F031462}"/>
              </c:ext>
            </c:extLst>
          </c:dPt>
          <c:dPt>
            <c:idx val="135"/>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B-6DE4-40B5-98DF-8D529F031462}"/>
              </c:ext>
            </c:extLst>
          </c:dPt>
          <c:dPt>
            <c:idx val="136"/>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D-6DE4-40B5-98DF-8D529F031462}"/>
              </c:ext>
            </c:extLst>
          </c:dPt>
          <c:dPt>
            <c:idx val="137"/>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EF-6DE4-40B5-98DF-8D529F031462}"/>
              </c:ext>
            </c:extLst>
          </c:dPt>
          <c:dPt>
            <c:idx val="138"/>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1-6DE4-40B5-98DF-8D529F031462}"/>
              </c:ext>
            </c:extLst>
          </c:dPt>
          <c:dPt>
            <c:idx val="139"/>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3-6DE4-40B5-98DF-8D529F031462}"/>
              </c:ext>
            </c:extLst>
          </c:dPt>
          <c:dPt>
            <c:idx val="140"/>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4-A263-44A2-B7B9-E7B865A6AA1A}"/>
              </c:ext>
            </c:extLst>
          </c:dPt>
          <c:dPt>
            <c:idx val="141"/>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5-A263-44A2-B7B9-E7B865A6AA1A}"/>
              </c:ext>
            </c:extLst>
          </c:dPt>
          <c:dPt>
            <c:idx val="142"/>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8-1DF2-40CB-8089-A3A3BFC9B5CF}"/>
              </c:ext>
            </c:extLst>
          </c:dPt>
          <c:dPt>
            <c:idx val="143"/>
            <c:invertIfNegative val="0"/>
            <c:bubble3D val="0"/>
            <c:spPr>
              <a:solidFill>
                <a:schemeClr val="accent4"/>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FA-C3AF-4733-86CF-25E4C4070246}"/>
              </c:ext>
            </c:extLst>
          </c:dPt>
          <c:cat>
            <c:numRef>
              <c:f>Sheet1!$A$2:$A$210</c:f>
              <c:numCache>
                <c:formatCode>mmm\-yy</c:formatCode>
                <c:ptCount val="149"/>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numCache>
            </c:numRef>
          </c:cat>
          <c:val>
            <c:numRef>
              <c:f>Sheet1!$B$2:$B$210</c:f>
              <c:numCache>
                <c:formatCode>_("$"* #,##0_);_("$"* \(#,##0\);_("$"* "-"??_);_(@_)</c:formatCode>
                <c:ptCount val="149"/>
                <c:pt idx="0">
                  <c:v>484580</c:v>
                </c:pt>
                <c:pt idx="1">
                  <c:v>470920</c:v>
                </c:pt>
                <c:pt idx="2">
                  <c:v>496890</c:v>
                </c:pt>
                <c:pt idx="3">
                  <c:v>510400</c:v>
                </c:pt>
                <c:pt idx="4">
                  <c:v>522530</c:v>
                </c:pt>
                <c:pt idx="5">
                  <c:v>542330</c:v>
                </c:pt>
                <c:pt idx="6">
                  <c:v>539840</c:v>
                </c:pt>
                <c:pt idx="7">
                  <c:v>567320</c:v>
                </c:pt>
                <c:pt idx="8">
                  <c:v>543510</c:v>
                </c:pt>
                <c:pt idx="9">
                  <c:v>537930</c:v>
                </c:pt>
                <c:pt idx="10">
                  <c:v>547870</c:v>
                </c:pt>
                <c:pt idx="11">
                  <c:v>547400</c:v>
                </c:pt>
                <c:pt idx="12">
                  <c:v>549460</c:v>
                </c:pt>
                <c:pt idx="13">
                  <c:v>534400</c:v>
                </c:pt>
                <c:pt idx="14">
                  <c:v>562130</c:v>
                </c:pt>
                <c:pt idx="15">
                  <c:v>562820</c:v>
                </c:pt>
                <c:pt idx="16">
                  <c:v>563860</c:v>
                </c:pt>
                <c:pt idx="17">
                  <c:v>575850</c:v>
                </c:pt>
                <c:pt idx="18">
                  <c:v>567860</c:v>
                </c:pt>
                <c:pt idx="19">
                  <c:v>577300</c:v>
                </c:pt>
                <c:pt idx="20">
                  <c:v>557150</c:v>
                </c:pt>
                <c:pt idx="21">
                  <c:v>552020</c:v>
                </c:pt>
                <c:pt idx="22">
                  <c:v>554500</c:v>
                </c:pt>
                <c:pt idx="23">
                  <c:v>569350</c:v>
                </c:pt>
                <c:pt idx="24">
                  <c:v>551220</c:v>
                </c:pt>
                <c:pt idx="25">
                  <c:v>554280</c:v>
                </c:pt>
                <c:pt idx="26">
                  <c:v>582930</c:v>
                </c:pt>
                <c:pt idx="27">
                  <c:v>594110</c:v>
                </c:pt>
                <c:pt idx="28">
                  <c:v>594530</c:v>
                </c:pt>
                <c:pt idx="29">
                  <c:v>591280</c:v>
                </c:pt>
                <c:pt idx="30">
                  <c:v>587560</c:v>
                </c:pt>
                <c:pt idx="31">
                  <c:v>588760</c:v>
                </c:pt>
                <c:pt idx="32">
                  <c:v>535760</c:v>
                </c:pt>
                <c:pt idx="33">
                  <c:v>501730</c:v>
                </c:pt>
                <c:pt idx="34">
                  <c:v>490511</c:v>
                </c:pt>
                <c:pt idx="35">
                  <c:v>480820</c:v>
                </c:pt>
                <c:pt idx="36">
                  <c:v>427200</c:v>
                </c:pt>
                <c:pt idx="37">
                  <c:v>418260</c:v>
                </c:pt>
                <c:pt idx="38">
                  <c:v>414520</c:v>
                </c:pt>
                <c:pt idx="39">
                  <c:v>404590</c:v>
                </c:pt>
                <c:pt idx="40">
                  <c:v>386620</c:v>
                </c:pt>
                <c:pt idx="41">
                  <c:v>373100</c:v>
                </c:pt>
                <c:pt idx="42">
                  <c:v>355000</c:v>
                </c:pt>
                <c:pt idx="43">
                  <c:v>352730</c:v>
                </c:pt>
                <c:pt idx="44">
                  <c:v>319310</c:v>
                </c:pt>
                <c:pt idx="45">
                  <c:v>307210</c:v>
                </c:pt>
                <c:pt idx="46">
                  <c:v>287880</c:v>
                </c:pt>
                <c:pt idx="47">
                  <c:v>283060</c:v>
                </c:pt>
                <c:pt idx="48">
                  <c:v>249960</c:v>
                </c:pt>
                <c:pt idx="49">
                  <c:v>245230</c:v>
                </c:pt>
                <c:pt idx="50">
                  <c:v>249790</c:v>
                </c:pt>
                <c:pt idx="51">
                  <c:v>253110</c:v>
                </c:pt>
                <c:pt idx="52">
                  <c:v>263440</c:v>
                </c:pt>
                <c:pt idx="53">
                  <c:v>274640</c:v>
                </c:pt>
                <c:pt idx="54">
                  <c:v>285310</c:v>
                </c:pt>
                <c:pt idx="55">
                  <c:v>293400</c:v>
                </c:pt>
                <c:pt idx="56">
                  <c:v>296610</c:v>
                </c:pt>
                <c:pt idx="57">
                  <c:v>297500</c:v>
                </c:pt>
                <c:pt idx="58">
                  <c:v>304550</c:v>
                </c:pt>
                <c:pt idx="59">
                  <c:v>306860</c:v>
                </c:pt>
                <c:pt idx="60">
                  <c:v>284600</c:v>
                </c:pt>
                <c:pt idx="61">
                  <c:v>279850</c:v>
                </c:pt>
                <c:pt idx="62">
                  <c:v>300090</c:v>
                </c:pt>
                <c:pt idx="63">
                  <c:v>307000</c:v>
                </c:pt>
                <c:pt idx="64">
                  <c:v>327460</c:v>
                </c:pt>
                <c:pt idx="65">
                  <c:v>313890</c:v>
                </c:pt>
                <c:pt idx="66">
                  <c:v>318550</c:v>
                </c:pt>
                <c:pt idx="67">
                  <c:v>320860</c:v>
                </c:pt>
                <c:pt idx="68">
                  <c:v>313460</c:v>
                </c:pt>
                <c:pt idx="69">
                  <c:v>305150</c:v>
                </c:pt>
                <c:pt idx="70">
                  <c:v>296480</c:v>
                </c:pt>
                <c:pt idx="71">
                  <c:v>304770</c:v>
                </c:pt>
                <c:pt idx="72">
                  <c:v>279220</c:v>
                </c:pt>
                <c:pt idx="73">
                  <c:v>271370</c:v>
                </c:pt>
                <c:pt idx="74">
                  <c:v>286550</c:v>
                </c:pt>
                <c:pt idx="75">
                  <c:v>294140</c:v>
                </c:pt>
                <c:pt idx="76">
                  <c:v>292850</c:v>
                </c:pt>
                <c:pt idx="77">
                  <c:v>296410</c:v>
                </c:pt>
                <c:pt idx="78">
                  <c:v>296160</c:v>
                </c:pt>
                <c:pt idx="79">
                  <c:v>297660</c:v>
                </c:pt>
                <c:pt idx="80">
                  <c:v>288700</c:v>
                </c:pt>
                <c:pt idx="81">
                  <c:v>277450</c:v>
                </c:pt>
                <c:pt idx="82">
                  <c:v>279910</c:v>
                </c:pt>
                <c:pt idx="83">
                  <c:v>288950</c:v>
                </c:pt>
                <c:pt idx="84">
                  <c:v>271490</c:v>
                </c:pt>
                <c:pt idx="85">
                  <c:v>268810</c:v>
                </c:pt>
                <c:pt idx="86">
                  <c:v>295630</c:v>
                </c:pt>
                <c:pt idx="87">
                  <c:v>312500</c:v>
                </c:pt>
                <c:pt idx="88">
                  <c:v>316460</c:v>
                </c:pt>
                <c:pt idx="89">
                  <c:v>320990</c:v>
                </c:pt>
                <c:pt idx="90">
                  <c:v>334220</c:v>
                </c:pt>
                <c:pt idx="91">
                  <c:v>343800</c:v>
                </c:pt>
                <c:pt idx="92">
                  <c:v>344760</c:v>
                </c:pt>
                <c:pt idx="93">
                  <c:v>340910</c:v>
                </c:pt>
                <c:pt idx="94">
                  <c:v>345560</c:v>
                </c:pt>
                <c:pt idx="95">
                  <c:v>365840</c:v>
                </c:pt>
                <c:pt idx="96">
                  <c:v>336650</c:v>
                </c:pt>
                <c:pt idx="97">
                  <c:v>333180.31969510973</c:v>
                </c:pt>
                <c:pt idx="98">
                  <c:v>379000</c:v>
                </c:pt>
                <c:pt idx="99">
                  <c:v>402830</c:v>
                </c:pt>
                <c:pt idx="100">
                  <c:v>417140</c:v>
                </c:pt>
                <c:pt idx="101">
                  <c:v>428700</c:v>
                </c:pt>
                <c:pt idx="102">
                  <c:v>433740</c:v>
                </c:pt>
                <c:pt idx="103">
                  <c:v>441010</c:v>
                </c:pt>
                <c:pt idx="104">
                  <c:v>428900</c:v>
                </c:pt>
                <c:pt idx="105">
                  <c:v>427540</c:v>
                </c:pt>
                <c:pt idx="106">
                  <c:v>423090</c:v>
                </c:pt>
                <c:pt idx="107">
                  <c:v>438790</c:v>
                </c:pt>
                <c:pt idx="108">
                  <c:v>412820</c:v>
                </c:pt>
                <c:pt idx="109">
                  <c:v>406460</c:v>
                </c:pt>
                <c:pt idx="110">
                  <c:v>437100</c:v>
                </c:pt>
                <c:pt idx="111">
                  <c:v>448720</c:v>
                </c:pt>
                <c:pt idx="112">
                  <c:v>465470</c:v>
                </c:pt>
                <c:pt idx="113">
                  <c:v>457700</c:v>
                </c:pt>
                <c:pt idx="114">
                  <c:v>463330</c:v>
                </c:pt>
                <c:pt idx="115">
                  <c:v>481250</c:v>
                </c:pt>
                <c:pt idx="116">
                  <c:v>462380</c:v>
                </c:pt>
                <c:pt idx="117">
                  <c:v>450460</c:v>
                </c:pt>
                <c:pt idx="118">
                  <c:v>444629.86574480293</c:v>
                </c:pt>
                <c:pt idx="119">
                  <c:v>453270</c:v>
                </c:pt>
                <c:pt idx="120">
                  <c:v>428980</c:v>
                </c:pt>
                <c:pt idx="121">
                  <c:v>429930</c:v>
                </c:pt>
                <c:pt idx="122">
                  <c:v>464640</c:v>
                </c:pt>
                <c:pt idx="123">
                  <c:v>484370</c:v>
                </c:pt>
                <c:pt idx="124">
                  <c:v>489190</c:v>
                </c:pt>
                <c:pt idx="125">
                  <c:v>492320</c:v>
                </c:pt>
                <c:pt idx="126">
                  <c:v>490780</c:v>
                </c:pt>
                <c:pt idx="127">
                  <c:v>497520</c:v>
                </c:pt>
                <c:pt idx="128">
                  <c:v>482150</c:v>
                </c:pt>
                <c:pt idx="129">
                  <c:v>478780</c:v>
                </c:pt>
                <c:pt idx="130">
                  <c:v>478140</c:v>
                </c:pt>
                <c:pt idx="131">
                  <c:v>489770</c:v>
                </c:pt>
                <c:pt idx="132">
                  <c:v>467160</c:v>
                </c:pt>
                <c:pt idx="133">
                  <c:v>444780</c:v>
                </c:pt>
                <c:pt idx="134">
                  <c:v>484120</c:v>
                </c:pt>
                <c:pt idx="135">
                  <c:v>509240</c:v>
                </c:pt>
                <c:pt idx="136">
                  <c:v>519930</c:v>
                </c:pt>
                <c:pt idx="137">
                  <c:v>519410</c:v>
                </c:pt>
                <c:pt idx="138">
                  <c:v>517650</c:v>
                </c:pt>
                <c:pt idx="139">
                  <c:v>526580</c:v>
                </c:pt>
                <c:pt idx="140">
                  <c:v>514320</c:v>
                </c:pt>
                <c:pt idx="141">
                  <c:v>513520</c:v>
                </c:pt>
                <c:pt idx="142">
                  <c:v>501710</c:v>
                </c:pt>
                <c:pt idx="143">
                  <c:v>508870</c:v>
                </c:pt>
                <c:pt idx="144">
                  <c:v>489680</c:v>
                </c:pt>
                <c:pt idx="145">
                  <c:v>478570</c:v>
                </c:pt>
                <c:pt idx="146">
                  <c:v>517490</c:v>
                </c:pt>
                <c:pt idx="147">
                  <c:v>537920</c:v>
                </c:pt>
                <c:pt idx="148">
                  <c:v>550200</c:v>
                </c:pt>
              </c:numCache>
            </c:numRef>
          </c:val>
          <c:extLst>
            <c:ext xmlns:c16="http://schemas.microsoft.com/office/drawing/2014/chart" uri="{C3380CC4-5D6E-409C-BE32-E72D297353CC}">
              <c16:uniqueId val="{000000F2-6DE4-40B5-98DF-8D529F031462}"/>
            </c:ext>
          </c:extLst>
        </c:ser>
        <c:dLbls>
          <c:showLegendKey val="0"/>
          <c:showVal val="0"/>
          <c:showCatName val="0"/>
          <c:showSerName val="0"/>
          <c:showPercent val="0"/>
          <c:showBubbleSize val="0"/>
        </c:dLbls>
        <c:gapWidth val="25"/>
        <c:axId val="97988992"/>
        <c:axId val="97990528"/>
      </c:barChart>
      <c:dateAx>
        <c:axId val="97988992"/>
        <c:scaling>
          <c:orientation val="minMax"/>
        </c:scaling>
        <c:delete val="0"/>
        <c:axPos val="b"/>
        <c:numFmt formatCode="mmm\-yy" sourceLinked="1"/>
        <c:majorTickMark val="out"/>
        <c:minorTickMark val="none"/>
        <c:tickLblPos val="nextTo"/>
        <c:crossAx val="97990528"/>
        <c:crosses val="autoZero"/>
        <c:auto val="1"/>
        <c:lblOffset val="100"/>
        <c:baseTimeUnit val="months"/>
        <c:majorUnit val="8"/>
        <c:majorTimeUnit val="months"/>
      </c:dateAx>
      <c:valAx>
        <c:axId val="97990528"/>
        <c:scaling>
          <c:orientation val="minMax"/>
        </c:scaling>
        <c:delete val="0"/>
        <c:axPos val="l"/>
        <c:numFmt formatCode="_(&quot;$&quot;* #,##0_);_(&quot;$&quot;* \(#,##0\);_(&quot;$&quot;* &quot;-&quot;??_);_(@_)" sourceLinked="1"/>
        <c:majorTickMark val="out"/>
        <c:minorTickMark val="none"/>
        <c:tickLblPos val="nextTo"/>
        <c:crossAx val="97988992"/>
        <c:crosses val="autoZero"/>
        <c:crossBetween val="between"/>
      </c:valAx>
    </c:plotArea>
    <c:plotVisOnly val="1"/>
    <c:dispBlanksAs val="gap"/>
    <c:showDLblsOverMax val="0"/>
  </c:chart>
  <c:txPr>
    <a:bodyPr/>
    <a:lstStyle/>
    <a:p>
      <a:pPr>
        <a:defRPr sz="1400">
          <a:latin typeface="Century Gothic" panose="020B0502020202020204" pitchFamily="34" charset="0"/>
          <a:cs typeface="Arial" pitchFamily="34" charset="0"/>
        </a:defRPr>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660615339749192E-2"/>
          <c:y val="4.7142866963060234E-2"/>
          <c:w val="0.91836407601827552"/>
          <c:h val="0.8000791151270914"/>
        </c:manualLayout>
      </c:layout>
      <c:lineChart>
        <c:grouping val="standard"/>
        <c:varyColors val="0"/>
        <c:ser>
          <c:idx val="0"/>
          <c:order val="0"/>
          <c:tx>
            <c:strRef>
              <c:f>Sheet1!$B$1</c:f>
              <c:strCache>
                <c:ptCount val="1"/>
                <c:pt idx="0">
                  <c:v>Months</c:v>
                </c:pt>
              </c:strCache>
            </c:strRef>
          </c:tx>
          <c:spPr>
            <a:ln w="38100">
              <a:solidFill>
                <a:schemeClr val="accent3"/>
              </a:solidFill>
            </a:ln>
            <a:effectLst>
              <a:outerShdw blurRad="50800" dist="38100" algn="l" rotWithShape="0">
                <a:prstClr val="black">
                  <a:alpha val="40000"/>
                </a:prstClr>
              </a:outerShdw>
            </a:effectLst>
          </c:spPr>
          <c:marker>
            <c:symbol val="none"/>
          </c:marker>
          <c:cat>
            <c:numRef>
              <c:f>Sheet1!$A$2:$A$354</c:f>
              <c:numCache>
                <c:formatCode>mmm\-yy</c:formatCode>
                <c:ptCount val="149"/>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numCache>
            </c:numRef>
          </c:cat>
          <c:val>
            <c:numRef>
              <c:f>Sheet1!$B$2:$B$354</c:f>
              <c:numCache>
                <c:formatCode>0.0</c:formatCode>
                <c:ptCount val="149"/>
                <c:pt idx="0">
                  <c:v>3.2</c:v>
                </c:pt>
                <c:pt idx="1">
                  <c:v>3.2</c:v>
                </c:pt>
                <c:pt idx="2">
                  <c:v>2.7</c:v>
                </c:pt>
                <c:pt idx="3">
                  <c:v>2.4</c:v>
                </c:pt>
                <c:pt idx="4">
                  <c:v>2.8</c:v>
                </c:pt>
                <c:pt idx="5">
                  <c:v>2.5</c:v>
                </c:pt>
                <c:pt idx="6">
                  <c:v>2.9</c:v>
                </c:pt>
                <c:pt idx="7">
                  <c:v>2.6</c:v>
                </c:pt>
                <c:pt idx="8">
                  <c:v>3.2</c:v>
                </c:pt>
                <c:pt idx="9">
                  <c:v>3.4</c:v>
                </c:pt>
                <c:pt idx="10">
                  <c:v>3.6</c:v>
                </c:pt>
                <c:pt idx="11">
                  <c:v>3.5</c:v>
                </c:pt>
                <c:pt idx="12">
                  <c:v>6.2</c:v>
                </c:pt>
                <c:pt idx="13">
                  <c:v>6.6</c:v>
                </c:pt>
                <c:pt idx="14">
                  <c:v>4.7</c:v>
                </c:pt>
                <c:pt idx="15">
                  <c:v>5.7</c:v>
                </c:pt>
                <c:pt idx="16">
                  <c:v>6</c:v>
                </c:pt>
                <c:pt idx="17">
                  <c:v>6.1</c:v>
                </c:pt>
                <c:pt idx="18">
                  <c:v>7.3</c:v>
                </c:pt>
                <c:pt idx="19">
                  <c:v>5.9</c:v>
                </c:pt>
                <c:pt idx="20">
                  <c:v>6.4</c:v>
                </c:pt>
                <c:pt idx="21">
                  <c:v>6.4</c:v>
                </c:pt>
                <c:pt idx="22">
                  <c:v>6.4</c:v>
                </c:pt>
                <c:pt idx="23">
                  <c:v>5.9</c:v>
                </c:pt>
                <c:pt idx="24">
                  <c:v>7.6</c:v>
                </c:pt>
                <c:pt idx="25">
                  <c:v>8.1999999999999993</c:v>
                </c:pt>
                <c:pt idx="26">
                  <c:v>7.6</c:v>
                </c:pt>
                <c:pt idx="27">
                  <c:v>11.3</c:v>
                </c:pt>
                <c:pt idx="28">
                  <c:v>10.7</c:v>
                </c:pt>
                <c:pt idx="29">
                  <c:v>10.199999999999999</c:v>
                </c:pt>
                <c:pt idx="30">
                  <c:v>10</c:v>
                </c:pt>
                <c:pt idx="31">
                  <c:v>10.6</c:v>
                </c:pt>
                <c:pt idx="32">
                  <c:v>16</c:v>
                </c:pt>
                <c:pt idx="33">
                  <c:v>15.2</c:v>
                </c:pt>
                <c:pt idx="34">
                  <c:v>14.3</c:v>
                </c:pt>
                <c:pt idx="35">
                  <c:v>13.4</c:v>
                </c:pt>
                <c:pt idx="36">
                  <c:v>16.600000000000001</c:v>
                </c:pt>
                <c:pt idx="37">
                  <c:v>15.3</c:v>
                </c:pt>
                <c:pt idx="38">
                  <c:v>12.2</c:v>
                </c:pt>
                <c:pt idx="39">
                  <c:v>9.8000000000000007</c:v>
                </c:pt>
                <c:pt idx="40">
                  <c:v>8.6999999999999993</c:v>
                </c:pt>
                <c:pt idx="41">
                  <c:v>7.6</c:v>
                </c:pt>
                <c:pt idx="42">
                  <c:v>6.9</c:v>
                </c:pt>
                <c:pt idx="43">
                  <c:v>7</c:v>
                </c:pt>
                <c:pt idx="44">
                  <c:v>6.5</c:v>
                </c:pt>
                <c:pt idx="45">
                  <c:v>6.1</c:v>
                </c:pt>
                <c:pt idx="46">
                  <c:v>7.1</c:v>
                </c:pt>
                <c:pt idx="47">
                  <c:v>5.6</c:v>
                </c:pt>
                <c:pt idx="48">
                  <c:v>7</c:v>
                </c:pt>
                <c:pt idx="49">
                  <c:v>6.9</c:v>
                </c:pt>
                <c:pt idx="50">
                  <c:v>5.4</c:v>
                </c:pt>
                <c:pt idx="51">
                  <c:v>4.9000000000000004</c:v>
                </c:pt>
                <c:pt idx="52">
                  <c:v>4.5</c:v>
                </c:pt>
                <c:pt idx="53">
                  <c:v>4</c:v>
                </c:pt>
                <c:pt idx="54">
                  <c:v>3.9</c:v>
                </c:pt>
                <c:pt idx="55">
                  <c:v>4.0999999999999996</c:v>
                </c:pt>
                <c:pt idx="56">
                  <c:v>4.2</c:v>
                </c:pt>
                <c:pt idx="57">
                  <c:v>4</c:v>
                </c:pt>
                <c:pt idx="58">
                  <c:v>4.3</c:v>
                </c:pt>
                <c:pt idx="59">
                  <c:v>3.7</c:v>
                </c:pt>
                <c:pt idx="60">
                  <c:v>5.7</c:v>
                </c:pt>
                <c:pt idx="61">
                  <c:v>5.7</c:v>
                </c:pt>
                <c:pt idx="62">
                  <c:v>4.8</c:v>
                </c:pt>
                <c:pt idx="63">
                  <c:v>4.9000000000000004</c:v>
                </c:pt>
                <c:pt idx="64">
                  <c:v>4.4000000000000004</c:v>
                </c:pt>
                <c:pt idx="65">
                  <c:v>4.5999999999999996</c:v>
                </c:pt>
                <c:pt idx="66">
                  <c:v>5.6</c:v>
                </c:pt>
                <c:pt idx="67">
                  <c:v>5.8</c:v>
                </c:pt>
                <c:pt idx="68">
                  <c:v>5.9</c:v>
                </c:pt>
                <c:pt idx="69">
                  <c:v>6.2</c:v>
                </c:pt>
                <c:pt idx="70">
                  <c:v>6.2</c:v>
                </c:pt>
                <c:pt idx="71">
                  <c:v>5</c:v>
                </c:pt>
                <c:pt idx="72">
                  <c:v>6.7</c:v>
                </c:pt>
                <c:pt idx="73">
                  <c:v>7.5</c:v>
                </c:pt>
                <c:pt idx="74">
                  <c:v>5.4</c:v>
                </c:pt>
                <c:pt idx="75">
                  <c:v>5.6</c:v>
                </c:pt>
                <c:pt idx="76">
                  <c:v>5.0999999999999996</c:v>
                </c:pt>
                <c:pt idx="77">
                  <c:v>5.0999999999999996</c:v>
                </c:pt>
                <c:pt idx="78">
                  <c:v>5.6</c:v>
                </c:pt>
                <c:pt idx="79">
                  <c:v>5.2</c:v>
                </c:pt>
                <c:pt idx="80">
                  <c:v>5.3</c:v>
                </c:pt>
                <c:pt idx="81">
                  <c:v>5.5</c:v>
                </c:pt>
                <c:pt idx="82">
                  <c:v>5.3</c:v>
                </c:pt>
                <c:pt idx="83">
                  <c:v>4.3</c:v>
                </c:pt>
                <c:pt idx="84">
                  <c:v>5.8</c:v>
                </c:pt>
                <c:pt idx="85">
                  <c:v>5.4</c:v>
                </c:pt>
                <c:pt idx="86">
                  <c:v>4.2</c:v>
                </c:pt>
                <c:pt idx="87">
                  <c:v>4.2</c:v>
                </c:pt>
                <c:pt idx="88">
                  <c:v>3.6</c:v>
                </c:pt>
                <c:pt idx="89">
                  <c:v>3.5</c:v>
                </c:pt>
                <c:pt idx="90">
                  <c:v>3.5</c:v>
                </c:pt>
                <c:pt idx="91">
                  <c:v>3.2</c:v>
                </c:pt>
                <c:pt idx="92">
                  <c:v>3.7</c:v>
                </c:pt>
                <c:pt idx="93">
                  <c:v>3.1</c:v>
                </c:pt>
                <c:pt idx="94">
                  <c:v>3</c:v>
                </c:pt>
                <c:pt idx="95">
                  <c:v>2.6</c:v>
                </c:pt>
                <c:pt idx="96">
                  <c:v>3.5</c:v>
                </c:pt>
                <c:pt idx="97">
                  <c:v>3.6</c:v>
                </c:pt>
                <c:pt idx="98">
                  <c:v>2.9</c:v>
                </c:pt>
                <c:pt idx="99">
                  <c:v>2.8</c:v>
                </c:pt>
                <c:pt idx="100">
                  <c:v>2.6</c:v>
                </c:pt>
                <c:pt idx="101">
                  <c:v>2.9</c:v>
                </c:pt>
                <c:pt idx="102">
                  <c:v>2.9</c:v>
                </c:pt>
                <c:pt idx="103">
                  <c:v>3.1</c:v>
                </c:pt>
                <c:pt idx="104">
                  <c:v>3.6</c:v>
                </c:pt>
                <c:pt idx="105">
                  <c:v>3.3</c:v>
                </c:pt>
                <c:pt idx="106">
                  <c:v>3.6</c:v>
                </c:pt>
                <c:pt idx="107">
                  <c:v>3</c:v>
                </c:pt>
                <c:pt idx="108">
                  <c:v>4.3</c:v>
                </c:pt>
                <c:pt idx="109">
                  <c:v>4.7</c:v>
                </c:pt>
                <c:pt idx="110">
                  <c:v>4</c:v>
                </c:pt>
                <c:pt idx="111">
                  <c:v>3.6</c:v>
                </c:pt>
                <c:pt idx="112">
                  <c:v>3.7</c:v>
                </c:pt>
                <c:pt idx="113">
                  <c:v>3.8</c:v>
                </c:pt>
                <c:pt idx="114">
                  <c:v>3.8</c:v>
                </c:pt>
                <c:pt idx="115">
                  <c:v>4</c:v>
                </c:pt>
                <c:pt idx="116">
                  <c:v>4.2</c:v>
                </c:pt>
                <c:pt idx="117">
                  <c:v>3.8</c:v>
                </c:pt>
                <c:pt idx="118">
                  <c:v>4.3</c:v>
                </c:pt>
                <c:pt idx="119">
                  <c:v>3.2</c:v>
                </c:pt>
                <c:pt idx="120">
                  <c:v>4.9249965531504207</c:v>
                </c:pt>
                <c:pt idx="121">
                  <c:v>4.915439029138815</c:v>
                </c:pt>
                <c:pt idx="122">
                  <c:v>3.8</c:v>
                </c:pt>
                <c:pt idx="123">
                  <c:v>3.4</c:v>
                </c:pt>
                <c:pt idx="124">
                  <c:v>3.5</c:v>
                </c:pt>
                <c:pt idx="125">
                  <c:v>3.2</c:v>
                </c:pt>
                <c:pt idx="126">
                  <c:v>3.3</c:v>
                </c:pt>
                <c:pt idx="127">
                  <c:v>3.6</c:v>
                </c:pt>
                <c:pt idx="128">
                  <c:v>3.6</c:v>
                </c:pt>
                <c:pt idx="129">
                  <c:v>3.6</c:v>
                </c:pt>
                <c:pt idx="130">
                  <c:v>4.1921068882276993</c:v>
                </c:pt>
                <c:pt idx="131">
                  <c:v>2.8</c:v>
                </c:pt>
                <c:pt idx="132">
                  <c:v>4.2667133134024553</c:v>
                </c:pt>
                <c:pt idx="133">
                  <c:v>4.652532762096774</c:v>
                </c:pt>
                <c:pt idx="134">
                  <c:v>3.5817574581396396</c:v>
                </c:pt>
                <c:pt idx="135">
                  <c:v>3.5249370277078085</c:v>
                </c:pt>
                <c:pt idx="136">
                  <c:v>3.4371966378595951</c:v>
                </c:pt>
                <c:pt idx="137">
                  <c:v>3.2</c:v>
                </c:pt>
                <c:pt idx="138">
                  <c:v>3.6</c:v>
                </c:pt>
                <c:pt idx="139">
                  <c:v>3.4</c:v>
                </c:pt>
                <c:pt idx="140">
                  <c:v>3.5</c:v>
                </c:pt>
                <c:pt idx="141">
                  <c:v>3.4260311402177215</c:v>
                </c:pt>
                <c:pt idx="142">
                  <c:v>3.1389351455961116</c:v>
                </c:pt>
                <c:pt idx="143">
                  <c:v>2.6</c:v>
                </c:pt>
                <c:pt idx="144">
                  <c:v>3.6967063684978125</c:v>
                </c:pt>
                <c:pt idx="145">
                  <c:v>4</c:v>
                </c:pt>
                <c:pt idx="146">
                  <c:v>3.0434425520878361</c:v>
                </c:pt>
                <c:pt idx="147">
                  <c:v>3.2718116358174671</c:v>
                </c:pt>
                <c:pt idx="148">
                  <c:v>2.9117932631264472</c:v>
                </c:pt>
              </c:numCache>
            </c:numRef>
          </c:val>
          <c:smooth val="0"/>
          <c:extLst>
            <c:ext xmlns:c16="http://schemas.microsoft.com/office/drawing/2014/chart" uri="{C3380CC4-5D6E-409C-BE32-E72D297353CC}">
              <c16:uniqueId val="{00000000-81F6-4F77-AB1E-C470E24E535C}"/>
            </c:ext>
          </c:extLst>
        </c:ser>
        <c:dLbls>
          <c:showLegendKey val="0"/>
          <c:showVal val="0"/>
          <c:showCatName val="0"/>
          <c:showSerName val="0"/>
          <c:showPercent val="0"/>
          <c:showBubbleSize val="0"/>
        </c:dLbls>
        <c:smooth val="0"/>
        <c:axId val="96594944"/>
        <c:axId val="96604928"/>
      </c:lineChart>
      <c:dateAx>
        <c:axId val="96594944"/>
        <c:scaling>
          <c:orientation val="minMax"/>
        </c:scaling>
        <c:delete val="0"/>
        <c:axPos val="b"/>
        <c:numFmt formatCode="mmm\-yy" sourceLinked="1"/>
        <c:majorTickMark val="out"/>
        <c:minorTickMark val="none"/>
        <c:tickLblPos val="nextTo"/>
        <c:crossAx val="96604928"/>
        <c:crosses val="autoZero"/>
        <c:auto val="1"/>
        <c:lblOffset val="100"/>
        <c:baseTimeUnit val="months"/>
        <c:majorUnit val="8"/>
        <c:majorTimeUnit val="months"/>
      </c:dateAx>
      <c:valAx>
        <c:axId val="96604928"/>
        <c:scaling>
          <c:orientation val="minMax"/>
        </c:scaling>
        <c:delete val="0"/>
        <c:axPos val="l"/>
        <c:numFmt formatCode="0.0" sourceLinked="1"/>
        <c:majorTickMark val="out"/>
        <c:minorTickMark val="none"/>
        <c:tickLblPos val="nextTo"/>
        <c:crossAx val="96594944"/>
        <c:crosses val="autoZero"/>
        <c:crossBetween val="between"/>
      </c:valAx>
    </c:plotArea>
    <c:plotVisOnly val="1"/>
    <c:dispBlanksAs val="gap"/>
    <c:showDLblsOverMax val="0"/>
  </c:chart>
  <c:txPr>
    <a:bodyPr/>
    <a:lstStyle/>
    <a:p>
      <a:pPr>
        <a:defRPr sz="1400">
          <a:latin typeface="Century Gothic" panose="020B0502020202020204" pitchFamily="34" charset="0"/>
          <a:cs typeface="Arial"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758874395013366"/>
          <c:y val="4.2494774878430279E-2"/>
          <c:w val="0.81840642467688196"/>
          <c:h val="0.72243378367968669"/>
        </c:manualLayout>
      </c:layout>
      <c:lineChart>
        <c:grouping val="standard"/>
        <c:varyColors val="0"/>
        <c:ser>
          <c:idx val="0"/>
          <c:order val="0"/>
          <c:tx>
            <c:strRef>
              <c:f>Sheet1!$B$1</c:f>
              <c:strCache>
                <c:ptCount val="1"/>
                <c:pt idx="0">
                  <c:v>CA</c:v>
                </c:pt>
              </c:strCache>
            </c:strRef>
          </c:tx>
          <c:spPr>
            <a:ln w="38100">
              <a:solidFill>
                <a:schemeClr val="accent2"/>
              </a:solidFill>
            </a:ln>
            <a:effectLst>
              <a:outerShdw blurRad="50800" dist="38100" algn="l" rotWithShape="0">
                <a:prstClr val="black">
                  <a:alpha val="40000"/>
                </a:prstClr>
              </a:outerShdw>
            </a:effectLst>
          </c:spPr>
          <c:marker>
            <c:symbol val="none"/>
          </c:marker>
          <c:dLbls>
            <c:dLbl>
              <c:idx val="5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2A-42E2-AEF9-6F21A45DC1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Sheet1!$A$2:$A$55</c:f>
              <c:strCache>
                <c:ptCount val="54"/>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3">
                  <c:v>Q1 2012</c:v>
                </c:pt>
                <c:pt idx="34">
                  <c:v>Q2 2012</c:v>
                </c:pt>
                <c:pt idx="35">
                  <c:v>Q3 2012</c:v>
                </c:pt>
                <c:pt idx="36">
                  <c:v>Q4 2012</c:v>
                </c:pt>
                <c:pt idx="37">
                  <c:v>Q1 2013</c:v>
                </c:pt>
                <c:pt idx="38">
                  <c:v>Q2 2013</c:v>
                </c:pt>
                <c:pt idx="39">
                  <c:v>Q3 2013</c:v>
                </c:pt>
                <c:pt idx="40">
                  <c:v>Q4 2013</c:v>
                </c:pt>
                <c:pt idx="41">
                  <c:v>Q1 2014</c:v>
                </c:pt>
                <c:pt idx="42">
                  <c:v>Q2 2014</c:v>
                </c:pt>
                <c:pt idx="43">
                  <c:v>Q3 2014</c:v>
                </c:pt>
                <c:pt idx="44">
                  <c:v>Q4 2014</c:v>
                </c:pt>
                <c:pt idx="45">
                  <c:v>Q1 2015</c:v>
                </c:pt>
                <c:pt idx="46">
                  <c:v>Q2 2015</c:v>
                </c:pt>
                <c:pt idx="47">
                  <c:v>Q3 2015</c:v>
                </c:pt>
                <c:pt idx="48">
                  <c:v>Q4 2015</c:v>
                </c:pt>
                <c:pt idx="49">
                  <c:v>Q1 2016</c:v>
                </c:pt>
                <c:pt idx="50">
                  <c:v>Q2 2016</c:v>
                </c:pt>
                <c:pt idx="51">
                  <c:v>Q3 2016</c:v>
                </c:pt>
                <c:pt idx="52">
                  <c:v>Q4 2016</c:v>
                </c:pt>
                <c:pt idx="53">
                  <c:v>Q1 2017</c:v>
                </c:pt>
              </c:strCache>
            </c:strRef>
          </c:cat>
          <c:val>
            <c:numRef>
              <c:f>Sheet1!$B$2:$B$55</c:f>
              <c:numCache>
                <c:formatCode>0%</c:formatCode>
                <c:ptCount val="54"/>
                <c:pt idx="0">
                  <c:v>0.23</c:v>
                </c:pt>
                <c:pt idx="1">
                  <c:v>0.27</c:v>
                </c:pt>
                <c:pt idx="2">
                  <c:v>0.3</c:v>
                </c:pt>
                <c:pt idx="3">
                  <c:v>0.32</c:v>
                </c:pt>
                <c:pt idx="4">
                  <c:v>0.28999999999999998</c:v>
                </c:pt>
                <c:pt idx="5">
                  <c:v>0.21</c:v>
                </c:pt>
                <c:pt idx="6">
                  <c:v>0.23</c:v>
                </c:pt>
                <c:pt idx="7">
                  <c:v>0.25</c:v>
                </c:pt>
                <c:pt idx="8">
                  <c:v>0.32</c:v>
                </c:pt>
                <c:pt idx="9">
                  <c:v>0.39</c:v>
                </c:pt>
                <c:pt idx="10">
                  <c:v>0.39</c:v>
                </c:pt>
                <c:pt idx="11">
                  <c:v>0.38</c:v>
                </c:pt>
                <c:pt idx="12">
                  <c:v>0.4</c:v>
                </c:pt>
                <c:pt idx="13">
                  <c:v>0.4</c:v>
                </c:pt>
                <c:pt idx="14">
                  <c:v>0.4</c:v>
                </c:pt>
                <c:pt idx="15">
                  <c:v>0.37</c:v>
                </c:pt>
                <c:pt idx="16">
                  <c:v>0.31</c:v>
                </c:pt>
                <c:pt idx="17">
                  <c:v>0.34</c:v>
                </c:pt>
                <c:pt idx="18">
                  <c:v>0.28999999999999998</c:v>
                </c:pt>
                <c:pt idx="19">
                  <c:v>0.26</c:v>
                </c:pt>
                <c:pt idx="20">
                  <c:v>0.2</c:v>
                </c:pt>
                <c:pt idx="21">
                  <c:v>0.16</c:v>
                </c:pt>
                <c:pt idx="22">
                  <c:v>0.12</c:v>
                </c:pt>
                <c:pt idx="23">
                  <c:v>0.13</c:v>
                </c:pt>
                <c:pt idx="24">
                  <c:v>0.33</c:v>
                </c:pt>
                <c:pt idx="25">
                  <c:v>0.51</c:v>
                </c:pt>
                <c:pt idx="26">
                  <c:v>0.49</c:v>
                </c:pt>
                <c:pt idx="27">
                  <c:v>0.52500000000000002</c:v>
                </c:pt>
                <c:pt idx="28">
                  <c:v>0.51</c:v>
                </c:pt>
                <c:pt idx="29">
                  <c:v>0.36</c:v>
                </c:pt>
                <c:pt idx="30">
                  <c:v>0.307</c:v>
                </c:pt>
                <c:pt idx="31">
                  <c:v>0.31</c:v>
                </c:pt>
                <c:pt idx="33">
                  <c:v>0.56000000000000005</c:v>
                </c:pt>
                <c:pt idx="34">
                  <c:v>0.51</c:v>
                </c:pt>
                <c:pt idx="35">
                  <c:v>0.49</c:v>
                </c:pt>
                <c:pt idx="36">
                  <c:v>0.48</c:v>
                </c:pt>
                <c:pt idx="37">
                  <c:v>0.44</c:v>
                </c:pt>
                <c:pt idx="38">
                  <c:v>0.36</c:v>
                </c:pt>
                <c:pt idx="39">
                  <c:v>0.32</c:v>
                </c:pt>
                <c:pt idx="40">
                  <c:v>0.32</c:v>
                </c:pt>
                <c:pt idx="41">
                  <c:v>0.33</c:v>
                </c:pt>
                <c:pt idx="42">
                  <c:v>0.3</c:v>
                </c:pt>
                <c:pt idx="43">
                  <c:v>0.28999999999999998</c:v>
                </c:pt>
                <c:pt idx="44">
                  <c:v>0.31</c:v>
                </c:pt>
                <c:pt idx="45">
                  <c:v>0.34</c:v>
                </c:pt>
                <c:pt idx="46">
                  <c:v>0.3</c:v>
                </c:pt>
                <c:pt idx="47">
                  <c:v>0.28999999999999998</c:v>
                </c:pt>
                <c:pt idx="48">
                  <c:v>0.3</c:v>
                </c:pt>
                <c:pt idx="49">
                  <c:v>0.34</c:v>
                </c:pt>
                <c:pt idx="50">
                  <c:v>0.31</c:v>
                </c:pt>
                <c:pt idx="51">
                  <c:v>0.31</c:v>
                </c:pt>
                <c:pt idx="52">
                  <c:v>0.31</c:v>
                </c:pt>
                <c:pt idx="53">
                  <c:v>0.32</c:v>
                </c:pt>
              </c:numCache>
            </c:numRef>
          </c:val>
          <c:smooth val="0"/>
          <c:extLst>
            <c:ext xmlns:c16="http://schemas.microsoft.com/office/drawing/2014/chart" uri="{C3380CC4-5D6E-409C-BE32-E72D297353CC}">
              <c16:uniqueId val="{00000001-1DAB-4F8D-B940-4A02AD58BD04}"/>
            </c:ext>
          </c:extLst>
        </c:ser>
        <c:ser>
          <c:idx val="1"/>
          <c:order val="1"/>
          <c:tx>
            <c:strRef>
              <c:f>Sheet1!$C$1</c:f>
              <c:strCache>
                <c:ptCount val="1"/>
                <c:pt idx="0">
                  <c:v>US</c:v>
                </c:pt>
              </c:strCache>
            </c:strRef>
          </c:tx>
          <c:spPr>
            <a:ln w="38100">
              <a:solidFill>
                <a:schemeClr val="accent3"/>
              </a:solidFill>
            </a:ln>
            <a:effectLst>
              <a:outerShdw blurRad="50800" dist="38100" algn="l" rotWithShape="0">
                <a:prstClr val="black">
                  <a:alpha val="40000"/>
                </a:prstClr>
              </a:outerShdw>
            </a:effectLst>
          </c:spPr>
          <c:marker>
            <c:symbol val="none"/>
          </c:marker>
          <c:dLbls>
            <c:dLbl>
              <c:idx val="5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0A-4FAA-9DF7-4F1DB5D8370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Sheet1!$A$2:$A$55</c:f>
              <c:strCache>
                <c:ptCount val="54"/>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3">
                  <c:v>Q1 2012</c:v>
                </c:pt>
                <c:pt idx="34">
                  <c:v>Q2 2012</c:v>
                </c:pt>
                <c:pt idx="35">
                  <c:v>Q3 2012</c:v>
                </c:pt>
                <c:pt idx="36">
                  <c:v>Q4 2012</c:v>
                </c:pt>
                <c:pt idx="37">
                  <c:v>Q1 2013</c:v>
                </c:pt>
                <c:pt idx="38">
                  <c:v>Q2 2013</c:v>
                </c:pt>
                <c:pt idx="39">
                  <c:v>Q3 2013</c:v>
                </c:pt>
                <c:pt idx="40">
                  <c:v>Q4 2013</c:v>
                </c:pt>
                <c:pt idx="41">
                  <c:v>Q1 2014</c:v>
                </c:pt>
                <c:pt idx="42">
                  <c:v>Q2 2014</c:v>
                </c:pt>
                <c:pt idx="43">
                  <c:v>Q3 2014</c:v>
                </c:pt>
                <c:pt idx="44">
                  <c:v>Q4 2014</c:v>
                </c:pt>
                <c:pt idx="45">
                  <c:v>Q1 2015</c:v>
                </c:pt>
                <c:pt idx="46">
                  <c:v>Q2 2015</c:v>
                </c:pt>
                <c:pt idx="47">
                  <c:v>Q3 2015</c:v>
                </c:pt>
                <c:pt idx="48">
                  <c:v>Q4 2015</c:v>
                </c:pt>
                <c:pt idx="49">
                  <c:v>Q1 2016</c:v>
                </c:pt>
                <c:pt idx="50">
                  <c:v>Q2 2016</c:v>
                </c:pt>
                <c:pt idx="51">
                  <c:v>Q3 2016</c:v>
                </c:pt>
                <c:pt idx="52">
                  <c:v>Q4 2016</c:v>
                </c:pt>
                <c:pt idx="53">
                  <c:v>Q1 2017</c:v>
                </c:pt>
              </c:strCache>
            </c:strRef>
          </c:cat>
          <c:val>
            <c:numRef>
              <c:f>Sheet1!$C$2:$C$55</c:f>
              <c:numCache>
                <c:formatCode>0%</c:formatCode>
                <c:ptCount val="54"/>
                <c:pt idx="0">
                  <c:v>0.38</c:v>
                </c:pt>
                <c:pt idx="1">
                  <c:v>0.42</c:v>
                </c:pt>
                <c:pt idx="2">
                  <c:v>0.47</c:v>
                </c:pt>
                <c:pt idx="3">
                  <c:v>0.49</c:v>
                </c:pt>
                <c:pt idx="4">
                  <c:v>0.52</c:v>
                </c:pt>
                <c:pt idx="5">
                  <c:v>0.5</c:v>
                </c:pt>
                <c:pt idx="6">
                  <c:v>0.51</c:v>
                </c:pt>
                <c:pt idx="7">
                  <c:v>0.52</c:v>
                </c:pt>
                <c:pt idx="8">
                  <c:v>0.56999999999999995</c:v>
                </c:pt>
                <c:pt idx="9">
                  <c:v>0.6</c:v>
                </c:pt>
                <c:pt idx="10">
                  <c:v>0.57999999999999996</c:v>
                </c:pt>
                <c:pt idx="11">
                  <c:v>0.56000000000000005</c:v>
                </c:pt>
                <c:pt idx="12">
                  <c:v>0.56000000000000005</c:v>
                </c:pt>
                <c:pt idx="13">
                  <c:v>0.55000000000000004</c:v>
                </c:pt>
                <c:pt idx="14">
                  <c:v>0.56000000000000005</c:v>
                </c:pt>
                <c:pt idx="15">
                  <c:v>0.55000000000000004</c:v>
                </c:pt>
                <c:pt idx="16">
                  <c:v>0.53</c:v>
                </c:pt>
                <c:pt idx="17">
                  <c:v>0.56999999999999995</c:v>
                </c:pt>
                <c:pt idx="18">
                  <c:v>0.56999999999999995</c:v>
                </c:pt>
                <c:pt idx="19">
                  <c:v>0.57999999999999996</c:v>
                </c:pt>
                <c:pt idx="20">
                  <c:v>0.55000000000000004</c:v>
                </c:pt>
                <c:pt idx="21">
                  <c:v>0.5</c:v>
                </c:pt>
                <c:pt idx="22">
                  <c:v>0.45</c:v>
                </c:pt>
                <c:pt idx="23">
                  <c:v>0.47</c:v>
                </c:pt>
                <c:pt idx="24">
                  <c:v>0.53</c:v>
                </c:pt>
                <c:pt idx="25">
                  <c:v>0.64</c:v>
                </c:pt>
                <c:pt idx="26">
                  <c:v>0.63</c:v>
                </c:pt>
                <c:pt idx="27">
                  <c:v>0.68</c:v>
                </c:pt>
                <c:pt idx="28">
                  <c:v>0.68500000000000005</c:v>
                </c:pt>
                <c:pt idx="29">
                  <c:v>0.6</c:v>
                </c:pt>
                <c:pt idx="30">
                  <c:v>0.58499999999999996</c:v>
                </c:pt>
                <c:pt idx="31">
                  <c:v>0.57999999999999996</c:v>
                </c:pt>
                <c:pt idx="33">
                  <c:v>0.71</c:v>
                </c:pt>
                <c:pt idx="34">
                  <c:v>0.67</c:v>
                </c:pt>
                <c:pt idx="35">
                  <c:v>0.67</c:v>
                </c:pt>
                <c:pt idx="36">
                  <c:v>0.69</c:v>
                </c:pt>
                <c:pt idx="37">
                  <c:v>0.65</c:v>
                </c:pt>
                <c:pt idx="38">
                  <c:v>0.6</c:v>
                </c:pt>
                <c:pt idx="39">
                  <c:v>0.56999999999999995</c:v>
                </c:pt>
                <c:pt idx="40">
                  <c:v>0.57999999999999996</c:v>
                </c:pt>
                <c:pt idx="41">
                  <c:v>0.61</c:v>
                </c:pt>
                <c:pt idx="42">
                  <c:v>0.56999999999999995</c:v>
                </c:pt>
                <c:pt idx="43">
                  <c:v>0.56999999999999995</c:v>
                </c:pt>
                <c:pt idx="44">
                  <c:v>0.59</c:v>
                </c:pt>
                <c:pt idx="45">
                  <c:v>0.61</c:v>
                </c:pt>
                <c:pt idx="46">
                  <c:v>0.56999999999999995</c:v>
                </c:pt>
                <c:pt idx="47">
                  <c:v>0.56000000000000005</c:v>
                </c:pt>
                <c:pt idx="48">
                  <c:v>0.57999999999999996</c:v>
                </c:pt>
                <c:pt idx="49">
                  <c:v>0.6</c:v>
                </c:pt>
                <c:pt idx="50">
                  <c:v>0.56999999999999995</c:v>
                </c:pt>
                <c:pt idx="51">
                  <c:v>0.56999999999999995</c:v>
                </c:pt>
                <c:pt idx="52">
                  <c:v>0.57999999999999996</c:v>
                </c:pt>
                <c:pt idx="53">
                  <c:v>0.56999999999999995</c:v>
                </c:pt>
              </c:numCache>
            </c:numRef>
          </c:val>
          <c:smooth val="0"/>
          <c:extLst>
            <c:ext xmlns:c16="http://schemas.microsoft.com/office/drawing/2014/chart" uri="{C3380CC4-5D6E-409C-BE32-E72D297353CC}">
              <c16:uniqueId val="{00000003-1DAB-4F8D-B940-4A02AD58BD04}"/>
            </c:ext>
          </c:extLst>
        </c:ser>
        <c:dLbls>
          <c:showLegendKey val="0"/>
          <c:showVal val="0"/>
          <c:showCatName val="0"/>
          <c:showSerName val="0"/>
          <c:showPercent val="0"/>
          <c:showBubbleSize val="0"/>
        </c:dLbls>
        <c:smooth val="0"/>
        <c:axId val="98203136"/>
        <c:axId val="98204672"/>
      </c:lineChart>
      <c:catAx>
        <c:axId val="98203136"/>
        <c:scaling>
          <c:orientation val="minMax"/>
        </c:scaling>
        <c:delete val="0"/>
        <c:axPos val="b"/>
        <c:numFmt formatCode="General" sourceLinked="1"/>
        <c:majorTickMark val="out"/>
        <c:minorTickMark val="none"/>
        <c:tickLblPos val="nextTo"/>
        <c:txPr>
          <a:bodyPr rot="-1980000"/>
          <a:lstStyle/>
          <a:p>
            <a:pPr>
              <a:defRPr sz="1400"/>
            </a:pPr>
            <a:endParaRPr lang="en-US"/>
          </a:p>
        </c:txPr>
        <c:crossAx val="98204672"/>
        <c:crosses val="autoZero"/>
        <c:auto val="1"/>
        <c:lblAlgn val="ctr"/>
        <c:lblOffset val="100"/>
        <c:noMultiLvlLbl val="0"/>
      </c:catAx>
      <c:valAx>
        <c:axId val="98204672"/>
        <c:scaling>
          <c:orientation val="minMax"/>
        </c:scaling>
        <c:delete val="0"/>
        <c:axPos val="l"/>
        <c:title>
          <c:tx>
            <c:rich>
              <a:bodyPr/>
              <a:lstStyle/>
              <a:p>
                <a:pPr>
                  <a:defRPr sz="1400"/>
                </a:pPr>
                <a:r>
                  <a:rPr lang="en-US" sz="1400" dirty="0">
                    <a:effectLst/>
                  </a:rPr>
                  <a:t>% OF HOUSEHOLDS THAT CAN BUY A MEDIAN-PRICED</a:t>
                </a:r>
              </a:p>
              <a:p>
                <a:pPr>
                  <a:defRPr sz="1400"/>
                </a:pPr>
                <a:r>
                  <a:rPr lang="en-US" sz="1400" dirty="0">
                    <a:effectLst/>
                  </a:rPr>
                  <a:t>HOME</a:t>
                </a:r>
              </a:p>
            </c:rich>
          </c:tx>
          <c:layout>
            <c:manualLayout>
              <c:xMode val="edge"/>
              <c:yMode val="edge"/>
              <c:x val="5.010538123469124E-3"/>
              <c:y val="6.311641001811491E-2"/>
            </c:manualLayout>
          </c:layout>
          <c:overlay val="0"/>
        </c:title>
        <c:numFmt formatCode="0%" sourceLinked="0"/>
        <c:majorTickMark val="out"/>
        <c:minorTickMark val="none"/>
        <c:tickLblPos val="nextTo"/>
        <c:crossAx val="98203136"/>
        <c:crosses val="autoZero"/>
        <c:crossBetween val="between"/>
      </c:valAx>
    </c:plotArea>
    <c:legend>
      <c:legendPos val="b"/>
      <c:layout>
        <c:manualLayout>
          <c:xMode val="edge"/>
          <c:yMode val="edge"/>
          <c:x val="0.19243467897063785"/>
          <c:y val="9.1154756964547959E-2"/>
          <c:w val="0.15234276271021677"/>
          <c:h val="6.9451443569553808E-2"/>
        </c:manualLayout>
      </c:layout>
      <c:overlay val="0"/>
      <c:spPr>
        <a:solidFill>
          <a:schemeClr val="bg1"/>
        </a:solidFill>
        <a:ln>
          <a:solidFill>
            <a:schemeClr val="tx1"/>
          </a:solidFill>
        </a:ln>
      </c:spPr>
    </c:legend>
    <c:plotVisOnly val="1"/>
    <c:dispBlanksAs val="gap"/>
    <c:showDLblsOverMax val="0"/>
  </c:chart>
  <c:txPr>
    <a:bodyPr/>
    <a:lstStyle/>
    <a:p>
      <a:pPr>
        <a:defRPr sz="1400" b="0">
          <a:latin typeface="Century Gothic" panose="020B0502020202020204" pitchFamily="34" charset="0"/>
          <a:cs typeface="Arial"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03537686120007"/>
          <c:y val="6.7962343382923535E-2"/>
          <c:w val="0.83433179433584359"/>
          <c:h val="0.83567616031682213"/>
        </c:manualLayout>
      </c:layout>
      <c:barChart>
        <c:barDir val="col"/>
        <c:grouping val="clustered"/>
        <c:varyColors val="0"/>
        <c:ser>
          <c:idx val="0"/>
          <c:order val="0"/>
          <c:tx>
            <c:strRef>
              <c:f>Sheet1!$B$1</c:f>
              <c:strCache>
                <c:ptCount val="1"/>
                <c:pt idx="0">
                  <c:v>California</c:v>
                </c:pt>
              </c:strCache>
            </c:strRef>
          </c:tx>
          <c:spPr>
            <a:solidFill>
              <a:schemeClr val="accent4"/>
            </a:solidFill>
            <a:effectLst>
              <a:outerShdw blurRad="50800" dist="38100" dir="2700000" algn="tl" rotWithShape="0">
                <a:prstClr val="black">
                  <a:alpha val="40000"/>
                </a:prstClr>
              </a:outerShdw>
            </a:effectLst>
          </c:spPr>
          <c:invertIfNegative val="0"/>
          <c:dLbls>
            <c:dLbl>
              <c:idx val="0"/>
              <c:layout>
                <c:manualLayout>
                  <c:x val="7.6452599388379203E-3"/>
                  <c:y val="-1.5928835481719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1E-4EE8-83E9-5B6A96BF85BC}"/>
                </c:ext>
              </c:extLst>
            </c:dLbl>
            <c:dLbl>
              <c:idx val="1"/>
              <c:layout>
                <c:manualLayout>
                  <c:x val="9.1743119266055051E-3"/>
                  <c:y val="-2.5486136770750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1E-4EE8-83E9-5B6A96BF85BC}"/>
                </c:ext>
              </c:extLst>
            </c:dLbl>
            <c:dLbl>
              <c:idx val="2"/>
              <c:layout>
                <c:manualLayout>
                  <c:x val="7.6452599388379203E-3"/>
                  <c:y val="-3.5043688907585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1E-4EE8-83E9-5B6A96BF85BC}"/>
                </c:ext>
              </c:extLst>
            </c:dLbl>
            <c:dLbl>
              <c:idx val="3"/>
              <c:layout>
                <c:manualLayout>
                  <c:x val="6.1162079510703364E-3"/>
                  <c:y val="-2.23003696744070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1E-4EE8-83E9-5B6A96BF85BC}"/>
                </c:ext>
              </c:extLst>
            </c:dLbl>
            <c:dLbl>
              <c:idx val="4"/>
              <c:layout>
                <c:manualLayout>
                  <c:x val="1.529051987767573E-2"/>
                  <c:y val="-3.1857670963438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1E-4EE8-83E9-5B6A96BF85BC}"/>
                </c:ext>
              </c:extLst>
            </c:dLbl>
            <c:dLbl>
              <c:idx val="5"/>
              <c:layout>
                <c:manualLayout>
                  <c:x val="1.6819571865443313E-2"/>
                  <c:y val="-3.50434380597825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1E-4EE8-83E9-5B6A96BF85BC}"/>
                </c:ext>
              </c:extLst>
            </c:dLbl>
            <c:dLbl>
              <c:idx val="6"/>
              <c:layout>
                <c:manualLayout>
                  <c:x val="1.223241590214056E-2"/>
                  <c:y val="-4.14149722524702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1E-4EE8-83E9-5B6A96BF85BC}"/>
                </c:ext>
              </c:extLst>
            </c:dLbl>
            <c:dLbl>
              <c:idx val="7"/>
              <c:layout>
                <c:manualLayout>
                  <c:x val="1.5290519877675841E-2"/>
                  <c:y val="-3.5043438059782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1E-4EE8-83E9-5B6A96BF85BC}"/>
                </c:ext>
              </c:extLst>
            </c:dLbl>
            <c:numFmt formatCode="&quot;$&quot;#,##0" sourceLinked="0"/>
            <c:spPr>
              <a:noFill/>
              <a:ln>
                <a:noFill/>
              </a:ln>
              <a:effectLst/>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0.00%</c:formatCode>
                <c:ptCount val="8"/>
                <c:pt idx="0">
                  <c:v>0.03</c:v>
                </c:pt>
                <c:pt idx="1">
                  <c:v>3.5000000000000003E-2</c:v>
                </c:pt>
                <c:pt idx="2">
                  <c:v>0.04</c:v>
                </c:pt>
                <c:pt idx="3">
                  <c:v>4.4999999999999998E-2</c:v>
                </c:pt>
                <c:pt idx="4">
                  <c:v>0.05</c:v>
                </c:pt>
                <c:pt idx="5">
                  <c:v>5.5E-2</c:v>
                </c:pt>
                <c:pt idx="6">
                  <c:v>0.06</c:v>
                </c:pt>
                <c:pt idx="7">
                  <c:v>6.5000000000000002E-2</c:v>
                </c:pt>
              </c:numCache>
            </c:numRef>
          </c:cat>
          <c:val>
            <c:numRef>
              <c:f>Sheet1!$B$2:$B$9</c:f>
              <c:numCache>
                <c:formatCode>"$"#,##0_);[Red]\("$"#,##0\)</c:formatCode>
                <c:ptCount val="8"/>
                <c:pt idx="0">
                  <c:v>1675.0159618457576</c:v>
                </c:pt>
                <c:pt idx="1">
                  <c:v>1784.0365828769473</c:v>
                </c:pt>
                <c:pt idx="2">
                  <c:v>1896.7518722724519</c:v>
                </c:pt>
                <c:pt idx="3">
                  <c:v>2013.0404685258311</c:v>
                </c:pt>
                <c:pt idx="4">
                  <c:v>2132.7708353623079</c:v>
                </c:pt>
                <c:pt idx="5">
                  <c:v>2255.8029907915884</c:v>
                </c:pt>
                <c:pt idx="6">
                  <c:v>2381.9902544108786</c:v>
                </c:pt>
                <c:pt idx="7">
                  <c:v>2511.1809746166055</c:v>
                </c:pt>
              </c:numCache>
            </c:numRef>
          </c:val>
          <c:extLst>
            <c:ext xmlns:c16="http://schemas.microsoft.com/office/drawing/2014/chart" uri="{C3380CC4-5D6E-409C-BE32-E72D297353CC}">
              <c16:uniqueId val="{00000008-251E-4EE8-83E9-5B6A96BF85BC}"/>
            </c:ext>
          </c:extLst>
        </c:ser>
        <c:dLbls>
          <c:showLegendKey val="0"/>
          <c:showVal val="0"/>
          <c:showCatName val="0"/>
          <c:showSerName val="0"/>
          <c:showPercent val="0"/>
          <c:showBubbleSize val="0"/>
        </c:dLbls>
        <c:gapWidth val="25"/>
        <c:axId val="98814976"/>
        <c:axId val="98505472"/>
      </c:barChart>
      <c:catAx>
        <c:axId val="98814976"/>
        <c:scaling>
          <c:orientation val="minMax"/>
        </c:scaling>
        <c:delete val="0"/>
        <c:axPos val="b"/>
        <c:numFmt formatCode="0.0%" sourceLinked="0"/>
        <c:majorTickMark val="out"/>
        <c:minorTickMark val="none"/>
        <c:tickLblPos val="nextTo"/>
        <c:txPr>
          <a:bodyPr/>
          <a:lstStyle/>
          <a:p>
            <a:pPr>
              <a:defRPr sz="1200"/>
            </a:pPr>
            <a:endParaRPr lang="en-US"/>
          </a:p>
        </c:txPr>
        <c:crossAx val="98505472"/>
        <c:crosses val="autoZero"/>
        <c:auto val="1"/>
        <c:lblAlgn val="ctr"/>
        <c:lblOffset val="100"/>
        <c:noMultiLvlLbl val="0"/>
      </c:catAx>
      <c:valAx>
        <c:axId val="98505472"/>
        <c:scaling>
          <c:orientation val="minMax"/>
        </c:scaling>
        <c:delete val="0"/>
        <c:axPos val="l"/>
        <c:numFmt formatCode="&quot;$&quot;#,##0_);[Red]\(&quot;$&quot;#,##0\)" sourceLinked="1"/>
        <c:majorTickMark val="out"/>
        <c:minorTickMark val="none"/>
        <c:tickLblPos val="nextTo"/>
        <c:txPr>
          <a:bodyPr/>
          <a:lstStyle/>
          <a:p>
            <a:pPr>
              <a:defRPr sz="1200"/>
            </a:pPr>
            <a:endParaRPr lang="en-US"/>
          </a:p>
        </c:txPr>
        <c:crossAx val="98814976"/>
        <c:crosses val="autoZero"/>
        <c:crossBetween val="between"/>
        <c:majorUnit val="400"/>
      </c:valAx>
    </c:plotArea>
    <c:plotVisOnly val="1"/>
    <c:dispBlanksAs val="gap"/>
    <c:showDLblsOverMax val="0"/>
  </c:chart>
  <c:txPr>
    <a:bodyPr/>
    <a:lstStyle/>
    <a:p>
      <a:pPr>
        <a:defRPr sz="1600" b="0">
          <a:latin typeface="+mn-lt"/>
          <a:cs typeface="Arial"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11841407731469"/>
          <c:y val="7.4077048768059747E-2"/>
          <c:w val="0.81960016477299391"/>
          <c:h val="0.83037526349814939"/>
        </c:manualLayout>
      </c:layout>
      <c:barChart>
        <c:barDir val="col"/>
        <c:grouping val="clustered"/>
        <c:varyColors val="0"/>
        <c:ser>
          <c:idx val="0"/>
          <c:order val="0"/>
          <c:tx>
            <c:strRef>
              <c:f>Sheet1!$B$1</c:f>
              <c:strCache>
                <c:ptCount val="1"/>
                <c:pt idx="0">
                  <c:v>California</c:v>
                </c:pt>
              </c:strCache>
            </c:strRef>
          </c:tx>
          <c:spPr>
            <a:solidFill>
              <a:schemeClr val="accent1"/>
            </a:solidFill>
            <a:effectLst>
              <a:outerShdw blurRad="50800" dist="38100" dir="2700000" algn="tl" rotWithShape="0">
                <a:prstClr val="black">
                  <a:alpha val="40000"/>
                </a:prstClr>
              </a:outerShdw>
            </a:effectLst>
          </c:spPr>
          <c:invertIfNegative val="0"/>
          <c:dLbls>
            <c:dLbl>
              <c:idx val="0"/>
              <c:layout>
                <c:manualLayout>
                  <c:x val="7.6452599388379203E-3"/>
                  <c:y val="-1.5928835481719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A4E-4259-BAF6-F179C46E65FD}"/>
                </c:ext>
              </c:extLst>
            </c:dLbl>
            <c:dLbl>
              <c:idx val="1"/>
              <c:layout>
                <c:manualLayout>
                  <c:x val="9.1743119266055051E-3"/>
                  <c:y val="-2.5486136770750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4E-4259-BAF6-F179C46E65FD}"/>
                </c:ext>
              </c:extLst>
            </c:dLbl>
            <c:dLbl>
              <c:idx val="2"/>
              <c:layout>
                <c:manualLayout>
                  <c:x val="7.6452599388379203E-3"/>
                  <c:y val="-3.5043688907585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A4E-4259-BAF6-F179C46E65FD}"/>
                </c:ext>
              </c:extLst>
            </c:dLbl>
            <c:dLbl>
              <c:idx val="3"/>
              <c:layout>
                <c:manualLayout>
                  <c:x val="1.4866240157480315E-2"/>
                  <c:y val="-3.2333411894513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A4E-4259-BAF6-F179C46E65FD}"/>
                </c:ext>
              </c:extLst>
            </c:dLbl>
            <c:dLbl>
              <c:idx val="4"/>
              <c:layout>
                <c:manualLayout>
                  <c:x val="1.529051987767573E-2"/>
                  <c:y val="-3.1857670963438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A4E-4259-BAF6-F179C46E65FD}"/>
                </c:ext>
              </c:extLst>
            </c:dLbl>
            <c:dLbl>
              <c:idx val="5"/>
              <c:layout>
                <c:manualLayout>
                  <c:x val="1.6819571865443313E-2"/>
                  <c:y val="-3.50434380597825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A4E-4259-BAF6-F179C46E65FD}"/>
                </c:ext>
              </c:extLst>
            </c:dLbl>
            <c:dLbl>
              <c:idx val="6"/>
              <c:layout>
                <c:manualLayout>
                  <c:x val="1.223241590214056E-2"/>
                  <c:y val="-4.14149722524702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A4E-4259-BAF6-F179C46E65FD}"/>
                </c:ext>
              </c:extLst>
            </c:dLbl>
            <c:dLbl>
              <c:idx val="7"/>
              <c:layout>
                <c:manualLayout>
                  <c:x val="1.5290519877675841E-2"/>
                  <c:y val="-3.5043438059782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A4E-4259-BAF6-F179C46E65FD}"/>
                </c:ext>
              </c:extLst>
            </c:dLbl>
            <c:numFmt formatCode="&quot;$&quot;#,##0" sourceLinked="0"/>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0.00%</c:formatCode>
                <c:ptCount val="8"/>
                <c:pt idx="0">
                  <c:v>0.03</c:v>
                </c:pt>
                <c:pt idx="1">
                  <c:v>3.5000000000000003E-2</c:v>
                </c:pt>
                <c:pt idx="2">
                  <c:v>0.04</c:v>
                </c:pt>
                <c:pt idx="3">
                  <c:v>4.4999999999999998E-2</c:v>
                </c:pt>
                <c:pt idx="4">
                  <c:v>0.05</c:v>
                </c:pt>
                <c:pt idx="5">
                  <c:v>5.5E-2</c:v>
                </c:pt>
                <c:pt idx="6">
                  <c:v>0.06</c:v>
                </c:pt>
                <c:pt idx="7">
                  <c:v>6.5000000000000002E-2</c:v>
                </c:pt>
              </c:numCache>
            </c:numRef>
          </c:cat>
          <c:val>
            <c:numRef>
              <c:f>Sheet1!$B$2:$B$9</c:f>
              <c:numCache>
                <c:formatCode>"$"#,##0_);[Red]\("$"#,##0\)</c:formatCode>
                <c:ptCount val="8"/>
                <c:pt idx="0">
                  <c:v>89845.158473830306</c:v>
                </c:pt>
                <c:pt idx="1">
                  <c:v>94205.983315077887</c:v>
                </c:pt>
                <c:pt idx="2">
                  <c:v>98714.594890898079</c:v>
                </c:pt>
                <c:pt idx="3">
                  <c:v>103366.13874103325</c:v>
                </c:pt>
                <c:pt idx="4">
                  <c:v>108155.35341449232</c:v>
                </c:pt>
                <c:pt idx="5">
                  <c:v>113076.63963166352</c:v>
                </c:pt>
                <c:pt idx="6">
                  <c:v>118124.13017643514</c:v>
                </c:pt>
                <c:pt idx="7">
                  <c:v>123291.75898466422</c:v>
                </c:pt>
              </c:numCache>
            </c:numRef>
          </c:val>
          <c:extLst>
            <c:ext xmlns:c16="http://schemas.microsoft.com/office/drawing/2014/chart" uri="{C3380CC4-5D6E-409C-BE32-E72D297353CC}">
              <c16:uniqueId val="{00000008-CA4E-4259-BAF6-F179C46E65FD}"/>
            </c:ext>
          </c:extLst>
        </c:ser>
        <c:dLbls>
          <c:showLegendKey val="0"/>
          <c:showVal val="0"/>
          <c:showCatName val="0"/>
          <c:showSerName val="0"/>
          <c:showPercent val="0"/>
          <c:showBubbleSize val="0"/>
        </c:dLbls>
        <c:gapWidth val="25"/>
        <c:axId val="98586624"/>
        <c:axId val="98588160"/>
      </c:barChart>
      <c:catAx>
        <c:axId val="98586624"/>
        <c:scaling>
          <c:orientation val="minMax"/>
        </c:scaling>
        <c:delete val="0"/>
        <c:axPos val="b"/>
        <c:numFmt formatCode="0.0%" sourceLinked="0"/>
        <c:majorTickMark val="out"/>
        <c:minorTickMark val="none"/>
        <c:tickLblPos val="nextTo"/>
        <c:txPr>
          <a:bodyPr/>
          <a:lstStyle/>
          <a:p>
            <a:pPr>
              <a:defRPr sz="1200"/>
            </a:pPr>
            <a:endParaRPr lang="en-US"/>
          </a:p>
        </c:txPr>
        <c:crossAx val="98588160"/>
        <c:crosses val="autoZero"/>
        <c:auto val="1"/>
        <c:lblAlgn val="ctr"/>
        <c:lblOffset val="100"/>
        <c:noMultiLvlLbl val="0"/>
      </c:catAx>
      <c:valAx>
        <c:axId val="98588160"/>
        <c:scaling>
          <c:orientation val="minMax"/>
        </c:scaling>
        <c:delete val="0"/>
        <c:axPos val="l"/>
        <c:numFmt formatCode="&quot;$&quot;#,##0_);[Red]\(&quot;$&quot;#,##0\)" sourceLinked="1"/>
        <c:majorTickMark val="out"/>
        <c:minorTickMark val="none"/>
        <c:tickLblPos val="nextTo"/>
        <c:txPr>
          <a:bodyPr/>
          <a:lstStyle/>
          <a:p>
            <a:pPr>
              <a:defRPr sz="1200"/>
            </a:pPr>
            <a:endParaRPr lang="en-US"/>
          </a:p>
        </c:txPr>
        <c:crossAx val="98586624"/>
        <c:crosses val="autoZero"/>
        <c:crossBetween val="between"/>
      </c:valAx>
    </c:plotArea>
    <c:plotVisOnly val="1"/>
    <c:dispBlanksAs val="gap"/>
    <c:showDLblsOverMax val="0"/>
  </c:chart>
  <c:txPr>
    <a:bodyPr/>
    <a:lstStyle/>
    <a:p>
      <a:pPr>
        <a:defRPr sz="1400" b="0">
          <a:latin typeface="+mn-lt"/>
          <a:cs typeface="Arial"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California</c:v>
                </c:pt>
              </c:strCache>
            </c:strRef>
          </c:tx>
          <c:spPr>
            <a:solidFill>
              <a:schemeClr val="accent4"/>
            </a:solidFill>
            <a:effectLst>
              <a:outerShdw blurRad="50800" dist="38100" dir="2700000" algn="tl" rotWithShape="0">
                <a:prstClr val="black">
                  <a:alpha val="40000"/>
                </a:prstClr>
              </a:outerShdw>
            </a:effectLst>
          </c:spPr>
          <c:invertIfNegative val="0"/>
          <c:dLbls>
            <c:dLbl>
              <c:idx val="0"/>
              <c:layout>
                <c:manualLayout>
                  <c:x val="7.575757575757576E-3"/>
                  <c:y val="-3.85444463750389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9B-4F23-A9F4-713360904B19}"/>
                </c:ext>
              </c:extLst>
            </c:dLbl>
            <c:dLbl>
              <c:idx val="1"/>
              <c:layout>
                <c:manualLayout>
                  <c:x val="7.575757575757576E-3"/>
                  <c:y val="-3.5332409177119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9B-4F23-A9F4-713360904B19}"/>
                </c:ext>
              </c:extLst>
            </c:dLbl>
            <c:dLbl>
              <c:idx val="2"/>
              <c:layout>
                <c:manualLayout>
                  <c:x val="1.0606060606060607E-2"/>
                  <c:y val="-2.8908334781279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9B-4F23-A9F4-713360904B19}"/>
                </c:ext>
              </c:extLst>
            </c:dLbl>
            <c:dLbl>
              <c:idx val="3"/>
              <c:layout>
                <c:manualLayout>
                  <c:x val="3.0303030303029193E-3"/>
                  <c:y val="-2.56962975833593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9B-4F23-A9F4-713360904B19}"/>
                </c:ext>
              </c:extLst>
            </c:dLbl>
            <c:dLbl>
              <c:idx val="4"/>
              <c:layout>
                <c:manualLayout>
                  <c:x val="1.2121212121212121E-2"/>
                  <c:y val="-3.5332409177119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F9B-4F23-A9F4-713360904B19}"/>
                </c:ext>
              </c:extLst>
            </c:dLbl>
            <c:dLbl>
              <c:idx val="5"/>
              <c:layout>
                <c:manualLayout>
                  <c:x val="9.0909090909090905E-3"/>
                  <c:y val="-4.496852077087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F9B-4F23-A9F4-713360904B19}"/>
                </c:ext>
              </c:extLst>
            </c:dLbl>
            <c:dLbl>
              <c:idx val="6"/>
              <c:layout>
                <c:manualLayout>
                  <c:x val="9.0909090909090905E-3"/>
                  <c:y val="-3.8544446375039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F9B-4F23-A9F4-713360904B19}"/>
                </c:ext>
              </c:extLst>
            </c:dLbl>
            <c:dLbl>
              <c:idx val="7"/>
              <c:layout>
                <c:manualLayout>
                  <c:x val="1.0606060606060496E-2"/>
                  <c:y val="-2.24842603854394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F9B-4F23-A9F4-713360904B19}"/>
                </c:ext>
              </c:extLst>
            </c:dLbl>
            <c:numFmt formatCode="0%" sourceLinked="0"/>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0.00%</c:formatCode>
                <c:ptCount val="8"/>
                <c:pt idx="0">
                  <c:v>0.03</c:v>
                </c:pt>
                <c:pt idx="1">
                  <c:v>3.5000000000000003E-2</c:v>
                </c:pt>
                <c:pt idx="2">
                  <c:v>0.04</c:v>
                </c:pt>
                <c:pt idx="3">
                  <c:v>4.4999999999999998E-2</c:v>
                </c:pt>
                <c:pt idx="4">
                  <c:v>0.05</c:v>
                </c:pt>
                <c:pt idx="5">
                  <c:v>5.5E-2</c:v>
                </c:pt>
                <c:pt idx="6">
                  <c:v>0.06</c:v>
                </c:pt>
                <c:pt idx="7">
                  <c:v>6.5000000000000002E-2</c:v>
                </c:pt>
              </c:numCache>
            </c:numRef>
          </c:cat>
          <c:val>
            <c:numRef>
              <c:f>Sheet1!$B$2:$B$9</c:f>
              <c:numCache>
                <c:formatCode>General</c:formatCode>
                <c:ptCount val="8"/>
                <c:pt idx="0">
                  <c:v>0.37344983034472529</c:v>
                </c:pt>
                <c:pt idx="1">
                  <c:v>0.35260622627272298</c:v>
                </c:pt>
                <c:pt idx="2">
                  <c:v>0.33105624019853863</c:v>
                </c:pt>
                <c:pt idx="3">
                  <c:v>0.31260498928002695</c:v>
                </c:pt>
                <c:pt idx="4">
                  <c:v>0.29509295975570016</c:v>
                </c:pt>
                <c:pt idx="5">
                  <c:v>0.27709800329438977</c:v>
                </c:pt>
                <c:pt idx="6">
                  <c:v>0.25864157369776891</c:v>
                </c:pt>
                <c:pt idx="7">
                  <c:v>0.239745851866384</c:v>
                </c:pt>
              </c:numCache>
            </c:numRef>
          </c:val>
          <c:extLst>
            <c:ext xmlns:c16="http://schemas.microsoft.com/office/drawing/2014/chart" uri="{C3380CC4-5D6E-409C-BE32-E72D297353CC}">
              <c16:uniqueId val="{00000008-CF9B-4F23-A9F4-713360904B19}"/>
            </c:ext>
          </c:extLst>
        </c:ser>
        <c:dLbls>
          <c:showLegendKey val="0"/>
          <c:showVal val="0"/>
          <c:showCatName val="0"/>
          <c:showSerName val="0"/>
          <c:showPercent val="0"/>
          <c:showBubbleSize val="0"/>
        </c:dLbls>
        <c:gapWidth val="25"/>
        <c:axId val="98645120"/>
        <c:axId val="98646656"/>
      </c:barChart>
      <c:catAx>
        <c:axId val="98645120"/>
        <c:scaling>
          <c:orientation val="minMax"/>
        </c:scaling>
        <c:delete val="0"/>
        <c:axPos val="b"/>
        <c:numFmt formatCode="0.0%" sourceLinked="0"/>
        <c:majorTickMark val="out"/>
        <c:minorTickMark val="none"/>
        <c:tickLblPos val="nextTo"/>
        <c:txPr>
          <a:bodyPr/>
          <a:lstStyle/>
          <a:p>
            <a:pPr>
              <a:defRPr sz="1200"/>
            </a:pPr>
            <a:endParaRPr lang="en-US"/>
          </a:p>
        </c:txPr>
        <c:crossAx val="98646656"/>
        <c:crosses val="autoZero"/>
        <c:auto val="1"/>
        <c:lblAlgn val="ctr"/>
        <c:lblOffset val="100"/>
        <c:noMultiLvlLbl val="0"/>
      </c:catAx>
      <c:valAx>
        <c:axId val="98646656"/>
        <c:scaling>
          <c:orientation val="minMax"/>
          <c:max val="0.5"/>
        </c:scaling>
        <c:delete val="0"/>
        <c:axPos val="l"/>
        <c:numFmt formatCode="0%" sourceLinked="0"/>
        <c:majorTickMark val="out"/>
        <c:minorTickMark val="none"/>
        <c:tickLblPos val="nextTo"/>
        <c:txPr>
          <a:bodyPr/>
          <a:lstStyle/>
          <a:p>
            <a:pPr>
              <a:defRPr sz="1200"/>
            </a:pPr>
            <a:endParaRPr lang="en-US"/>
          </a:p>
        </c:txPr>
        <c:crossAx val="98645120"/>
        <c:crosses val="autoZero"/>
        <c:crossBetween val="between"/>
        <c:majorUnit val="0.1"/>
      </c:valAx>
    </c:plotArea>
    <c:plotVisOnly val="1"/>
    <c:dispBlanksAs val="gap"/>
    <c:showDLblsOverMax val="0"/>
  </c:chart>
  <c:txPr>
    <a:bodyPr/>
    <a:lstStyle/>
    <a:p>
      <a:pPr>
        <a:defRPr sz="1400" b="0">
          <a:latin typeface="+mn-lt"/>
          <a:cs typeface="Arial"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99305976176054"/>
          <c:y val="2.70605904883769E-2"/>
          <c:w val="0.87784297395517863"/>
          <c:h val="0.8167650159143176"/>
        </c:manualLayout>
      </c:layout>
      <c:barChart>
        <c:barDir val="col"/>
        <c:grouping val="clustered"/>
        <c:varyColors val="0"/>
        <c:ser>
          <c:idx val="0"/>
          <c:order val="0"/>
          <c:tx>
            <c:strRef>
              <c:f>Sheet1!$B$1</c:f>
              <c:strCache>
                <c:ptCount val="1"/>
                <c:pt idx="0">
                  <c:v>Series 1</c:v>
                </c:pt>
              </c:strCache>
            </c:strRef>
          </c:tx>
          <c:spPr>
            <a:solidFill>
              <a:srgbClr val="EE484A"/>
            </a:solidFill>
            <a:effectLst>
              <a:outerShdw blurRad="50800" dist="38100" algn="l" rotWithShape="0">
                <a:prstClr val="black">
                  <a:alpha val="40000"/>
                </a:prstClr>
              </a:outerShdw>
            </a:effectLst>
          </c:spPr>
          <c:invertIfNegative val="0"/>
          <c:dPt>
            <c:idx val="0"/>
            <c:invertIfNegative val="0"/>
            <c:bubble3D val="0"/>
            <c:extLst>
              <c:ext xmlns:c16="http://schemas.microsoft.com/office/drawing/2014/chart" uri="{C3380CC4-5D6E-409C-BE32-E72D297353CC}">
                <c16:uniqueId val="{00000000-AEF8-4413-81FB-48C2AFFB5C23}"/>
              </c:ext>
            </c:extLst>
          </c:dPt>
          <c:dPt>
            <c:idx val="1"/>
            <c:invertIfNegative val="0"/>
            <c:bubble3D val="0"/>
            <c:extLst>
              <c:ext xmlns:c16="http://schemas.microsoft.com/office/drawing/2014/chart" uri="{C3380CC4-5D6E-409C-BE32-E72D297353CC}">
                <c16:uniqueId val="{00000001-AEF8-4413-81FB-48C2AFFB5C23}"/>
              </c:ext>
            </c:extLst>
          </c:dPt>
          <c:dPt>
            <c:idx val="2"/>
            <c:invertIfNegative val="0"/>
            <c:bubble3D val="0"/>
            <c:extLst>
              <c:ext xmlns:c16="http://schemas.microsoft.com/office/drawing/2014/chart" uri="{C3380CC4-5D6E-409C-BE32-E72D297353CC}">
                <c16:uniqueId val="{00000002-AEF8-4413-81FB-48C2AFFB5C23}"/>
              </c:ext>
            </c:extLst>
          </c:dPt>
          <c:dPt>
            <c:idx val="3"/>
            <c:invertIfNegative val="0"/>
            <c:bubble3D val="0"/>
            <c:extLst>
              <c:ext xmlns:c16="http://schemas.microsoft.com/office/drawing/2014/chart" uri="{C3380CC4-5D6E-409C-BE32-E72D297353CC}">
                <c16:uniqueId val="{00000003-AEF8-4413-81FB-48C2AFFB5C23}"/>
              </c:ext>
            </c:extLst>
          </c:dPt>
          <c:dPt>
            <c:idx val="4"/>
            <c:invertIfNegative val="0"/>
            <c:bubble3D val="0"/>
            <c:spPr>
              <a:solidFill>
                <a:srgbClr val="3AC9BB"/>
              </a:solidFill>
              <a:effectLst>
                <a:outerShdw blurRad="50800" dist="38100" algn="l" rotWithShape="0">
                  <a:prstClr val="black">
                    <a:alpha val="40000"/>
                  </a:prstClr>
                </a:outerShdw>
              </a:effectLst>
            </c:spPr>
            <c:extLst>
              <c:ext xmlns:c16="http://schemas.microsoft.com/office/drawing/2014/chart" uri="{C3380CC4-5D6E-409C-BE32-E72D297353CC}">
                <c16:uniqueId val="{00000005-AEF8-4413-81FB-48C2AFFB5C23}"/>
              </c:ext>
            </c:extLst>
          </c:dPt>
          <c:dPt>
            <c:idx val="5"/>
            <c:invertIfNegative val="0"/>
            <c:bubble3D val="0"/>
            <c:extLst>
              <c:ext xmlns:c16="http://schemas.microsoft.com/office/drawing/2014/chart" uri="{C3380CC4-5D6E-409C-BE32-E72D297353CC}">
                <c16:uniqueId val="{00000006-AEF8-4413-81FB-48C2AFFB5C23}"/>
              </c:ext>
            </c:extLst>
          </c:dPt>
          <c:dPt>
            <c:idx val="6"/>
            <c:invertIfNegative val="0"/>
            <c:bubble3D val="0"/>
            <c:extLst>
              <c:ext xmlns:c16="http://schemas.microsoft.com/office/drawing/2014/chart" uri="{C3380CC4-5D6E-409C-BE32-E72D297353CC}">
                <c16:uniqueId val="{00000007-AEF8-4413-81FB-48C2AFFB5C23}"/>
              </c:ext>
            </c:extLst>
          </c:dPt>
          <c:dPt>
            <c:idx val="7"/>
            <c:invertIfNegative val="0"/>
            <c:bubble3D val="0"/>
            <c:extLst>
              <c:ext xmlns:c16="http://schemas.microsoft.com/office/drawing/2014/chart" uri="{C3380CC4-5D6E-409C-BE32-E72D297353CC}">
                <c16:uniqueId val="{00000008-AEF8-4413-81FB-48C2AFFB5C23}"/>
              </c:ext>
            </c:extLst>
          </c:dPt>
          <c:dPt>
            <c:idx val="10"/>
            <c:invertIfNegative val="0"/>
            <c:bubble3D val="0"/>
            <c:extLst>
              <c:ext xmlns:c16="http://schemas.microsoft.com/office/drawing/2014/chart" uri="{C3380CC4-5D6E-409C-BE32-E72D297353CC}">
                <c16:uniqueId val="{00000009-AEF8-4413-81FB-48C2AFFB5C23}"/>
              </c:ext>
            </c:extLst>
          </c:dPt>
          <c:dPt>
            <c:idx val="11"/>
            <c:invertIfNegative val="0"/>
            <c:bubble3D val="0"/>
            <c:extLst>
              <c:ext xmlns:c16="http://schemas.microsoft.com/office/drawing/2014/chart" uri="{C3380CC4-5D6E-409C-BE32-E72D297353CC}">
                <c16:uniqueId val="{0000000B-AEF8-4413-81FB-48C2AFFB5C23}"/>
              </c:ext>
            </c:extLst>
          </c:dPt>
          <c:dLbls>
            <c:dLbl>
              <c:idx val="11"/>
              <c:layout>
                <c:manualLayout>
                  <c:x val="5.7966982007048784E-3"/>
                  <c:y val="-1.72829011322795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EF8-4413-81FB-48C2AFFB5C23}"/>
                </c:ext>
              </c:extLst>
            </c:dLbl>
            <c:dLbl>
              <c:idx val="3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1BB-4A28-8A6A-D5089EDC1FEA}"/>
                </c:ext>
              </c:extLst>
            </c:dLbl>
            <c:numFmt formatCode="0.0%" sourceLinked="0"/>
            <c:spPr>
              <a:noFill/>
              <a:ln>
                <a:noFill/>
              </a:ln>
              <a:effectLst/>
            </c:spPr>
            <c:txPr>
              <a:bodyPr wrap="square" lIns="38100" tIns="19050" rIns="38100" bIns="19050" anchor="ctr">
                <a:spAutoFit/>
              </a:bodyPr>
              <a:lstStyle/>
              <a:p>
                <a:pPr>
                  <a:defRPr>
                    <a:effectLst>
                      <a:glow rad="127000">
                        <a:schemeClr val="bg1"/>
                      </a:glow>
                    </a:effectLst>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Sheet1!$A$2:$A$74</c:f>
              <c:strCache>
                <c:ptCount val="38"/>
                <c:pt idx="0">
                  <c:v>2005</c:v>
                </c:pt>
                <c:pt idx="1">
                  <c:v>2006</c:v>
                </c:pt>
                <c:pt idx="2">
                  <c:v>2007</c:v>
                </c:pt>
                <c:pt idx="3">
                  <c:v>2008</c:v>
                </c:pt>
                <c:pt idx="4">
                  <c:v>2009</c:v>
                </c:pt>
                <c:pt idx="5">
                  <c:v>2010</c:v>
                </c:pt>
                <c:pt idx="6">
                  <c:v>2011</c:v>
                </c:pt>
                <c:pt idx="7">
                  <c:v>2012</c:v>
                </c:pt>
                <c:pt idx="8">
                  <c:v>2013</c:v>
                </c:pt>
                <c:pt idx="9">
                  <c:v>2014</c:v>
                </c:pt>
                <c:pt idx="10">
                  <c:v>2015</c:v>
                </c:pt>
                <c:pt idx="11">
                  <c:v>2016</c:v>
                </c:pt>
                <c:pt idx="13">
                  <c:v>Q1-11</c:v>
                </c:pt>
                <c:pt idx="14">
                  <c:v>Q2-11</c:v>
                </c:pt>
                <c:pt idx="15">
                  <c:v>Q3-11</c:v>
                </c:pt>
                <c:pt idx="16">
                  <c:v>Q4-11</c:v>
                </c:pt>
                <c:pt idx="17">
                  <c:v>Q1-12</c:v>
                </c:pt>
                <c:pt idx="18">
                  <c:v>Q2-12</c:v>
                </c:pt>
                <c:pt idx="19">
                  <c:v>Q3-12</c:v>
                </c:pt>
                <c:pt idx="20">
                  <c:v>Q4-12</c:v>
                </c:pt>
                <c:pt idx="21">
                  <c:v>Q1-13</c:v>
                </c:pt>
                <c:pt idx="22">
                  <c:v>Q2-13</c:v>
                </c:pt>
                <c:pt idx="23">
                  <c:v>Q3-13</c:v>
                </c:pt>
                <c:pt idx="24">
                  <c:v>Q4-13</c:v>
                </c:pt>
                <c:pt idx="25">
                  <c:v>Q1-14</c:v>
                </c:pt>
                <c:pt idx="26">
                  <c:v>Q2-14</c:v>
                </c:pt>
                <c:pt idx="27">
                  <c:v>Q3-14</c:v>
                </c:pt>
                <c:pt idx="28">
                  <c:v>Q4-14</c:v>
                </c:pt>
                <c:pt idx="29">
                  <c:v>Q1-15</c:v>
                </c:pt>
                <c:pt idx="30">
                  <c:v>Q2-15</c:v>
                </c:pt>
                <c:pt idx="31">
                  <c:v>Q3-15</c:v>
                </c:pt>
                <c:pt idx="32">
                  <c:v>Q4-15</c:v>
                </c:pt>
                <c:pt idx="33">
                  <c:v>Q1-16</c:v>
                </c:pt>
                <c:pt idx="34">
                  <c:v>Q2-16</c:v>
                </c:pt>
                <c:pt idx="35">
                  <c:v>Q3-16</c:v>
                </c:pt>
                <c:pt idx="36">
                  <c:v>Q4-16</c:v>
                </c:pt>
                <c:pt idx="37">
                  <c:v>Q1-17</c:v>
                </c:pt>
              </c:strCache>
            </c:strRef>
          </c:cat>
          <c:val>
            <c:numRef>
              <c:f>Sheet1!$B$2:$B$74</c:f>
              <c:numCache>
                <c:formatCode>0.00%</c:formatCode>
                <c:ptCount val="38"/>
                <c:pt idx="0">
                  <c:v>3.3448288379859914E-2</c:v>
                </c:pt>
                <c:pt idx="1">
                  <c:v>2.6668165404448274E-2</c:v>
                </c:pt>
                <c:pt idx="2">
                  <c:v>1.7784559799641553E-2</c:v>
                </c:pt>
                <c:pt idx="3">
                  <c:v>-2.9111787920962362E-3</c:v>
                </c:pt>
                <c:pt idx="4">
                  <c:v>-2.776054590570709E-2</c:v>
                </c:pt>
                <c:pt idx="5">
                  <c:v>2.5321284165701341E-2</c:v>
                </c:pt>
                <c:pt idx="6">
                  <c:v>1.6017532704717397E-2</c:v>
                </c:pt>
                <c:pt idx="7">
                  <c:v>2.2236129049438835E-2</c:v>
                </c:pt>
                <c:pt idx="8">
                  <c:v>1.6776731402967204E-2</c:v>
                </c:pt>
                <c:pt idx="9">
                  <c:v>2.3705819807586348E-2</c:v>
                </c:pt>
                <c:pt idx="10">
                  <c:v>2.5999999999999999E-2</c:v>
                </c:pt>
                <c:pt idx="11">
                  <c:v>1.6E-2</c:v>
                </c:pt>
                <c:pt idx="13" formatCode="General">
                  <c:v>-1.5360217281952599E-2</c:v>
                </c:pt>
                <c:pt idx="14" formatCode="General">
                  <c:v>2.9429684465158E-2</c:v>
                </c:pt>
                <c:pt idx="15" formatCode="General">
                  <c:v>8.4323619108299698E-3</c:v>
                </c:pt>
                <c:pt idx="16" formatCode="General">
                  <c:v>4.5823640429621303E-2</c:v>
                </c:pt>
                <c:pt idx="17" formatCode="General">
                  <c:v>2.6781769427351599E-2</c:v>
                </c:pt>
                <c:pt idx="18" formatCode="General">
                  <c:v>1.8808881761721401E-2</c:v>
                </c:pt>
                <c:pt idx="19" formatCode="General">
                  <c:v>4.7995322966529804E-3</c:v>
                </c:pt>
                <c:pt idx="20" formatCode="General">
                  <c:v>9.1053647470196208E-4</c:v>
                </c:pt>
                <c:pt idx="21" formatCode="General">
                  <c:v>2.8271452721635199E-2</c:v>
                </c:pt>
                <c:pt idx="22" formatCode="General">
                  <c:v>7.6906040943918201E-3</c:v>
                </c:pt>
                <c:pt idx="23" formatCode="General">
                  <c:v>3.12060077139731E-2</c:v>
                </c:pt>
                <c:pt idx="24" formatCode="General">
                  <c:v>3.95997160780917E-2</c:v>
                </c:pt>
                <c:pt idx="25" formatCode="General">
                  <c:v>-1.18252005817484E-2</c:v>
                </c:pt>
                <c:pt idx="26" formatCode="General">
                  <c:v>3.9643853503821699E-2</c:v>
                </c:pt>
                <c:pt idx="27" formatCode="General">
                  <c:v>4.9624735132028502E-2</c:v>
                </c:pt>
                <c:pt idx="28" formatCode="General">
                  <c:v>2.3112318989944498E-2</c:v>
                </c:pt>
                <c:pt idx="29" formatCode="General">
                  <c:v>2.0493318999999999E-2</c:v>
                </c:pt>
                <c:pt idx="30" formatCode="General">
                  <c:v>2.6117102999999999E-2</c:v>
                </c:pt>
                <c:pt idx="31" formatCode="General">
                  <c:v>1.9860158999999999E-2</c:v>
                </c:pt>
                <c:pt idx="32" formatCode="General">
                  <c:v>8.7310170000000006E-3</c:v>
                </c:pt>
                <c:pt idx="33" formatCode="General">
                  <c:v>8.3458339999999999E-3</c:v>
                </c:pt>
                <c:pt idx="34" formatCode="General">
                  <c:v>1.4137883E-2</c:v>
                </c:pt>
                <c:pt idx="35" formatCode="General">
                  <c:v>3.516445E-2</c:v>
                </c:pt>
                <c:pt idx="36" formatCode="General">
                  <c:v>2.0797554999999999E-2</c:v>
                </c:pt>
                <c:pt idx="37" formatCode="General">
                  <c:v>1.4E-2</c:v>
                </c:pt>
              </c:numCache>
            </c:numRef>
          </c:val>
          <c:extLst>
            <c:ext xmlns:c16="http://schemas.microsoft.com/office/drawing/2014/chart" uri="{C3380CC4-5D6E-409C-BE32-E72D297353CC}">
              <c16:uniqueId val="{0000000C-AEF8-4413-81FB-48C2AFFB5C23}"/>
            </c:ext>
          </c:extLst>
        </c:ser>
        <c:dLbls>
          <c:showLegendKey val="0"/>
          <c:showVal val="0"/>
          <c:showCatName val="0"/>
          <c:showSerName val="0"/>
          <c:showPercent val="0"/>
          <c:showBubbleSize val="0"/>
        </c:dLbls>
        <c:gapWidth val="50"/>
        <c:axId val="108255104"/>
        <c:axId val="108256640"/>
      </c:barChart>
      <c:catAx>
        <c:axId val="108255104"/>
        <c:scaling>
          <c:orientation val="minMax"/>
        </c:scaling>
        <c:delete val="0"/>
        <c:axPos val="b"/>
        <c:numFmt formatCode="General" sourceLinked="0"/>
        <c:majorTickMark val="out"/>
        <c:minorTickMark val="none"/>
        <c:tickLblPos val="low"/>
        <c:crossAx val="108256640"/>
        <c:crosses val="autoZero"/>
        <c:auto val="1"/>
        <c:lblAlgn val="ctr"/>
        <c:lblOffset val="100"/>
        <c:tickLblSkip val="2"/>
        <c:noMultiLvlLbl val="0"/>
      </c:catAx>
      <c:valAx>
        <c:axId val="108256640"/>
        <c:scaling>
          <c:orientation val="minMax"/>
        </c:scaling>
        <c:delete val="0"/>
        <c:axPos val="l"/>
        <c:title>
          <c:tx>
            <c:rich>
              <a:bodyPr/>
              <a:lstStyle/>
              <a:p>
                <a:pPr>
                  <a:defRPr/>
                </a:pPr>
                <a:r>
                  <a:rPr lang="en-US" sz="1050" b="0" dirty="0">
                    <a:effectLst/>
                  </a:rPr>
                  <a:t>ANNUAL PERCENT CHANGE, CHAIN-TYPE (2009) $</a:t>
                </a:r>
                <a:endParaRPr lang="en-US" sz="900" b="0" dirty="0">
                  <a:effectLst/>
                </a:endParaRPr>
              </a:p>
            </c:rich>
          </c:tx>
          <c:layout>
            <c:manualLayout>
              <c:xMode val="edge"/>
              <c:yMode val="edge"/>
              <c:x val="1.7089396588364683E-2"/>
              <c:y val="8.4807114394528496E-2"/>
            </c:manualLayout>
          </c:layout>
          <c:overlay val="0"/>
        </c:title>
        <c:numFmt formatCode="0%" sourceLinked="0"/>
        <c:majorTickMark val="out"/>
        <c:minorTickMark val="none"/>
        <c:tickLblPos val="nextTo"/>
        <c:crossAx val="108255104"/>
        <c:crosses val="autoZero"/>
        <c:crossBetween val="between"/>
      </c:valAx>
    </c:plotArea>
    <c:plotVisOnly val="1"/>
    <c:dispBlanksAs val="gap"/>
    <c:showDLblsOverMax val="0"/>
  </c:chart>
  <c:txPr>
    <a:bodyPr/>
    <a:lstStyle/>
    <a:p>
      <a:pPr>
        <a:defRPr sz="1400">
          <a:latin typeface="Century Gothic" panose="020B0502020202020204" pitchFamily="34" charset="0"/>
          <a:cs typeface="Arial"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CA</c:v>
                </c:pt>
              </c:strCache>
            </c:strRef>
          </c:tx>
          <c:spPr>
            <a:ln w="38100">
              <a:solidFill>
                <a:schemeClr val="accent2"/>
              </a:solidFill>
            </a:ln>
            <a:effectLst>
              <a:outerShdw blurRad="50800" dist="38100" algn="l" rotWithShape="0">
                <a:prstClr val="black">
                  <a:alpha val="40000"/>
                </a:prstClr>
              </a:outerShdw>
            </a:effectLst>
          </c:spPr>
          <c:marker>
            <c:symbol val="none"/>
          </c:marker>
          <c:dLbls>
            <c:dLbl>
              <c:idx val="0"/>
              <c:layout>
                <c:manualLayout>
                  <c:x val="-1.38888888888889E-2"/>
                  <c:y val="2.9239766081871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A2-4294-8543-03FCBF433FB7}"/>
                </c:ext>
              </c:extLst>
            </c:dLbl>
            <c:dLbl>
              <c:idx val="22"/>
              <c:layout>
                <c:manualLayout>
                  <c:x val="-8.7963084475551595E-2"/>
                  <c:y val="7.6023391812865604E-2"/>
                </c:manualLayout>
              </c:layout>
              <c:tx>
                <c:rich>
                  <a:bodyPr/>
                  <a:lstStyle/>
                  <a:p>
                    <a:r>
                      <a:rPr lang="en-US" dirty="0"/>
                      <a:t>Peak: 60.2%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A2-4294-8543-03FCBF433FB7}"/>
                </c:ext>
              </c:extLst>
            </c:dLbl>
            <c:dLbl>
              <c:idx val="32"/>
              <c:layout>
                <c:manualLayout>
                  <c:x val="0"/>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98-47C1-BA04-181C3BCE4E3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Sheet1!$A$2:$A$34</c:f>
              <c:numCache>
                <c:formatCode>General</c:formatCode>
                <c:ptCount val="33"/>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2">
                  <c:v>2016</c:v>
                </c:pt>
              </c:numCache>
            </c:numRef>
          </c:cat>
          <c:val>
            <c:numRef>
              <c:f>Sheet1!$B$2:$B$34</c:f>
              <c:numCache>
                <c:formatCode>0.0%</c:formatCode>
                <c:ptCount val="33"/>
                <c:pt idx="0">
                  <c:v>0.53700000000000003</c:v>
                </c:pt>
                <c:pt idx="1">
                  <c:v>0.54200000000000004</c:v>
                </c:pt>
                <c:pt idx="2">
                  <c:v>0.53800000000000003</c:v>
                </c:pt>
                <c:pt idx="3">
                  <c:v>0.54300000000000004</c:v>
                </c:pt>
                <c:pt idx="4">
                  <c:v>0.54400000000000004</c:v>
                </c:pt>
                <c:pt idx="5">
                  <c:v>0.53600000000000003</c:v>
                </c:pt>
                <c:pt idx="6">
                  <c:v>0.53800000000000003</c:v>
                </c:pt>
                <c:pt idx="7">
                  <c:v>0.54500000000000004</c:v>
                </c:pt>
                <c:pt idx="8">
                  <c:v>0.55300000000000005</c:v>
                </c:pt>
                <c:pt idx="9">
                  <c:v>0.56000000000000005</c:v>
                </c:pt>
                <c:pt idx="10">
                  <c:v>0.55500000000000005</c:v>
                </c:pt>
                <c:pt idx="11">
                  <c:v>0.55400000000000005</c:v>
                </c:pt>
                <c:pt idx="12">
                  <c:v>0.55000000000000004</c:v>
                </c:pt>
                <c:pt idx="13">
                  <c:v>0.55700000000000005</c:v>
                </c:pt>
                <c:pt idx="14">
                  <c:v>0.56000000000000005</c:v>
                </c:pt>
                <c:pt idx="15">
                  <c:v>0.55700000000000005</c:v>
                </c:pt>
                <c:pt idx="16">
                  <c:v>0.57100000000000006</c:v>
                </c:pt>
                <c:pt idx="17">
                  <c:v>0.58200000000000007</c:v>
                </c:pt>
                <c:pt idx="18">
                  <c:v>0.57700000000000007</c:v>
                </c:pt>
                <c:pt idx="19">
                  <c:v>0.58899999999999997</c:v>
                </c:pt>
                <c:pt idx="20">
                  <c:v>0.59699999999999998</c:v>
                </c:pt>
                <c:pt idx="21">
                  <c:v>0.59699999999999998</c:v>
                </c:pt>
                <c:pt idx="22">
                  <c:v>0.60199999999999998</c:v>
                </c:pt>
                <c:pt idx="23">
                  <c:v>0.58299999999999996</c:v>
                </c:pt>
                <c:pt idx="24">
                  <c:v>0.57499999999999996</c:v>
                </c:pt>
                <c:pt idx="25">
                  <c:v>0.56999999999999995</c:v>
                </c:pt>
                <c:pt idx="26">
                  <c:v>0.56100000000000005</c:v>
                </c:pt>
                <c:pt idx="27">
                  <c:v>0.55299999999999994</c:v>
                </c:pt>
                <c:pt idx="28">
                  <c:v>0.54500000000000004</c:v>
                </c:pt>
                <c:pt idx="29">
                  <c:v>0.54299999999999993</c:v>
                </c:pt>
                <c:pt idx="30">
                  <c:v>0.54200000000000004</c:v>
                </c:pt>
                <c:pt idx="31">
                  <c:v>0.54299999999999993</c:v>
                </c:pt>
                <c:pt idx="32">
                  <c:v>0.53799999999999992</c:v>
                </c:pt>
              </c:numCache>
            </c:numRef>
          </c:val>
          <c:smooth val="0"/>
          <c:extLst>
            <c:ext xmlns:c16="http://schemas.microsoft.com/office/drawing/2014/chart" uri="{C3380CC4-5D6E-409C-BE32-E72D297353CC}">
              <c16:uniqueId val="{00000003-01A2-4294-8543-03FCBF433FB7}"/>
            </c:ext>
          </c:extLst>
        </c:ser>
        <c:ser>
          <c:idx val="1"/>
          <c:order val="1"/>
          <c:tx>
            <c:strRef>
              <c:f>Sheet1!$C$1</c:f>
              <c:strCache>
                <c:ptCount val="1"/>
                <c:pt idx="0">
                  <c:v>US</c:v>
                </c:pt>
              </c:strCache>
            </c:strRef>
          </c:tx>
          <c:spPr>
            <a:ln w="38100">
              <a:solidFill>
                <a:schemeClr val="accent3"/>
              </a:solidFill>
            </a:ln>
            <a:effectLst>
              <a:outerShdw blurRad="50800" dist="38100" algn="l" rotWithShape="0">
                <a:prstClr val="black">
                  <a:alpha val="40000"/>
                </a:prstClr>
              </a:outerShdw>
            </a:effectLst>
          </c:spPr>
          <c:marker>
            <c:symbol val="none"/>
          </c:marker>
          <c:dLbls>
            <c:dLbl>
              <c:idx val="0"/>
              <c:layout>
                <c:manualLayout>
                  <c:x val="-9.2592592592592692E-3"/>
                  <c:y val="-4.67836257309941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A2-4294-8543-03FCBF433FB7}"/>
                </c:ext>
              </c:extLst>
            </c:dLbl>
            <c:dLbl>
              <c:idx val="20"/>
              <c:layout>
                <c:manualLayout>
                  <c:x val="-6.63581462039467E-2"/>
                  <c:y val="-4.6783855965372698E-2"/>
                </c:manualLayout>
              </c:layout>
              <c:tx>
                <c:rich>
                  <a:bodyPr/>
                  <a:lstStyle/>
                  <a:p>
                    <a:r>
                      <a:rPr lang="en-US" dirty="0"/>
                      <a:t>Peak: 69.0%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A2-4294-8543-03FCBF433FB7}"/>
                </c:ext>
              </c:extLst>
            </c:dLbl>
            <c:dLbl>
              <c:idx val="32"/>
              <c:layout>
                <c:manualLayout>
                  <c:x val="0"/>
                  <c:y val="-5.26315789473684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98-47C1-BA04-181C3BCE4E3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Sheet1!$A$2:$A$34</c:f>
              <c:numCache>
                <c:formatCode>General</c:formatCode>
                <c:ptCount val="33"/>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2">
                  <c:v>2016</c:v>
                </c:pt>
              </c:numCache>
            </c:numRef>
          </c:cat>
          <c:val>
            <c:numRef>
              <c:f>Sheet1!$C$2:$C$34</c:f>
              <c:numCache>
                <c:formatCode>0.0%</c:formatCode>
                <c:ptCount val="33"/>
                <c:pt idx="0">
                  <c:v>0.64500000000000002</c:v>
                </c:pt>
                <c:pt idx="1">
                  <c:v>0.63900000000000001</c:v>
                </c:pt>
                <c:pt idx="2">
                  <c:v>0.63800000000000001</c:v>
                </c:pt>
                <c:pt idx="3">
                  <c:v>0.64</c:v>
                </c:pt>
                <c:pt idx="4">
                  <c:v>0.63800000000000001</c:v>
                </c:pt>
                <c:pt idx="5">
                  <c:v>0.63900000000000001</c:v>
                </c:pt>
                <c:pt idx="6">
                  <c:v>0.63900000000000001</c:v>
                </c:pt>
                <c:pt idx="7">
                  <c:v>0.64100000000000001</c:v>
                </c:pt>
                <c:pt idx="8">
                  <c:v>0.64100000000000001</c:v>
                </c:pt>
                <c:pt idx="9">
                  <c:v>0.64</c:v>
                </c:pt>
                <c:pt idx="10">
                  <c:v>0.64</c:v>
                </c:pt>
                <c:pt idx="11">
                  <c:v>0.64700000000000002</c:v>
                </c:pt>
                <c:pt idx="12">
                  <c:v>0.65400000000000003</c:v>
                </c:pt>
                <c:pt idx="13">
                  <c:v>0.65700000000000003</c:v>
                </c:pt>
                <c:pt idx="14">
                  <c:v>0.66300000000000003</c:v>
                </c:pt>
                <c:pt idx="15">
                  <c:v>0.66800000000000004</c:v>
                </c:pt>
                <c:pt idx="16">
                  <c:v>0.67400000000000004</c:v>
                </c:pt>
                <c:pt idx="17">
                  <c:v>0.67799999999999994</c:v>
                </c:pt>
                <c:pt idx="18">
                  <c:v>0.67900000000000005</c:v>
                </c:pt>
                <c:pt idx="19">
                  <c:v>0.68299999999999994</c:v>
                </c:pt>
                <c:pt idx="20">
                  <c:v>0.69</c:v>
                </c:pt>
                <c:pt idx="21">
                  <c:v>0.68900000000000006</c:v>
                </c:pt>
                <c:pt idx="22">
                  <c:v>0.68799999999999994</c:v>
                </c:pt>
                <c:pt idx="23">
                  <c:v>0.68099999999999994</c:v>
                </c:pt>
                <c:pt idx="24">
                  <c:v>0.67799999999999994</c:v>
                </c:pt>
                <c:pt idx="25">
                  <c:v>0.67400000000000004</c:v>
                </c:pt>
                <c:pt idx="26">
                  <c:v>0.66900000000000004</c:v>
                </c:pt>
                <c:pt idx="27">
                  <c:v>0.66099999999999992</c:v>
                </c:pt>
                <c:pt idx="28">
                  <c:v>0.65400000000000003</c:v>
                </c:pt>
                <c:pt idx="29">
                  <c:v>0.65099999999999991</c:v>
                </c:pt>
                <c:pt idx="30">
                  <c:v>0.64500000000000002</c:v>
                </c:pt>
                <c:pt idx="31">
                  <c:v>0.63700000000000001</c:v>
                </c:pt>
                <c:pt idx="32">
                  <c:v>0.63400000000000001</c:v>
                </c:pt>
              </c:numCache>
            </c:numRef>
          </c:val>
          <c:smooth val="0"/>
          <c:extLst>
            <c:ext xmlns:c16="http://schemas.microsoft.com/office/drawing/2014/chart" uri="{C3380CC4-5D6E-409C-BE32-E72D297353CC}">
              <c16:uniqueId val="{00000007-01A2-4294-8543-03FCBF433FB7}"/>
            </c:ext>
          </c:extLst>
        </c:ser>
        <c:dLbls>
          <c:showLegendKey val="0"/>
          <c:showVal val="0"/>
          <c:showCatName val="0"/>
          <c:showSerName val="0"/>
          <c:showPercent val="0"/>
          <c:showBubbleSize val="0"/>
        </c:dLbls>
        <c:smooth val="0"/>
        <c:axId val="194263552"/>
        <c:axId val="194552384"/>
      </c:lineChart>
      <c:catAx>
        <c:axId val="194263552"/>
        <c:scaling>
          <c:orientation val="minMax"/>
        </c:scaling>
        <c:delete val="0"/>
        <c:axPos val="b"/>
        <c:numFmt formatCode="General" sourceLinked="1"/>
        <c:majorTickMark val="out"/>
        <c:minorTickMark val="none"/>
        <c:tickLblPos val="nextTo"/>
        <c:txPr>
          <a:bodyPr rot="-1980000"/>
          <a:lstStyle/>
          <a:p>
            <a:pPr>
              <a:defRPr/>
            </a:pPr>
            <a:endParaRPr lang="en-US"/>
          </a:p>
        </c:txPr>
        <c:crossAx val="194552384"/>
        <c:crosses val="autoZero"/>
        <c:auto val="1"/>
        <c:lblAlgn val="ctr"/>
        <c:lblOffset val="100"/>
        <c:tickLblSkip val="2"/>
        <c:noMultiLvlLbl val="0"/>
      </c:catAx>
      <c:valAx>
        <c:axId val="194552384"/>
        <c:scaling>
          <c:orientation val="minMax"/>
          <c:max val="0.75"/>
          <c:min val="0.45"/>
        </c:scaling>
        <c:delete val="0"/>
        <c:axPos val="l"/>
        <c:numFmt formatCode="0%" sourceLinked="0"/>
        <c:majorTickMark val="out"/>
        <c:minorTickMark val="none"/>
        <c:tickLblPos val="nextTo"/>
        <c:crossAx val="194263552"/>
        <c:crosses val="autoZero"/>
        <c:crossBetween val="between"/>
      </c:valAx>
    </c:plotArea>
    <c:legend>
      <c:legendPos val="t"/>
      <c:overlay val="1"/>
      <c:spPr>
        <a:solidFill>
          <a:schemeClr val="bg1"/>
        </a:solidFill>
        <a:ln>
          <a:solidFill>
            <a:schemeClr val="tx1"/>
          </a:solidFill>
        </a:ln>
      </c:spPr>
    </c:legend>
    <c:plotVisOnly val="1"/>
    <c:dispBlanksAs val="gap"/>
    <c:showDLblsOverMax val="0"/>
  </c:chart>
  <c:txPr>
    <a:bodyPr/>
    <a:lstStyle/>
    <a:p>
      <a:pPr>
        <a:defRPr sz="1400">
          <a:latin typeface="+mn-lt"/>
          <a:cs typeface="Arial" pitchFamily="34"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660803875868988E-2"/>
          <c:y val="0.10625730994152048"/>
          <c:w val="0.90763994181948426"/>
          <c:h val="0.7509015978265875"/>
        </c:manualLayout>
      </c:layout>
      <c:barChart>
        <c:barDir val="col"/>
        <c:grouping val="stacked"/>
        <c:varyColors val="0"/>
        <c:ser>
          <c:idx val="0"/>
          <c:order val="0"/>
          <c:tx>
            <c:strRef>
              <c:f>Sheet1!$B$1</c:f>
              <c:strCache>
                <c:ptCount val="1"/>
                <c:pt idx="0">
                  <c:v>Single Family</c:v>
                </c:pt>
              </c:strCache>
            </c:strRef>
          </c:tx>
          <c:spPr>
            <a:solidFill>
              <a:schemeClr val="accent4"/>
            </a:solidFill>
            <a:effectLst>
              <a:outerShdw blurRad="50800" dist="38100" algn="l" rotWithShape="0">
                <a:prstClr val="black">
                  <a:alpha val="40000"/>
                </a:prstClr>
              </a:outerShdw>
            </a:effectLst>
          </c:spPr>
          <c:invertIfNegative val="0"/>
          <c:dPt>
            <c:idx val="35"/>
            <c:invertIfNegative val="0"/>
            <c:bubble3D val="0"/>
            <c:extLst>
              <c:ext xmlns:c16="http://schemas.microsoft.com/office/drawing/2014/chart" uri="{C3380CC4-5D6E-409C-BE32-E72D297353CC}">
                <c16:uniqueId val="{00000000-8AAB-4E63-89FF-A4A0B5DEC359}"/>
              </c:ext>
            </c:extLst>
          </c:dPt>
          <c:dPt>
            <c:idx val="36"/>
            <c:invertIfNegative val="0"/>
            <c:bubble3D val="0"/>
            <c:extLst>
              <c:ext xmlns:c16="http://schemas.microsoft.com/office/drawing/2014/chart" uri="{C3380CC4-5D6E-409C-BE32-E72D297353CC}">
                <c16:uniqueId val="{00000002-8AAB-4E63-89FF-A4A0B5DEC359}"/>
              </c:ext>
            </c:extLst>
          </c:dPt>
          <c:cat>
            <c:numRef>
              <c:f>Sheet1!$A$2:$A$39</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Sheet1!$B$2:$B$39</c:f>
              <c:numCache>
                <c:formatCode>0</c:formatCode>
                <c:ptCount val="38"/>
                <c:pt idx="0">
                  <c:v>86637.993000000002</c:v>
                </c:pt>
                <c:pt idx="1">
                  <c:v>60028</c:v>
                </c:pt>
                <c:pt idx="2">
                  <c:v>50761</c:v>
                </c:pt>
                <c:pt idx="3">
                  <c:v>102311.00875000001</c:v>
                </c:pt>
                <c:pt idx="4">
                  <c:v>112920.00500000002</c:v>
                </c:pt>
                <c:pt idx="5">
                  <c:v>113647.00750000001</c:v>
                </c:pt>
                <c:pt idx="6">
                  <c:v>145692.00999999998</c:v>
                </c:pt>
                <c:pt idx="7">
                  <c:v>134691.0025</c:v>
                </c:pt>
                <c:pt idx="8">
                  <c:v>160735.00750000001</c:v>
                </c:pt>
                <c:pt idx="9">
                  <c:v>162980.9975</c:v>
                </c:pt>
                <c:pt idx="10">
                  <c:v>104842.98024999999</c:v>
                </c:pt>
                <c:pt idx="11">
                  <c:v>73884.988250000009</c:v>
                </c:pt>
                <c:pt idx="12">
                  <c:v>76332.004000000001</c:v>
                </c:pt>
                <c:pt idx="13">
                  <c:v>69567.999750000003</c:v>
                </c:pt>
                <c:pt idx="14">
                  <c:v>77795.002000000008</c:v>
                </c:pt>
                <c:pt idx="15">
                  <c:v>68148.005999999994</c:v>
                </c:pt>
                <c:pt idx="16">
                  <c:v>73532.005749999997</c:v>
                </c:pt>
                <c:pt idx="17">
                  <c:v>84149</c:v>
                </c:pt>
                <c:pt idx="18">
                  <c:v>93414.001749999996</c:v>
                </c:pt>
                <c:pt idx="19">
                  <c:v>102749.98999999999</c:v>
                </c:pt>
                <c:pt idx="20">
                  <c:v>105018.015</c:v>
                </c:pt>
                <c:pt idx="21">
                  <c:v>107361.01000000001</c:v>
                </c:pt>
                <c:pt idx="22">
                  <c:v>123013</c:v>
                </c:pt>
                <c:pt idx="23">
                  <c:v>139869.98249999998</c:v>
                </c:pt>
                <c:pt idx="24">
                  <c:v>151567.97749999998</c:v>
                </c:pt>
                <c:pt idx="25">
                  <c:v>154703.00750000001</c:v>
                </c:pt>
                <c:pt idx="26">
                  <c:v>107714.01675000001</c:v>
                </c:pt>
                <c:pt idx="27">
                  <c:v>68266.001999999993</c:v>
                </c:pt>
                <c:pt idx="28">
                  <c:v>32432.003000000001</c:v>
                </c:pt>
                <c:pt idx="29">
                  <c:v>25525.00275</c:v>
                </c:pt>
                <c:pt idx="30">
                  <c:v>25693.00275</c:v>
                </c:pt>
                <c:pt idx="31">
                  <c:v>21704.999749999999</c:v>
                </c:pt>
                <c:pt idx="32">
                  <c:v>27736.002499999999</c:v>
                </c:pt>
                <c:pt idx="33">
                  <c:v>37308.953999999998</c:v>
                </c:pt>
                <c:pt idx="34">
                  <c:v>36429</c:v>
                </c:pt>
                <c:pt idx="35">
                  <c:v>42959</c:v>
                </c:pt>
                <c:pt idx="36">
                  <c:v>47889</c:v>
                </c:pt>
                <c:pt idx="37">
                  <c:v>51720</c:v>
                </c:pt>
              </c:numCache>
            </c:numRef>
          </c:val>
          <c:extLst>
            <c:ext xmlns:c16="http://schemas.microsoft.com/office/drawing/2014/chart" uri="{C3380CC4-5D6E-409C-BE32-E72D297353CC}">
              <c16:uniqueId val="{00000003-8AAB-4E63-89FF-A4A0B5DEC359}"/>
            </c:ext>
          </c:extLst>
        </c:ser>
        <c:ser>
          <c:idx val="1"/>
          <c:order val="1"/>
          <c:tx>
            <c:strRef>
              <c:f>Sheet1!$C$1</c:f>
              <c:strCache>
                <c:ptCount val="1"/>
                <c:pt idx="0">
                  <c:v>Multi-Family</c:v>
                </c:pt>
              </c:strCache>
            </c:strRef>
          </c:tx>
          <c:spPr>
            <a:solidFill>
              <a:schemeClr val="accent1"/>
            </a:solidFill>
            <a:effectLst>
              <a:outerShdw blurRad="50800" dist="38100" algn="l" rotWithShape="0">
                <a:prstClr val="black">
                  <a:alpha val="40000"/>
                </a:prstClr>
              </a:outerShdw>
            </a:effectLst>
          </c:spPr>
          <c:invertIfNegative val="0"/>
          <c:dPt>
            <c:idx val="35"/>
            <c:invertIfNegative val="0"/>
            <c:bubble3D val="0"/>
            <c:extLst>
              <c:ext xmlns:c16="http://schemas.microsoft.com/office/drawing/2014/chart" uri="{C3380CC4-5D6E-409C-BE32-E72D297353CC}">
                <c16:uniqueId val="{00000004-8AAB-4E63-89FF-A4A0B5DEC359}"/>
              </c:ext>
            </c:extLst>
          </c:dPt>
          <c:dPt>
            <c:idx val="36"/>
            <c:invertIfNegative val="0"/>
            <c:bubble3D val="0"/>
            <c:extLst>
              <c:ext xmlns:c16="http://schemas.microsoft.com/office/drawing/2014/chart" uri="{C3380CC4-5D6E-409C-BE32-E72D297353CC}">
                <c16:uniqueId val="{00000006-8AAB-4E63-89FF-A4A0B5DEC359}"/>
              </c:ext>
            </c:extLst>
          </c:dPt>
          <c:cat>
            <c:numRef>
              <c:f>Sheet1!$A$2:$A$39</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Sheet1!$C$2:$C$39</c:f>
              <c:numCache>
                <c:formatCode>0</c:formatCode>
                <c:ptCount val="38"/>
                <c:pt idx="0">
                  <c:v>57737.008000000002</c:v>
                </c:pt>
                <c:pt idx="1">
                  <c:v>44176.997000000003</c:v>
                </c:pt>
                <c:pt idx="2">
                  <c:v>34270.001000000004</c:v>
                </c:pt>
                <c:pt idx="3">
                  <c:v>69578.006999999998</c:v>
                </c:pt>
                <c:pt idx="4">
                  <c:v>111768.9975</c:v>
                </c:pt>
                <c:pt idx="5">
                  <c:v>157749.01500000001</c:v>
                </c:pt>
                <c:pt idx="6">
                  <c:v>168948.995</c:v>
                </c:pt>
                <c:pt idx="7">
                  <c:v>117133.00750000001</c:v>
                </c:pt>
                <c:pt idx="8">
                  <c:v>92634.001749999996</c:v>
                </c:pt>
                <c:pt idx="9">
                  <c:v>74713.009749999997</c:v>
                </c:pt>
                <c:pt idx="10">
                  <c:v>58331.994499999993</c:v>
                </c:pt>
                <c:pt idx="11">
                  <c:v>32070.999749999999</c:v>
                </c:pt>
                <c:pt idx="12">
                  <c:v>21449.002</c:v>
                </c:pt>
                <c:pt idx="13">
                  <c:v>14772.999250000001</c:v>
                </c:pt>
                <c:pt idx="14">
                  <c:v>19186.999749999999</c:v>
                </c:pt>
                <c:pt idx="15">
                  <c:v>15715.999750000001</c:v>
                </c:pt>
                <c:pt idx="16">
                  <c:v>18527.999749999999</c:v>
                </c:pt>
                <c:pt idx="17">
                  <c:v>25440.001250000001</c:v>
                </c:pt>
                <c:pt idx="18">
                  <c:v>30621.002499999999</c:v>
                </c:pt>
                <c:pt idx="19">
                  <c:v>35288.999499999998</c:v>
                </c:pt>
                <c:pt idx="20">
                  <c:v>40556.999250000001</c:v>
                </c:pt>
                <c:pt idx="21">
                  <c:v>39377.999499999998</c:v>
                </c:pt>
                <c:pt idx="22">
                  <c:v>36559.999500000005</c:v>
                </c:pt>
                <c:pt idx="23">
                  <c:v>52078.001249999994</c:v>
                </c:pt>
                <c:pt idx="24">
                  <c:v>55821.993000000002</c:v>
                </c:pt>
                <c:pt idx="25">
                  <c:v>50317.001000000004</c:v>
                </c:pt>
                <c:pt idx="26">
                  <c:v>52788.00475</c:v>
                </c:pt>
                <c:pt idx="27">
                  <c:v>41806.995999999999</c:v>
                </c:pt>
                <c:pt idx="28">
                  <c:v>30249.000500000002</c:v>
                </c:pt>
                <c:pt idx="29">
                  <c:v>9544.0014499999997</c:v>
                </c:pt>
                <c:pt idx="30">
                  <c:v>18023.000250000001</c:v>
                </c:pt>
                <c:pt idx="31">
                  <c:v>23766</c:v>
                </c:pt>
                <c:pt idx="32">
                  <c:v>30813.00275</c:v>
                </c:pt>
                <c:pt idx="33">
                  <c:v>43009.874999999993</c:v>
                </c:pt>
                <c:pt idx="34">
                  <c:v>48636</c:v>
                </c:pt>
                <c:pt idx="35">
                  <c:v>52863</c:v>
                </c:pt>
                <c:pt idx="36">
                  <c:v>50992</c:v>
                </c:pt>
                <c:pt idx="37">
                  <c:v>48526</c:v>
                </c:pt>
              </c:numCache>
            </c:numRef>
          </c:val>
          <c:extLst>
            <c:ext xmlns:c16="http://schemas.microsoft.com/office/drawing/2014/chart" uri="{C3380CC4-5D6E-409C-BE32-E72D297353CC}">
              <c16:uniqueId val="{00000007-8AAB-4E63-89FF-A4A0B5DEC359}"/>
            </c:ext>
          </c:extLst>
        </c:ser>
        <c:dLbls>
          <c:showLegendKey val="0"/>
          <c:showVal val="0"/>
          <c:showCatName val="0"/>
          <c:showSerName val="0"/>
          <c:showPercent val="0"/>
          <c:showBubbleSize val="0"/>
        </c:dLbls>
        <c:gapWidth val="50"/>
        <c:overlap val="100"/>
        <c:axId val="97657600"/>
        <c:axId val="97659136"/>
      </c:barChart>
      <c:catAx>
        <c:axId val="97657600"/>
        <c:scaling>
          <c:orientation val="minMax"/>
        </c:scaling>
        <c:delete val="0"/>
        <c:axPos val="b"/>
        <c:numFmt formatCode="General" sourceLinked="1"/>
        <c:majorTickMark val="out"/>
        <c:minorTickMark val="none"/>
        <c:tickLblPos val="nextTo"/>
        <c:txPr>
          <a:bodyPr rot="-1980000"/>
          <a:lstStyle/>
          <a:p>
            <a:pPr>
              <a:defRPr/>
            </a:pPr>
            <a:endParaRPr lang="en-US"/>
          </a:p>
        </c:txPr>
        <c:crossAx val="97659136"/>
        <c:crosses val="autoZero"/>
        <c:auto val="1"/>
        <c:lblAlgn val="ctr"/>
        <c:lblOffset val="100"/>
        <c:noMultiLvlLbl val="0"/>
      </c:catAx>
      <c:valAx>
        <c:axId val="97659136"/>
        <c:scaling>
          <c:orientation val="minMax"/>
        </c:scaling>
        <c:delete val="0"/>
        <c:axPos val="l"/>
        <c:numFmt formatCode="0" sourceLinked="1"/>
        <c:majorTickMark val="out"/>
        <c:minorTickMark val="none"/>
        <c:tickLblPos val="nextTo"/>
        <c:crossAx val="97657600"/>
        <c:crosses val="autoZero"/>
        <c:crossBetween val="between"/>
      </c:valAx>
    </c:plotArea>
    <c:legend>
      <c:legendPos val="t"/>
      <c:layout>
        <c:manualLayout>
          <c:xMode val="edge"/>
          <c:yMode val="edge"/>
          <c:x val="0.32557486310211059"/>
          <c:y val="0.21052631578947367"/>
          <c:w val="0.33578062480240967"/>
          <c:h val="6.701455081272735E-2"/>
        </c:manualLayout>
      </c:layout>
      <c:overlay val="1"/>
      <c:spPr>
        <a:solidFill>
          <a:schemeClr val="bg1"/>
        </a:solidFill>
        <a:ln>
          <a:solidFill>
            <a:schemeClr val="tx1"/>
          </a:solidFill>
        </a:ln>
      </c:spPr>
    </c:legend>
    <c:plotVisOnly val="1"/>
    <c:dispBlanksAs val="gap"/>
    <c:showDLblsOverMax val="0"/>
  </c:chart>
  <c:txPr>
    <a:bodyPr/>
    <a:lstStyle/>
    <a:p>
      <a:pPr>
        <a:defRPr sz="1400">
          <a:latin typeface="+mn-lt"/>
          <a:cs typeface="Arial" pitchFamily="34" charset="0"/>
        </a:defRPr>
      </a:pPr>
      <a:endParaRPr lang="en-US"/>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a:t>Jobs Created vs. Units Permitted</a:t>
            </a:r>
          </a:p>
          <a:p>
            <a:pPr>
              <a:defRPr/>
            </a:pPr>
            <a:r>
              <a:rPr lang="en-US"/>
              <a:t>2010-2016</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'Data (2)'!$B$1</c:f>
              <c:strCache>
                <c:ptCount val="1"/>
                <c:pt idx="0">
                  <c:v>Jobs Created (2010-2016)</c:v>
                </c:pt>
              </c:strCache>
            </c:strRef>
          </c:tx>
          <c:spPr>
            <a:solidFill>
              <a:schemeClr val="accent1"/>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(2)'!$A$2:$A$9</c:f>
              <c:strCache>
                <c:ptCount val="8"/>
                <c:pt idx="0">
                  <c:v>Los Angeles</c:v>
                </c:pt>
                <c:pt idx="1">
                  <c:v>Santa Clara</c:v>
                </c:pt>
                <c:pt idx="2">
                  <c:v>Orange County</c:v>
                </c:pt>
                <c:pt idx="3">
                  <c:v>San Francisco MD</c:v>
                </c:pt>
                <c:pt idx="4">
                  <c:v>San Diego</c:v>
                </c:pt>
                <c:pt idx="5">
                  <c:v>Inland Empire</c:v>
                </c:pt>
                <c:pt idx="6">
                  <c:v>East Bay</c:v>
                </c:pt>
                <c:pt idx="7">
                  <c:v>Sacramento MSA</c:v>
                </c:pt>
              </c:strCache>
            </c:strRef>
          </c:cat>
          <c:val>
            <c:numRef>
              <c:f>'Data (2)'!$B$2:$B$9</c:f>
              <c:numCache>
                <c:formatCode>#,##0</c:formatCode>
                <c:ptCount val="8"/>
                <c:pt idx="0">
                  <c:v>438090.20000000019</c:v>
                </c:pt>
                <c:pt idx="1">
                  <c:v>211650</c:v>
                </c:pt>
                <c:pt idx="2">
                  <c:v>214328.69999999995</c:v>
                </c:pt>
                <c:pt idx="3">
                  <c:v>223519.22999999998</c:v>
                </c:pt>
                <c:pt idx="4">
                  <c:v>177813.30000000005</c:v>
                </c:pt>
                <c:pt idx="5">
                  <c:v>235611.69999999995</c:v>
                </c:pt>
                <c:pt idx="6">
                  <c:v>152691.69999999995</c:v>
                </c:pt>
                <c:pt idx="7">
                  <c:v>109311</c:v>
                </c:pt>
              </c:numCache>
            </c:numRef>
          </c:val>
          <c:extLst>
            <c:ext xmlns:c16="http://schemas.microsoft.com/office/drawing/2014/chart" uri="{C3380CC4-5D6E-409C-BE32-E72D297353CC}">
              <c16:uniqueId val="{00000000-6885-4527-BBEF-66D4EEC3D745}"/>
            </c:ext>
          </c:extLst>
        </c:ser>
        <c:ser>
          <c:idx val="1"/>
          <c:order val="1"/>
          <c:tx>
            <c:strRef>
              <c:f>'Data (2)'!$C$1</c:f>
              <c:strCache>
                <c:ptCount val="1"/>
                <c:pt idx="0">
                  <c:v>Units Permitted (2010-2016)</c:v>
                </c:pt>
              </c:strCache>
            </c:strRef>
          </c:tx>
          <c:spPr>
            <a:solidFill>
              <a:schemeClr val="accent2"/>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effectLst>
                      <a:glow rad="101600">
                        <a:schemeClr val="bg1">
                          <a:alpha val="60000"/>
                        </a:schemeClr>
                      </a:glow>
                    </a:effectLst>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 (2)'!$A$2:$A$9</c:f>
              <c:strCache>
                <c:ptCount val="8"/>
                <c:pt idx="0">
                  <c:v>Los Angeles</c:v>
                </c:pt>
                <c:pt idx="1">
                  <c:v>Santa Clara</c:v>
                </c:pt>
                <c:pt idx="2">
                  <c:v>Orange County</c:v>
                </c:pt>
                <c:pt idx="3">
                  <c:v>San Francisco MD</c:v>
                </c:pt>
                <c:pt idx="4">
                  <c:v>San Diego</c:v>
                </c:pt>
                <c:pt idx="5">
                  <c:v>Inland Empire</c:v>
                </c:pt>
                <c:pt idx="6">
                  <c:v>East Bay</c:v>
                </c:pt>
                <c:pt idx="7">
                  <c:v>Sacramento MSA</c:v>
                </c:pt>
              </c:strCache>
            </c:strRef>
          </c:cat>
          <c:val>
            <c:numRef>
              <c:f>'Data (2)'!$C$2:$C$9</c:f>
              <c:numCache>
                <c:formatCode>#,##0</c:formatCode>
                <c:ptCount val="8"/>
                <c:pt idx="0">
                  <c:v>100602</c:v>
                </c:pt>
                <c:pt idx="1">
                  <c:v>37095</c:v>
                </c:pt>
                <c:pt idx="2">
                  <c:v>53915</c:v>
                </c:pt>
                <c:pt idx="3">
                  <c:v>29400</c:v>
                </c:pt>
                <c:pt idx="4">
                  <c:v>47060</c:v>
                </c:pt>
                <c:pt idx="5">
                  <c:v>49693</c:v>
                </c:pt>
                <c:pt idx="6">
                  <c:v>33809</c:v>
                </c:pt>
                <c:pt idx="7">
                  <c:v>28409</c:v>
                </c:pt>
              </c:numCache>
            </c:numRef>
          </c:val>
          <c:extLst>
            <c:ext xmlns:c16="http://schemas.microsoft.com/office/drawing/2014/chart" uri="{C3380CC4-5D6E-409C-BE32-E72D297353CC}">
              <c16:uniqueId val="{00000001-6885-4527-BBEF-66D4EEC3D745}"/>
            </c:ext>
          </c:extLst>
        </c:ser>
        <c:dLbls>
          <c:showLegendKey val="0"/>
          <c:showVal val="0"/>
          <c:showCatName val="0"/>
          <c:showSerName val="0"/>
          <c:showPercent val="0"/>
          <c:showBubbleSize val="0"/>
        </c:dLbls>
        <c:gapWidth val="219"/>
        <c:overlap val="-27"/>
        <c:axId val="1655856896"/>
        <c:axId val="1937978320"/>
      </c:barChart>
      <c:catAx>
        <c:axId val="165585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37978320"/>
        <c:crosses val="autoZero"/>
        <c:auto val="1"/>
        <c:lblAlgn val="ctr"/>
        <c:lblOffset val="100"/>
        <c:noMultiLvlLbl val="0"/>
      </c:catAx>
      <c:valAx>
        <c:axId val="19379783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655856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dLbls>
          <c:showLegendKey val="0"/>
          <c:showVal val="0"/>
          <c:showCatName val="0"/>
          <c:showSerName val="0"/>
          <c:showPercent val="0"/>
          <c:showBubbleSize val="0"/>
        </c:dLbls>
        <c:marker val="1"/>
        <c:smooth val="0"/>
        <c:axId val="171868296"/>
        <c:axId val="171870256"/>
      </c:lineChart>
      <c:catAx>
        <c:axId val="171868296"/>
        <c:scaling>
          <c:orientation val="minMax"/>
        </c:scaling>
        <c:delete val="0"/>
        <c:axPos val="b"/>
        <c:numFmt formatCode="mmm\-yy" sourceLinked="1"/>
        <c:majorTickMark val="out"/>
        <c:minorTickMark val="none"/>
        <c:tickLblPos val="nextTo"/>
        <c:txPr>
          <a:bodyPr/>
          <a:lstStyle/>
          <a:p>
            <a:pPr>
              <a:defRPr b="1"/>
            </a:pPr>
            <a:endParaRPr lang="en-US"/>
          </a:p>
        </c:txPr>
        <c:crossAx val="171870256"/>
        <c:crosses val="autoZero"/>
        <c:auto val="1"/>
        <c:lblAlgn val="ctr"/>
        <c:lblOffset val="100"/>
        <c:tickLblSkip val="8"/>
        <c:noMultiLvlLbl val="1"/>
      </c:catAx>
      <c:valAx>
        <c:axId val="171870256"/>
        <c:scaling>
          <c:orientation val="minMax"/>
        </c:scaling>
        <c:delete val="0"/>
        <c:axPos val="l"/>
        <c:numFmt formatCode="0%" sourceLinked="0"/>
        <c:majorTickMark val="out"/>
        <c:minorTickMark val="none"/>
        <c:tickLblPos val="nextTo"/>
        <c:txPr>
          <a:bodyPr/>
          <a:lstStyle/>
          <a:p>
            <a:pPr>
              <a:defRPr b="1"/>
            </a:pPr>
            <a:endParaRPr lang="en-US"/>
          </a:p>
        </c:txPr>
        <c:crossAx val="171868296"/>
        <c:crosses val="autoZero"/>
        <c:crossBetween val="between"/>
      </c:valAx>
    </c:plotArea>
    <c:plotVisOnly val="1"/>
    <c:dispBlanksAs val="gap"/>
    <c:showDLblsOverMax val="0"/>
  </c:chart>
  <c:txPr>
    <a:bodyPr/>
    <a:lstStyle/>
    <a:p>
      <a:pPr>
        <a:defRPr sz="1400">
          <a:solidFill>
            <a:schemeClr val="tx1"/>
          </a:solidFill>
          <a:latin typeface="Century Gothic" panose="020B0502020202020204" pitchFamily="34" charset="0"/>
          <a:cs typeface="Arial" pitchFamily="34"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Jobs Created vs. Units Permitted</a:t>
            </a:r>
          </a:p>
          <a:p>
            <a:pPr>
              <a:defRPr/>
            </a:pPr>
            <a:r>
              <a:rPr lang="en-US" dirty="0"/>
              <a:t>2010-2016</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Data!$B$1</c:f>
              <c:strCache>
                <c:ptCount val="1"/>
                <c:pt idx="0">
                  <c:v>Jobs Created (2010-2016)</c:v>
                </c:pt>
              </c:strCache>
            </c:strRef>
          </c:tx>
          <c:spPr>
            <a:solidFill>
              <a:schemeClr val="accent1"/>
            </a:solidFill>
            <a:ln>
              <a:noFill/>
            </a:ln>
            <a:effectLst>
              <a:outerShdw blurRad="50800" dist="38100" dir="2700000" algn="tl" rotWithShape="0">
                <a:prstClr val="black">
                  <a:alpha val="40000"/>
                </a:prstClr>
              </a:out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90-40FA-A73F-014D5D26F851}"/>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90-40FA-A73F-014D5D26F851}"/>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90-40FA-A73F-014D5D26F85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Data!$A$3:$A$27</c:f>
              <c:strCache>
                <c:ptCount val="25"/>
                <c:pt idx="0">
                  <c:v>Marin</c:v>
                </c:pt>
                <c:pt idx="1">
                  <c:v>Santa Cruz</c:v>
                </c:pt>
                <c:pt idx="2">
                  <c:v>Napa</c:v>
                </c:pt>
                <c:pt idx="3">
                  <c:v>Staniuslaus</c:v>
                </c:pt>
                <c:pt idx="4">
                  <c:v>Sonoma</c:v>
                </c:pt>
                <c:pt idx="5">
                  <c:v>San Francisco MD</c:v>
                </c:pt>
                <c:pt idx="6">
                  <c:v>Santa Clara</c:v>
                </c:pt>
                <c:pt idx="7">
                  <c:v>Santa Barbara</c:v>
                </c:pt>
                <c:pt idx="8">
                  <c:v>Inland Empire</c:v>
                </c:pt>
                <c:pt idx="9">
                  <c:v>San Luis Obispo</c:v>
                </c:pt>
                <c:pt idx="10">
                  <c:v>East Bay</c:v>
                </c:pt>
                <c:pt idx="11">
                  <c:v>Monterey</c:v>
                </c:pt>
                <c:pt idx="12">
                  <c:v>Los Angeles</c:v>
                </c:pt>
                <c:pt idx="13">
                  <c:v>Ventura</c:v>
                </c:pt>
                <c:pt idx="14">
                  <c:v>Orange County</c:v>
                </c:pt>
                <c:pt idx="15">
                  <c:v>Sacramento MSA</c:v>
                </c:pt>
                <c:pt idx="16">
                  <c:v>San Joaquin</c:v>
                </c:pt>
                <c:pt idx="17">
                  <c:v>Merced</c:v>
                </c:pt>
                <c:pt idx="18">
                  <c:v>San Diego</c:v>
                </c:pt>
                <c:pt idx="19">
                  <c:v>Solano</c:v>
                </c:pt>
                <c:pt idx="20">
                  <c:v>Fresno</c:v>
                </c:pt>
                <c:pt idx="21">
                  <c:v>Madera</c:v>
                </c:pt>
                <c:pt idx="22">
                  <c:v>Kern</c:v>
                </c:pt>
                <c:pt idx="23">
                  <c:v>Tulare</c:v>
                </c:pt>
                <c:pt idx="24">
                  <c:v>Kings</c:v>
                </c:pt>
              </c:strCache>
            </c:strRef>
          </c:cat>
          <c:val>
            <c:numRef>
              <c:f>Data!$B$3:$B$27</c:f>
              <c:numCache>
                <c:formatCode>#,##0</c:formatCode>
                <c:ptCount val="25"/>
                <c:pt idx="0">
                  <c:v>16143.589999999997</c:v>
                </c:pt>
                <c:pt idx="1">
                  <c:v>12704.169999999998</c:v>
                </c:pt>
                <c:pt idx="2">
                  <c:v>12288.167000000001</c:v>
                </c:pt>
                <c:pt idx="3">
                  <c:v>20964.829999999987</c:v>
                </c:pt>
                <c:pt idx="4">
                  <c:v>34122.169999999984</c:v>
                </c:pt>
                <c:pt idx="5">
                  <c:v>223519.22999999998</c:v>
                </c:pt>
                <c:pt idx="6">
                  <c:v>211650</c:v>
                </c:pt>
                <c:pt idx="7">
                  <c:v>21696.829999999987</c:v>
                </c:pt>
                <c:pt idx="8">
                  <c:v>235611.69999999995</c:v>
                </c:pt>
                <c:pt idx="9">
                  <c:v>19462.5</c:v>
                </c:pt>
                <c:pt idx="10">
                  <c:v>152691.69999999995</c:v>
                </c:pt>
                <c:pt idx="11">
                  <c:v>10794.669999999984</c:v>
                </c:pt>
                <c:pt idx="12">
                  <c:v>438090.20000000019</c:v>
                </c:pt>
                <c:pt idx="13">
                  <c:v>22807.329999999958</c:v>
                </c:pt>
                <c:pt idx="14">
                  <c:v>214328.69999999995</c:v>
                </c:pt>
                <c:pt idx="15">
                  <c:v>109311</c:v>
                </c:pt>
                <c:pt idx="16">
                  <c:v>32487</c:v>
                </c:pt>
                <c:pt idx="17">
                  <c:v>6721.5</c:v>
                </c:pt>
                <c:pt idx="18">
                  <c:v>177813.30000000005</c:v>
                </c:pt>
                <c:pt idx="19">
                  <c:v>16391.670000000013</c:v>
                </c:pt>
                <c:pt idx="20">
                  <c:v>43099.330000000016</c:v>
                </c:pt>
                <c:pt idx="21">
                  <c:v>4263</c:v>
                </c:pt>
                <c:pt idx="22">
                  <c:v>32174.669999999984</c:v>
                </c:pt>
                <c:pt idx="23">
                  <c:v>13722</c:v>
                </c:pt>
                <c:pt idx="24">
                  <c:v>2033.3329999999987</c:v>
                </c:pt>
              </c:numCache>
            </c:numRef>
          </c:val>
          <c:extLst>
            <c:ext xmlns:c16="http://schemas.microsoft.com/office/drawing/2014/chart" uri="{C3380CC4-5D6E-409C-BE32-E72D297353CC}">
              <c16:uniqueId val="{00000003-4490-40FA-A73F-014D5D26F851}"/>
            </c:ext>
          </c:extLst>
        </c:ser>
        <c:ser>
          <c:idx val="1"/>
          <c:order val="1"/>
          <c:tx>
            <c:strRef>
              <c:f>Data!$C$1</c:f>
              <c:strCache>
                <c:ptCount val="1"/>
                <c:pt idx="0">
                  <c:v>Units Permitted (2010-2016)</c:v>
                </c:pt>
              </c:strCache>
            </c:strRef>
          </c:tx>
          <c:spPr>
            <a:solidFill>
              <a:schemeClr val="accent2"/>
            </a:solidFill>
            <a:ln>
              <a:noFill/>
            </a:ln>
            <a:effectLst>
              <a:outerShdw blurRad="50800" dist="38100" dir="2700000" algn="tl" rotWithShape="0">
                <a:prstClr val="black">
                  <a:alpha val="40000"/>
                </a:prstClr>
              </a:outerShdw>
            </a:effectLst>
          </c:spPr>
          <c:invertIfNegative val="0"/>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490-40FA-A73F-014D5D26F851}"/>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90-40FA-A73F-014D5D26F85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Data!$A$3:$A$27</c:f>
              <c:strCache>
                <c:ptCount val="25"/>
                <c:pt idx="0">
                  <c:v>Marin</c:v>
                </c:pt>
                <c:pt idx="1">
                  <c:v>Santa Cruz</c:v>
                </c:pt>
                <c:pt idx="2">
                  <c:v>Napa</c:v>
                </c:pt>
                <c:pt idx="3">
                  <c:v>Staniuslaus</c:v>
                </c:pt>
                <c:pt idx="4">
                  <c:v>Sonoma</c:v>
                </c:pt>
                <c:pt idx="5">
                  <c:v>San Francisco MD</c:v>
                </c:pt>
                <c:pt idx="6">
                  <c:v>Santa Clara</c:v>
                </c:pt>
                <c:pt idx="7">
                  <c:v>Santa Barbara</c:v>
                </c:pt>
                <c:pt idx="8">
                  <c:v>Inland Empire</c:v>
                </c:pt>
                <c:pt idx="9">
                  <c:v>San Luis Obispo</c:v>
                </c:pt>
                <c:pt idx="10">
                  <c:v>East Bay</c:v>
                </c:pt>
                <c:pt idx="11">
                  <c:v>Monterey</c:v>
                </c:pt>
                <c:pt idx="12">
                  <c:v>Los Angeles</c:v>
                </c:pt>
                <c:pt idx="13">
                  <c:v>Ventura</c:v>
                </c:pt>
                <c:pt idx="14">
                  <c:v>Orange County</c:v>
                </c:pt>
                <c:pt idx="15">
                  <c:v>Sacramento MSA</c:v>
                </c:pt>
                <c:pt idx="16">
                  <c:v>San Joaquin</c:v>
                </c:pt>
                <c:pt idx="17">
                  <c:v>Merced</c:v>
                </c:pt>
                <c:pt idx="18">
                  <c:v>San Diego</c:v>
                </c:pt>
                <c:pt idx="19">
                  <c:v>Solano</c:v>
                </c:pt>
                <c:pt idx="20">
                  <c:v>Fresno</c:v>
                </c:pt>
                <c:pt idx="21">
                  <c:v>Madera</c:v>
                </c:pt>
                <c:pt idx="22">
                  <c:v>Kern</c:v>
                </c:pt>
                <c:pt idx="23">
                  <c:v>Tulare</c:v>
                </c:pt>
                <c:pt idx="24">
                  <c:v>Kings</c:v>
                </c:pt>
              </c:strCache>
            </c:strRef>
          </c:cat>
          <c:val>
            <c:numRef>
              <c:f>Data!$C$3:$C$27</c:f>
              <c:numCache>
                <c:formatCode>#,##0</c:formatCode>
                <c:ptCount val="25"/>
                <c:pt idx="0">
                  <c:v>1004</c:v>
                </c:pt>
                <c:pt idx="1">
                  <c:v>1100</c:v>
                </c:pt>
                <c:pt idx="2">
                  <c:v>1259</c:v>
                </c:pt>
                <c:pt idx="3">
                  <c:v>2393</c:v>
                </c:pt>
                <c:pt idx="4">
                  <c:v>3997</c:v>
                </c:pt>
                <c:pt idx="5">
                  <c:v>29400</c:v>
                </c:pt>
                <c:pt idx="6">
                  <c:v>37095</c:v>
                </c:pt>
                <c:pt idx="7">
                  <c:v>4022</c:v>
                </c:pt>
                <c:pt idx="8">
                  <c:v>49693</c:v>
                </c:pt>
                <c:pt idx="9">
                  <c:v>4271</c:v>
                </c:pt>
                <c:pt idx="10">
                  <c:v>33809</c:v>
                </c:pt>
                <c:pt idx="11">
                  <c:v>2443</c:v>
                </c:pt>
                <c:pt idx="12">
                  <c:v>100602</c:v>
                </c:pt>
                <c:pt idx="13">
                  <c:v>5413</c:v>
                </c:pt>
                <c:pt idx="14">
                  <c:v>53915</c:v>
                </c:pt>
                <c:pt idx="15">
                  <c:v>28409</c:v>
                </c:pt>
                <c:pt idx="16">
                  <c:v>8462</c:v>
                </c:pt>
                <c:pt idx="17">
                  <c:v>1767</c:v>
                </c:pt>
                <c:pt idx="18">
                  <c:v>47060</c:v>
                </c:pt>
                <c:pt idx="19">
                  <c:v>4809</c:v>
                </c:pt>
                <c:pt idx="20">
                  <c:v>13169</c:v>
                </c:pt>
                <c:pt idx="21">
                  <c:v>1408</c:v>
                </c:pt>
                <c:pt idx="22">
                  <c:v>12409</c:v>
                </c:pt>
                <c:pt idx="23">
                  <c:v>6049</c:v>
                </c:pt>
                <c:pt idx="24">
                  <c:v>2085</c:v>
                </c:pt>
              </c:numCache>
            </c:numRef>
          </c:val>
          <c:extLst>
            <c:ext xmlns:c16="http://schemas.microsoft.com/office/drawing/2014/chart" uri="{C3380CC4-5D6E-409C-BE32-E72D297353CC}">
              <c16:uniqueId val="{00000006-4490-40FA-A73F-014D5D26F851}"/>
            </c:ext>
          </c:extLst>
        </c:ser>
        <c:dLbls>
          <c:showLegendKey val="0"/>
          <c:showVal val="0"/>
          <c:showCatName val="0"/>
          <c:showSerName val="0"/>
          <c:showPercent val="0"/>
          <c:showBubbleSize val="0"/>
        </c:dLbls>
        <c:gapWidth val="219"/>
        <c:overlap val="-27"/>
        <c:axId val="1655856896"/>
        <c:axId val="1937978320"/>
      </c:barChart>
      <c:catAx>
        <c:axId val="165585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937978320"/>
        <c:crosses val="autoZero"/>
        <c:auto val="1"/>
        <c:lblAlgn val="ctr"/>
        <c:lblOffset val="100"/>
        <c:noMultiLvlLbl val="0"/>
      </c:catAx>
      <c:valAx>
        <c:axId val="19379783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655856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72216333655816E-2"/>
          <c:y val="3.67043006168924E-2"/>
          <c:w val="0.92650451289120794"/>
          <c:h val="0.64709570447502285"/>
        </c:manualLayout>
      </c:layout>
      <c:barChart>
        <c:barDir val="col"/>
        <c:grouping val="clustered"/>
        <c:varyColors val="0"/>
        <c:ser>
          <c:idx val="0"/>
          <c:order val="0"/>
          <c:tx>
            <c:strRef>
              <c:f>Sheet1!$B$1</c:f>
              <c:strCache>
                <c:ptCount val="1"/>
                <c:pt idx="0">
                  <c:v>HAI</c:v>
                </c:pt>
              </c:strCache>
            </c:strRef>
          </c:tx>
          <c:spPr>
            <a:solidFill>
              <a:schemeClr val="accent4"/>
            </a:solidFill>
            <a:ln>
              <a:noFill/>
            </a:ln>
            <a:effectLst>
              <a:outerShdw blurRad="50800" dist="38100" algn="l" rotWithShape="0">
                <a:prstClr val="black">
                  <a:alpha val="40000"/>
                </a:prstClr>
              </a:outerShdw>
            </a:effectLst>
          </c:spPr>
          <c:invertIfNegative val="0"/>
          <c:dPt>
            <c:idx val="0"/>
            <c:invertIfNegative val="0"/>
            <c:bubble3D val="0"/>
            <c:spPr>
              <a:solidFill>
                <a:schemeClr val="accent3"/>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1-9424-451A-82F0-998D83AB63FD}"/>
              </c:ext>
            </c:extLst>
          </c:dPt>
          <c:dPt>
            <c:idx val="1"/>
            <c:invertIfNegative val="0"/>
            <c:bubble3D val="0"/>
            <c:extLst>
              <c:ext xmlns:c16="http://schemas.microsoft.com/office/drawing/2014/chart" uri="{C3380CC4-5D6E-409C-BE32-E72D297353CC}">
                <c16:uniqueId val="{00000002-9424-451A-82F0-998D83AB63FD}"/>
              </c:ext>
            </c:extLst>
          </c:dPt>
          <c:dPt>
            <c:idx val="5"/>
            <c:invertIfNegative val="0"/>
            <c:bubble3D val="0"/>
            <c:extLst>
              <c:ext xmlns:c16="http://schemas.microsoft.com/office/drawing/2014/chart" uri="{C3380CC4-5D6E-409C-BE32-E72D297353CC}">
                <c16:uniqueId val="{00000003-9424-451A-82F0-998D83AB63FD}"/>
              </c:ext>
            </c:extLst>
          </c:dPt>
          <c:dPt>
            <c:idx val="7"/>
            <c:invertIfNegative val="0"/>
            <c:bubble3D val="0"/>
            <c:extLst>
              <c:ext xmlns:c16="http://schemas.microsoft.com/office/drawing/2014/chart" uri="{C3380CC4-5D6E-409C-BE32-E72D297353CC}">
                <c16:uniqueId val="{00000004-9424-451A-82F0-998D83AB63FD}"/>
              </c:ext>
            </c:extLst>
          </c:dPt>
          <c:dPt>
            <c:idx val="11"/>
            <c:invertIfNegative val="0"/>
            <c:bubble3D val="0"/>
            <c:extLst>
              <c:ext xmlns:c16="http://schemas.microsoft.com/office/drawing/2014/chart" uri="{C3380CC4-5D6E-409C-BE32-E72D297353CC}">
                <c16:uniqueId val="{00000005-9424-451A-82F0-998D83AB63FD}"/>
              </c:ext>
            </c:extLst>
          </c:dPt>
          <c:dPt>
            <c:idx val="13"/>
            <c:invertIfNegative val="0"/>
            <c:bubble3D val="0"/>
            <c:extLst>
              <c:ext xmlns:c16="http://schemas.microsoft.com/office/drawing/2014/chart" uri="{C3380CC4-5D6E-409C-BE32-E72D297353CC}">
                <c16:uniqueId val="{00000006-9424-451A-82F0-998D83AB63FD}"/>
              </c:ext>
            </c:extLst>
          </c:dPt>
          <c:dPt>
            <c:idx val="14"/>
            <c:invertIfNegative val="0"/>
            <c:bubble3D val="0"/>
            <c:extLst>
              <c:ext xmlns:c16="http://schemas.microsoft.com/office/drawing/2014/chart" uri="{C3380CC4-5D6E-409C-BE32-E72D297353CC}">
                <c16:uniqueId val="{00000007-9424-451A-82F0-998D83AB63FD}"/>
              </c:ext>
            </c:extLst>
          </c:dPt>
          <c:dPt>
            <c:idx val="15"/>
            <c:invertIfNegative val="0"/>
            <c:bubble3D val="0"/>
            <c:extLst>
              <c:ext xmlns:c16="http://schemas.microsoft.com/office/drawing/2014/chart" uri="{C3380CC4-5D6E-409C-BE32-E72D297353CC}">
                <c16:uniqueId val="{00000009-9424-451A-82F0-998D83AB63FD}"/>
              </c:ext>
            </c:extLst>
          </c:dPt>
          <c:dPt>
            <c:idx val="19"/>
            <c:invertIfNegative val="0"/>
            <c:bubble3D val="0"/>
            <c:extLst>
              <c:ext xmlns:c16="http://schemas.microsoft.com/office/drawing/2014/chart" uri="{C3380CC4-5D6E-409C-BE32-E72D297353CC}">
                <c16:uniqueId val="{0000000A-9424-451A-82F0-998D83AB63FD}"/>
              </c:ext>
            </c:extLst>
          </c:dPt>
          <c:dPt>
            <c:idx val="20"/>
            <c:invertIfNegative val="0"/>
            <c:bubble3D val="0"/>
            <c:extLst>
              <c:ext xmlns:c16="http://schemas.microsoft.com/office/drawing/2014/chart" uri="{C3380CC4-5D6E-409C-BE32-E72D297353CC}">
                <c16:uniqueId val="{0000000B-9424-451A-82F0-998D83AB63FD}"/>
              </c:ext>
            </c:extLst>
          </c:dPt>
          <c:dPt>
            <c:idx val="22"/>
            <c:invertIfNegative val="0"/>
            <c:bubble3D val="0"/>
            <c:extLst>
              <c:ext xmlns:c16="http://schemas.microsoft.com/office/drawing/2014/chart" uri="{C3380CC4-5D6E-409C-BE32-E72D297353CC}">
                <c16:uniqueId val="{0000000C-9424-451A-82F0-998D83AB63FD}"/>
              </c:ext>
            </c:extLst>
          </c:dPt>
          <c:dPt>
            <c:idx val="23"/>
            <c:invertIfNegative val="0"/>
            <c:bubble3D val="0"/>
            <c:extLst>
              <c:ext xmlns:c16="http://schemas.microsoft.com/office/drawing/2014/chart" uri="{C3380CC4-5D6E-409C-BE32-E72D297353CC}">
                <c16:uniqueId val="{0000000E-4DB4-4955-8260-73A506B41600}"/>
              </c:ext>
            </c:extLst>
          </c:dPt>
          <c:dPt>
            <c:idx val="24"/>
            <c:invertIfNegative val="0"/>
            <c:bubble3D val="0"/>
            <c:extLst>
              <c:ext xmlns:c16="http://schemas.microsoft.com/office/drawing/2014/chart" uri="{C3380CC4-5D6E-409C-BE32-E72D297353CC}">
                <c16:uniqueId val="{0000000D-9424-451A-82F0-998D83AB63FD}"/>
              </c:ext>
            </c:extLst>
          </c:dPt>
          <c:dPt>
            <c:idx val="27"/>
            <c:invertIfNegative val="0"/>
            <c:bubble3D val="0"/>
            <c:spPr>
              <a:solidFill>
                <a:schemeClr val="tx2">
                  <a:lumMod val="40000"/>
                  <a:lumOff val="60000"/>
                </a:schemeClr>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0F-22EC-4ABE-9195-5147A58BCFF9}"/>
              </c:ext>
            </c:extLst>
          </c:dPt>
          <c:dPt>
            <c:idx val="28"/>
            <c:invertIfNegative val="0"/>
            <c:bubble3D val="0"/>
            <c:spPr>
              <a:solidFill>
                <a:schemeClr val="accent1"/>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1-D531-40B7-9891-25C6A599B14E}"/>
              </c:ext>
            </c:extLst>
          </c:dPt>
          <c:dPt>
            <c:idx val="36"/>
            <c:invertIfNegative val="0"/>
            <c:bubble3D val="0"/>
            <c:spPr>
              <a:solidFill>
                <a:srgbClr val="FFC000"/>
              </a:solidFill>
              <a:ln>
                <a:noFill/>
              </a:ln>
              <a:effectLst>
                <a:outerShdw blurRad="50800" dist="38100" algn="l" rotWithShape="0">
                  <a:prstClr val="black">
                    <a:alpha val="40000"/>
                  </a:prstClr>
                </a:outerShdw>
              </a:effectLst>
            </c:spPr>
            <c:extLst>
              <c:ext xmlns:c16="http://schemas.microsoft.com/office/drawing/2014/chart" uri="{C3380CC4-5D6E-409C-BE32-E72D297353CC}">
                <c16:uniqueId val="{00000014-6EE4-4992-B96A-AB2B15060DCE}"/>
              </c:ext>
            </c:extLst>
          </c:dPt>
          <c:dPt>
            <c:idx val="38"/>
            <c:invertIfNegative val="0"/>
            <c:bubble3D val="0"/>
            <c:extLst>
              <c:ext xmlns:c16="http://schemas.microsoft.com/office/drawing/2014/chart" uri="{C3380CC4-5D6E-409C-BE32-E72D297353CC}">
                <c16:uniqueId val="{00000000-FD34-467A-A246-9470CF420F27}"/>
              </c:ext>
            </c:extLst>
          </c:dPt>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Sheet1!$A$2:$A$46</c:f>
              <c:strCache>
                <c:ptCount val="45"/>
                <c:pt idx="0">
                  <c:v>US</c:v>
                </c:pt>
                <c:pt idx="1">
                  <c:v>Kern</c:v>
                </c:pt>
                <c:pt idx="2">
                  <c:v>Tehama</c:v>
                </c:pt>
                <c:pt idx="3">
                  <c:v>Sutter</c:v>
                </c:pt>
                <c:pt idx="4">
                  <c:v>Kings </c:v>
                </c:pt>
                <c:pt idx="5">
                  <c:v>Tulare</c:v>
                </c:pt>
                <c:pt idx="6">
                  <c:v>San Bernardino</c:v>
                </c:pt>
                <c:pt idx="7">
                  <c:v>Merced</c:v>
                </c:pt>
                <c:pt idx="8">
                  <c:v>Shasta</c:v>
                </c:pt>
                <c:pt idx="9">
                  <c:v>Fresno</c:v>
                </c:pt>
                <c:pt idx="10">
                  <c:v>Siskiyou </c:v>
                </c:pt>
                <c:pt idx="11">
                  <c:v>Stanislaus</c:v>
                </c:pt>
                <c:pt idx="12">
                  <c:v>Madera</c:v>
                </c:pt>
                <c:pt idx="13">
                  <c:v>Amador</c:v>
                </c:pt>
                <c:pt idx="14">
                  <c:v>Sacramento</c:v>
                </c:pt>
                <c:pt idx="15">
                  <c:v>Mariposa And Tuolumne</c:v>
                </c:pt>
                <c:pt idx="16">
                  <c:v>Solano</c:v>
                </c:pt>
                <c:pt idx="17">
                  <c:v>San Joaquin</c:v>
                </c:pt>
                <c:pt idx="18">
                  <c:v>Placer </c:v>
                </c:pt>
                <c:pt idx="19">
                  <c:v>Yuba</c:v>
                </c:pt>
                <c:pt idx="20">
                  <c:v>El Dorado </c:v>
                </c:pt>
                <c:pt idx="21">
                  <c:v>Lake </c:v>
                </c:pt>
                <c:pt idx="22">
                  <c:v>Butte </c:v>
                </c:pt>
                <c:pt idx="23">
                  <c:v>Riverside </c:v>
                </c:pt>
                <c:pt idx="24">
                  <c:v>Yolo</c:v>
                </c:pt>
                <c:pt idx="25">
                  <c:v>Contra-Costa</c:v>
                </c:pt>
                <c:pt idx="26">
                  <c:v>Humboldt</c:v>
                </c:pt>
                <c:pt idx="27">
                  <c:v>San Benito</c:v>
                </c:pt>
                <c:pt idx="28">
                  <c:v>CA </c:v>
                </c:pt>
                <c:pt idx="29">
                  <c:v>Los Angeles</c:v>
                </c:pt>
                <c:pt idx="30">
                  <c:v>San Diego</c:v>
                </c:pt>
                <c:pt idx="31">
                  <c:v>San Luis Obispo</c:v>
                </c:pt>
                <c:pt idx="32">
                  <c:v>Mendocino</c:v>
                </c:pt>
                <c:pt idx="33">
                  <c:v>Ventura</c:v>
                </c:pt>
                <c:pt idx="34">
                  <c:v>Sonoma</c:v>
                </c:pt>
                <c:pt idx="35">
                  <c:v>Napa</c:v>
                </c:pt>
                <c:pt idx="36">
                  <c:v>Monterey</c:v>
                </c:pt>
                <c:pt idx="37">
                  <c:v>Orange </c:v>
                </c:pt>
                <c:pt idx="38">
                  <c:v>Alameda</c:v>
                </c:pt>
                <c:pt idx="39">
                  <c:v>Santa Clara</c:v>
                </c:pt>
                <c:pt idx="40">
                  <c:v>Marin</c:v>
                </c:pt>
                <c:pt idx="41">
                  <c:v>Santa Cruz</c:v>
                </c:pt>
                <c:pt idx="42">
                  <c:v>San Mateo</c:v>
                </c:pt>
                <c:pt idx="43">
                  <c:v>Santa Barbara</c:v>
                </c:pt>
                <c:pt idx="44">
                  <c:v>San Francisco</c:v>
                </c:pt>
              </c:strCache>
            </c:strRef>
          </c:cat>
          <c:val>
            <c:numRef>
              <c:f>Sheet1!$B$2:$B$46</c:f>
              <c:numCache>
                <c:formatCode>0</c:formatCode>
                <c:ptCount val="45"/>
                <c:pt idx="0">
                  <c:v>57</c:v>
                </c:pt>
                <c:pt idx="1">
                  <c:v>55.2681961338223</c:v>
                </c:pt>
                <c:pt idx="2">
                  <c:v>55.1190387065162</c:v>
                </c:pt>
                <c:pt idx="3">
                  <c:v>53.4763279886565</c:v>
                </c:pt>
                <c:pt idx="4">
                  <c:v>52.859531640661395</c:v>
                </c:pt>
                <c:pt idx="5">
                  <c:v>52.388281053521702</c:v>
                </c:pt>
                <c:pt idx="6">
                  <c:v>52.149083355483405</c:v>
                </c:pt>
                <c:pt idx="7">
                  <c:v>50.499005479812695</c:v>
                </c:pt>
                <c:pt idx="8">
                  <c:v>49.406877514598904</c:v>
                </c:pt>
                <c:pt idx="9">
                  <c:v>47.867271006505803</c:v>
                </c:pt>
                <c:pt idx="10">
                  <c:v>47.830546721035098</c:v>
                </c:pt>
                <c:pt idx="11">
                  <c:v>47.523971067744199</c:v>
                </c:pt>
                <c:pt idx="12">
                  <c:v>47.085520021943701</c:v>
                </c:pt>
                <c:pt idx="13">
                  <c:v>46.921090710799803</c:v>
                </c:pt>
                <c:pt idx="14">
                  <c:v>46.0384374407341</c:v>
                </c:pt>
                <c:pt idx="15">
                  <c:v>45.472218606462697</c:v>
                </c:pt>
                <c:pt idx="16">
                  <c:v>45.1283468716084</c:v>
                </c:pt>
                <c:pt idx="17">
                  <c:v>44.565274435954997</c:v>
                </c:pt>
                <c:pt idx="18">
                  <c:v>44.554935092730702</c:v>
                </c:pt>
                <c:pt idx="19">
                  <c:v>43.954765289336798</c:v>
                </c:pt>
                <c:pt idx="20">
                  <c:v>43.368488676595803</c:v>
                </c:pt>
                <c:pt idx="21">
                  <c:v>42.734193877013098</c:v>
                </c:pt>
                <c:pt idx="22">
                  <c:v>41.063921559506198</c:v>
                </c:pt>
                <c:pt idx="23">
                  <c:v>39.357490620857099</c:v>
                </c:pt>
                <c:pt idx="24">
                  <c:v>37.465503052589597</c:v>
                </c:pt>
                <c:pt idx="25">
                  <c:v>36.9269921252505</c:v>
                </c:pt>
                <c:pt idx="26">
                  <c:v>35.525247274949997</c:v>
                </c:pt>
                <c:pt idx="27">
                  <c:v>31.927153473370502</c:v>
                </c:pt>
                <c:pt idx="28">
                  <c:v>31.741900050504402</c:v>
                </c:pt>
                <c:pt idx="29">
                  <c:v>28.907048647734101</c:v>
                </c:pt>
                <c:pt idx="30">
                  <c:v>27.8478984352457</c:v>
                </c:pt>
                <c:pt idx="31">
                  <c:v>26.230948736306797</c:v>
                </c:pt>
                <c:pt idx="32">
                  <c:v>25.860167623719899</c:v>
                </c:pt>
                <c:pt idx="33">
                  <c:v>25.331306789369201</c:v>
                </c:pt>
                <c:pt idx="34">
                  <c:v>24.987320496953799</c:v>
                </c:pt>
                <c:pt idx="35">
                  <c:v>24.181236964078401</c:v>
                </c:pt>
                <c:pt idx="36">
                  <c:v>22.798914322559298</c:v>
                </c:pt>
                <c:pt idx="37">
                  <c:v>21.428374501027999</c:v>
                </c:pt>
                <c:pt idx="38">
                  <c:v>21.2661009901421</c:v>
                </c:pt>
                <c:pt idx="39">
                  <c:v>18.607209634848701</c:v>
                </c:pt>
                <c:pt idx="40">
                  <c:v>17.970391510993601</c:v>
                </c:pt>
                <c:pt idx="41">
                  <c:v>17.4653455059008</c:v>
                </c:pt>
                <c:pt idx="42">
                  <c:v>15.3143422514158</c:v>
                </c:pt>
                <c:pt idx="43">
                  <c:v>14.250509301376699</c:v>
                </c:pt>
                <c:pt idx="44">
                  <c:v>12.765539455072201</c:v>
                </c:pt>
              </c:numCache>
            </c:numRef>
          </c:val>
          <c:extLst>
            <c:ext xmlns:c16="http://schemas.microsoft.com/office/drawing/2014/chart" uri="{C3380CC4-5D6E-409C-BE32-E72D297353CC}">
              <c16:uniqueId val="{0000000E-9424-451A-82F0-998D83AB63FD}"/>
            </c:ext>
          </c:extLst>
        </c:ser>
        <c:dLbls>
          <c:showLegendKey val="0"/>
          <c:showVal val="0"/>
          <c:showCatName val="0"/>
          <c:showSerName val="0"/>
          <c:showPercent val="0"/>
          <c:showBubbleSize val="0"/>
        </c:dLbls>
        <c:gapWidth val="50"/>
        <c:axId val="193490304"/>
        <c:axId val="193492096"/>
      </c:barChart>
      <c:catAx>
        <c:axId val="193490304"/>
        <c:scaling>
          <c:orientation val="minMax"/>
        </c:scaling>
        <c:delete val="0"/>
        <c:axPos val="b"/>
        <c:numFmt formatCode="General" sourceLinked="0"/>
        <c:majorTickMark val="out"/>
        <c:minorTickMark val="none"/>
        <c:tickLblPos val="low"/>
        <c:txPr>
          <a:bodyPr rot="-2700000"/>
          <a:lstStyle/>
          <a:p>
            <a:pPr>
              <a:defRPr/>
            </a:pPr>
            <a:endParaRPr lang="en-US"/>
          </a:p>
        </c:txPr>
        <c:crossAx val="193492096"/>
        <c:crosses val="autoZero"/>
        <c:auto val="1"/>
        <c:lblAlgn val="ctr"/>
        <c:lblOffset val="100"/>
        <c:tickLblSkip val="1"/>
        <c:noMultiLvlLbl val="0"/>
      </c:catAx>
      <c:valAx>
        <c:axId val="193492096"/>
        <c:scaling>
          <c:orientation val="minMax"/>
        </c:scaling>
        <c:delete val="0"/>
        <c:axPos val="l"/>
        <c:numFmt formatCode="#,##0" sourceLinked="0"/>
        <c:majorTickMark val="out"/>
        <c:minorTickMark val="none"/>
        <c:tickLblPos val="nextTo"/>
        <c:txPr>
          <a:bodyPr/>
          <a:lstStyle/>
          <a:p>
            <a:pPr>
              <a:defRPr sz="1400"/>
            </a:pPr>
            <a:endParaRPr lang="en-US"/>
          </a:p>
        </c:txPr>
        <c:crossAx val="193490304"/>
        <c:crosses val="autoZero"/>
        <c:crossBetween val="between"/>
      </c:valAx>
    </c:plotArea>
    <c:plotVisOnly val="1"/>
    <c:dispBlanksAs val="gap"/>
    <c:showDLblsOverMax val="0"/>
  </c:chart>
  <c:txPr>
    <a:bodyPr/>
    <a:lstStyle/>
    <a:p>
      <a:pPr>
        <a:defRPr sz="1100">
          <a:latin typeface="Century Gothic" panose="020B0502020202020204" pitchFamily="34"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barChart>
        <c:barDir val="bar"/>
        <c:grouping val="clustered"/>
        <c:varyColors val="0"/>
        <c:ser>
          <c:idx val="0"/>
          <c:order val="0"/>
          <c:tx>
            <c:strRef>
              <c:f>Sheet1!$B$1</c:f>
              <c:strCache>
                <c:ptCount val="1"/>
                <c:pt idx="0">
                  <c:v>2016</c:v>
                </c:pt>
              </c:strCache>
            </c:strRef>
          </c:tx>
          <c:invertIfNegative val="0"/>
          <c:dPt>
            <c:idx val="4"/>
            <c:invertIfNegative val="0"/>
            <c:bubble3D val="0"/>
            <c:spPr>
              <a:solidFill>
                <a:schemeClr val="tx2">
                  <a:lumMod val="20000"/>
                  <a:lumOff val="80000"/>
                </a:schemeClr>
              </a:solidFill>
            </c:spPr>
            <c:extLst>
              <c:ext xmlns:c16="http://schemas.microsoft.com/office/drawing/2014/chart" uri="{C3380CC4-5D6E-409C-BE32-E72D297353CC}">
                <c16:uniqueId val="{00000001-572F-436B-BF8E-E4CA79177A88}"/>
              </c:ext>
            </c:extLst>
          </c:dPt>
          <c:dPt>
            <c:idx val="5"/>
            <c:invertIfNegative val="0"/>
            <c:bubble3D val="0"/>
            <c:spPr>
              <a:solidFill>
                <a:schemeClr val="tx2">
                  <a:lumMod val="20000"/>
                  <a:lumOff val="80000"/>
                </a:schemeClr>
              </a:solidFill>
            </c:spPr>
            <c:extLst>
              <c:ext xmlns:c16="http://schemas.microsoft.com/office/drawing/2014/chart" uri="{C3380CC4-5D6E-409C-BE32-E72D297353CC}">
                <c16:uniqueId val="{00000003-572F-436B-BF8E-E4CA79177A88}"/>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Within a year</c:v>
                </c:pt>
                <c:pt idx="1">
                  <c:v>In 2 Years</c:v>
                </c:pt>
                <c:pt idx="2">
                  <c:v>3-5 Years</c:v>
                </c:pt>
                <c:pt idx="3">
                  <c:v>In 5+ Years</c:v>
                </c:pt>
                <c:pt idx="4">
                  <c:v>Not sure</c:v>
                </c:pt>
                <c:pt idx="5">
                  <c:v>No plans to buy</c:v>
                </c:pt>
              </c:strCache>
            </c:strRef>
          </c:cat>
          <c:val>
            <c:numRef>
              <c:f>Sheet1!$B$2:$B$7</c:f>
              <c:numCache>
                <c:formatCode>0%</c:formatCode>
                <c:ptCount val="6"/>
                <c:pt idx="0" formatCode="0.0%">
                  <c:v>9.6000000000000002E-2</c:v>
                </c:pt>
                <c:pt idx="1">
                  <c:v>0.13</c:v>
                </c:pt>
                <c:pt idx="2">
                  <c:v>0.14000000000000001</c:v>
                </c:pt>
                <c:pt idx="3">
                  <c:v>0.11</c:v>
                </c:pt>
                <c:pt idx="4">
                  <c:v>0.24</c:v>
                </c:pt>
                <c:pt idx="5">
                  <c:v>0.28000000000000003</c:v>
                </c:pt>
              </c:numCache>
            </c:numRef>
          </c:val>
          <c:extLst>
            <c:ext xmlns:c16="http://schemas.microsoft.com/office/drawing/2014/chart" uri="{C3380CC4-5D6E-409C-BE32-E72D297353CC}">
              <c16:uniqueId val="{00000004-572F-436B-BF8E-E4CA79177A88}"/>
            </c:ext>
          </c:extLst>
        </c:ser>
        <c:dLbls>
          <c:showLegendKey val="0"/>
          <c:showVal val="0"/>
          <c:showCatName val="0"/>
          <c:showSerName val="0"/>
          <c:showPercent val="0"/>
          <c:showBubbleSize val="0"/>
        </c:dLbls>
        <c:gapWidth val="50"/>
        <c:axId val="174302440"/>
        <c:axId val="174301656"/>
      </c:barChart>
      <c:catAx>
        <c:axId val="174302440"/>
        <c:scaling>
          <c:orientation val="minMax"/>
        </c:scaling>
        <c:delete val="0"/>
        <c:axPos val="l"/>
        <c:numFmt formatCode="General" sourceLinked="0"/>
        <c:majorTickMark val="out"/>
        <c:minorTickMark val="none"/>
        <c:tickLblPos val="nextTo"/>
        <c:crossAx val="174301656"/>
        <c:crosses val="autoZero"/>
        <c:auto val="1"/>
        <c:lblAlgn val="ctr"/>
        <c:lblOffset val="100"/>
        <c:noMultiLvlLbl val="0"/>
      </c:catAx>
      <c:valAx>
        <c:axId val="174301656"/>
        <c:scaling>
          <c:orientation val="minMax"/>
        </c:scaling>
        <c:delete val="0"/>
        <c:axPos val="b"/>
        <c:numFmt formatCode="0.0%" sourceLinked="1"/>
        <c:majorTickMark val="out"/>
        <c:minorTickMark val="none"/>
        <c:tickLblPos val="nextTo"/>
        <c:crossAx val="1743024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hart>
    <c:autoTitleDeleted val="1"/>
    <c:plotArea>
      <c:layout/>
      <c:barChart>
        <c:barDir val="bar"/>
        <c:grouping val="clustered"/>
        <c:varyColors val="0"/>
        <c:ser>
          <c:idx val="0"/>
          <c:order val="0"/>
          <c:tx>
            <c:strRef>
              <c:f>Sheet1!$B$1</c:f>
              <c:strCache>
                <c:ptCount val="1"/>
                <c:pt idx="0">
                  <c:v>2016</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Other</c:v>
                </c:pt>
                <c:pt idx="1">
                  <c:v>Pre-qualified with a lender</c:v>
                </c:pt>
                <c:pt idx="2">
                  <c:v>Consulted credit counselor/financial advisor</c:v>
                </c:pt>
                <c:pt idx="3">
                  <c:v>Spoken to a REALTOR®</c:v>
                </c:pt>
                <c:pt idx="4">
                  <c:v>Searched for home buying process information online</c:v>
                </c:pt>
                <c:pt idx="5">
                  <c:v>Searched for homes</c:v>
                </c:pt>
                <c:pt idx="6">
                  <c:v>No preparations</c:v>
                </c:pt>
              </c:strCache>
            </c:strRef>
          </c:cat>
          <c:val>
            <c:numRef>
              <c:f>Sheet1!$B$2:$B$8</c:f>
              <c:numCache>
                <c:formatCode>0.0%</c:formatCode>
                <c:ptCount val="7"/>
                <c:pt idx="0">
                  <c:v>0.01</c:v>
                </c:pt>
                <c:pt idx="1">
                  <c:v>0.09</c:v>
                </c:pt>
                <c:pt idx="2">
                  <c:v>0.12</c:v>
                </c:pt>
                <c:pt idx="3" formatCode="0%">
                  <c:v>0.16</c:v>
                </c:pt>
                <c:pt idx="4" formatCode="0%">
                  <c:v>0.21</c:v>
                </c:pt>
                <c:pt idx="5" formatCode="0%">
                  <c:v>0.34</c:v>
                </c:pt>
                <c:pt idx="6" formatCode="0%">
                  <c:v>0.45</c:v>
                </c:pt>
              </c:numCache>
            </c:numRef>
          </c:val>
          <c:extLst>
            <c:ext xmlns:c16="http://schemas.microsoft.com/office/drawing/2014/chart" uri="{C3380CC4-5D6E-409C-BE32-E72D297353CC}">
              <c16:uniqueId val="{00000000-5F19-4027-B5C4-5334F7131611}"/>
            </c:ext>
          </c:extLst>
        </c:ser>
        <c:dLbls>
          <c:showLegendKey val="0"/>
          <c:showVal val="0"/>
          <c:showCatName val="0"/>
          <c:showSerName val="0"/>
          <c:showPercent val="0"/>
          <c:showBubbleSize val="0"/>
        </c:dLbls>
        <c:gapWidth val="50"/>
        <c:axId val="174307928"/>
        <c:axId val="175276168"/>
      </c:barChart>
      <c:catAx>
        <c:axId val="174307928"/>
        <c:scaling>
          <c:orientation val="minMax"/>
        </c:scaling>
        <c:delete val="0"/>
        <c:axPos val="l"/>
        <c:numFmt formatCode="General" sourceLinked="0"/>
        <c:majorTickMark val="out"/>
        <c:minorTickMark val="none"/>
        <c:tickLblPos val="nextTo"/>
        <c:crossAx val="175276168"/>
        <c:crosses val="autoZero"/>
        <c:auto val="1"/>
        <c:lblAlgn val="ctr"/>
        <c:lblOffset val="100"/>
        <c:noMultiLvlLbl val="0"/>
      </c:catAx>
      <c:valAx>
        <c:axId val="175276168"/>
        <c:scaling>
          <c:orientation val="minMax"/>
        </c:scaling>
        <c:delete val="0"/>
        <c:axPos val="b"/>
        <c:numFmt formatCode="0%" sourceLinked="0"/>
        <c:majorTickMark val="out"/>
        <c:minorTickMark val="none"/>
        <c:tickLblPos val="nextTo"/>
        <c:crossAx val="174307928"/>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Century Gothic" panose="020B0502020202020204" pitchFamily="34" charset="0"/>
              </a:rPr>
              <a:t>All</a:t>
            </a:r>
            <a:r>
              <a:rPr lang="en-US" baseline="0" dirty="0">
                <a:latin typeface="Century Gothic" panose="020B0502020202020204" pitchFamily="34" charset="0"/>
              </a:rPr>
              <a:t> Millennial Owners</a:t>
            </a:r>
            <a:endParaRPr lang="en-US" dirty="0">
              <a:latin typeface="Century Gothic" panose="020B0502020202020204" pitchFamily="34" charset="0"/>
            </a:endParaRPr>
          </a:p>
        </c:rich>
      </c:tx>
      <c:overlay val="0"/>
    </c:title>
    <c:autoTitleDeleted val="0"/>
    <c:plotArea>
      <c:layout/>
      <c:pieChart>
        <c:varyColors val="1"/>
        <c:ser>
          <c:idx val="0"/>
          <c:order val="0"/>
          <c:tx>
            <c:strRef>
              <c:f>Sheet1!$B$1</c:f>
              <c:strCache>
                <c:ptCount val="1"/>
                <c:pt idx="0">
                  <c:v>Series 1</c:v>
                </c:pt>
              </c:strCache>
            </c:strRef>
          </c:tx>
          <c:spPr>
            <a:solidFill>
              <a:schemeClr val="accent6"/>
            </a:solidFill>
          </c:spPr>
          <c:explosion val="8"/>
          <c:dPt>
            <c:idx val="0"/>
            <c:bubble3D val="0"/>
            <c:spPr>
              <a:solidFill>
                <a:schemeClr val="accent3"/>
              </a:solidFill>
            </c:spPr>
            <c:extLst>
              <c:ext xmlns:c16="http://schemas.microsoft.com/office/drawing/2014/chart" uri="{C3380CC4-5D6E-409C-BE32-E72D297353CC}">
                <c16:uniqueId val="{00000001-ABAB-4E4A-9D7F-ABD49379B8AB}"/>
              </c:ext>
            </c:extLst>
          </c:dPt>
          <c:dPt>
            <c:idx val="1"/>
            <c:bubble3D val="0"/>
            <c:spPr>
              <a:solidFill>
                <a:schemeClr val="accent1"/>
              </a:solidFill>
            </c:spPr>
            <c:extLst>
              <c:ext xmlns:c16="http://schemas.microsoft.com/office/drawing/2014/chart" uri="{C3380CC4-5D6E-409C-BE32-E72D297353CC}">
                <c16:uniqueId val="{00000003-ABAB-4E4A-9D7F-ABD49379B8AB}"/>
              </c:ext>
            </c:extLst>
          </c:dPt>
          <c:dPt>
            <c:idx val="2"/>
            <c:bubble3D val="0"/>
            <c:spPr>
              <a:solidFill>
                <a:schemeClr val="accent4"/>
              </a:solidFill>
            </c:spPr>
            <c:extLst>
              <c:ext xmlns:c16="http://schemas.microsoft.com/office/drawing/2014/chart" uri="{C3380CC4-5D6E-409C-BE32-E72D297353CC}">
                <c16:uniqueId val="{00000005-ABAB-4E4A-9D7F-ABD49379B8AB}"/>
              </c:ext>
            </c:extLst>
          </c:dPt>
          <c:dPt>
            <c:idx val="3"/>
            <c:bubble3D val="0"/>
            <c:spPr>
              <a:solidFill>
                <a:schemeClr val="accent1"/>
              </a:solidFill>
            </c:spPr>
            <c:extLst>
              <c:ext xmlns:c16="http://schemas.microsoft.com/office/drawing/2014/chart" uri="{C3380CC4-5D6E-409C-BE32-E72D297353CC}">
                <c16:uniqueId val="{00000007-ABAB-4E4A-9D7F-ABD49379B8AB}"/>
              </c:ext>
            </c:extLst>
          </c:dPt>
          <c:dPt>
            <c:idx val="4"/>
            <c:bubble3D val="0"/>
            <c:spPr>
              <a:solidFill>
                <a:schemeClr val="accent2"/>
              </a:solidFill>
            </c:spPr>
            <c:extLst>
              <c:ext xmlns:c16="http://schemas.microsoft.com/office/drawing/2014/chart" uri="{C3380CC4-5D6E-409C-BE32-E72D297353CC}">
                <c16:uniqueId val="{00000009-ABAB-4E4A-9D7F-ABD49379B8AB}"/>
              </c:ext>
            </c:extLst>
          </c:dPt>
          <c:dLbls>
            <c:dLbl>
              <c:idx val="0"/>
              <c:layout>
                <c:manualLayout>
                  <c:x val="-0.21300320364203515"/>
                  <c:y val="2.1505270510541023E-2"/>
                </c:manualLayout>
              </c:layout>
              <c:tx>
                <c:rich>
                  <a:bodyPr/>
                  <a:lstStyle/>
                  <a:p>
                    <a:r>
                      <a:rPr lang="en-US" baseline="0" dirty="0"/>
                      <a:t>No, 31%</a:t>
                    </a:r>
                  </a:p>
                </c:rich>
              </c:tx>
              <c:dLblPos val="bestFit"/>
              <c:showLegendKey val="0"/>
              <c:showVal val="1"/>
              <c:showCatName val="1"/>
              <c:showSerName val="0"/>
              <c:showPercent val="0"/>
              <c:showBubbleSize val="0"/>
              <c:extLst>
                <c:ext xmlns:c15="http://schemas.microsoft.com/office/drawing/2012/chart" uri="{CE6537A1-D6FC-4f65-9D91-7224C49458BB}">
                  <c15:layout>
                    <c:manualLayout>
                      <c:w val="0.16435821184886582"/>
                      <c:h val="0.20685483870967739"/>
                    </c:manualLayout>
                  </c15:layout>
                </c:ext>
                <c:ext xmlns:c16="http://schemas.microsoft.com/office/drawing/2014/chart" uri="{C3380CC4-5D6E-409C-BE32-E72D297353CC}">
                  <c16:uniqueId val="{00000001-ABAB-4E4A-9D7F-ABD49379B8AB}"/>
                </c:ext>
              </c:extLst>
            </c:dLbl>
            <c:dLbl>
              <c:idx val="1"/>
              <c:tx>
                <c:rich>
                  <a:bodyPr/>
                  <a:lstStyle/>
                  <a:p>
                    <a:r>
                      <a:rPr lang="en-US" dirty="0"/>
                      <a:t>Yes</a:t>
                    </a:r>
                    <a:r>
                      <a:rPr lang="en-US" baseline="0" dirty="0"/>
                      <a:t>, 69%</a:t>
                    </a:r>
                  </a:p>
                </c:rich>
              </c:tx>
              <c:dLblPos val="ct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AB-4E4A-9D7F-ABD49379B8AB}"/>
                </c:ext>
              </c:extLst>
            </c:dLbl>
            <c:dLbl>
              <c:idx val="2"/>
              <c:layout>
                <c:manualLayout>
                  <c:x val="0.18244734049022027"/>
                  <c:y val="0.14013567860469059"/>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AB-4E4A-9D7F-ABD49379B8AB}"/>
                </c:ext>
              </c:extLst>
            </c:dLbl>
            <c:spPr>
              <a:noFill/>
              <a:ln>
                <a:noFill/>
              </a:ln>
              <a:effectLst/>
            </c:spPr>
            <c:txPr>
              <a:bodyPr/>
              <a:lstStyle/>
              <a:p>
                <a:pPr>
                  <a:defRPr sz="1800" b="1">
                    <a:solidFill>
                      <a:schemeClr val="bg1"/>
                    </a:solidFill>
                  </a:defRPr>
                </a:pPr>
                <a:endParaRPr lang="en-US"/>
              </a:p>
            </c:txPr>
            <c:dLblPos val="ctr"/>
            <c:showLegendKey val="0"/>
            <c:showVal val="1"/>
            <c:showCatName val="1"/>
            <c:showSerName val="0"/>
            <c:showPercent val="0"/>
            <c:showBubbleSize val="0"/>
            <c:showLeaderLines val="1"/>
            <c:extLst>
              <c:ext xmlns:c15="http://schemas.microsoft.com/office/drawing/2012/chart" uri="{CE6537A1-D6FC-4f65-9D91-7224C49458BB}"/>
            </c:extLst>
          </c:dLbls>
          <c:cat>
            <c:strRef>
              <c:f>Sheet1!$A$3:$A$4</c:f>
              <c:strCache>
                <c:ptCount val="1"/>
                <c:pt idx="0">
                  <c:v>No</c:v>
                </c:pt>
              </c:strCache>
            </c:strRef>
          </c:cat>
          <c:val>
            <c:numRef>
              <c:f>Sheet1!$B$2:$B$4</c:f>
              <c:numCache>
                <c:formatCode>0%</c:formatCode>
                <c:ptCount val="3"/>
                <c:pt idx="0">
                  <c:v>0.39</c:v>
                </c:pt>
                <c:pt idx="1">
                  <c:v>0.61</c:v>
                </c:pt>
              </c:numCache>
            </c:numRef>
          </c:val>
          <c:extLst>
            <c:ext xmlns:c16="http://schemas.microsoft.com/office/drawing/2014/chart" uri="{C3380CC4-5D6E-409C-BE32-E72D297353CC}">
              <c16:uniqueId val="{0000000A-ABAB-4E4A-9D7F-ABD49379B8AB}"/>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4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Are you aware of FHA</a:t>
            </a:r>
            <a:r>
              <a:rPr lang="en-US" baseline="0" dirty="0"/>
              <a:t> Loans?</a:t>
            </a:r>
            <a:endParaRPr lang="en-US" dirty="0"/>
          </a:p>
        </c:rich>
      </c:tx>
      <c:overlay val="0"/>
    </c:title>
    <c:autoTitleDeleted val="0"/>
    <c:plotArea>
      <c:layout/>
      <c:pieChart>
        <c:varyColors val="1"/>
        <c:ser>
          <c:idx val="0"/>
          <c:order val="0"/>
          <c:tx>
            <c:strRef>
              <c:f>Sheet1!$B$1</c:f>
              <c:strCache>
                <c:ptCount val="1"/>
                <c:pt idx="0">
                  <c:v>Series 1</c:v>
                </c:pt>
              </c:strCache>
            </c:strRef>
          </c:tx>
          <c:spPr>
            <a:solidFill>
              <a:schemeClr val="accent6"/>
            </a:solidFill>
          </c:spPr>
          <c:explosion val="8"/>
          <c:dPt>
            <c:idx val="0"/>
            <c:bubble3D val="0"/>
            <c:spPr>
              <a:solidFill>
                <a:schemeClr val="accent3"/>
              </a:solidFill>
            </c:spPr>
            <c:extLst>
              <c:ext xmlns:c16="http://schemas.microsoft.com/office/drawing/2014/chart" uri="{C3380CC4-5D6E-409C-BE32-E72D297353CC}">
                <c16:uniqueId val="{00000001-326C-4F72-A532-F5BECD992FCB}"/>
              </c:ext>
            </c:extLst>
          </c:dPt>
          <c:dPt>
            <c:idx val="1"/>
            <c:bubble3D val="0"/>
            <c:spPr>
              <a:solidFill>
                <a:schemeClr val="accent1"/>
              </a:solidFill>
            </c:spPr>
            <c:extLst>
              <c:ext xmlns:c16="http://schemas.microsoft.com/office/drawing/2014/chart" uri="{C3380CC4-5D6E-409C-BE32-E72D297353CC}">
                <c16:uniqueId val="{00000003-326C-4F72-A532-F5BECD992FCB}"/>
              </c:ext>
            </c:extLst>
          </c:dPt>
          <c:dPt>
            <c:idx val="2"/>
            <c:bubble3D val="0"/>
            <c:spPr>
              <a:solidFill>
                <a:schemeClr val="accent4"/>
              </a:solidFill>
            </c:spPr>
            <c:extLst>
              <c:ext xmlns:c16="http://schemas.microsoft.com/office/drawing/2014/chart" uri="{C3380CC4-5D6E-409C-BE32-E72D297353CC}">
                <c16:uniqueId val="{00000005-326C-4F72-A532-F5BECD992FCB}"/>
              </c:ext>
            </c:extLst>
          </c:dPt>
          <c:dPt>
            <c:idx val="3"/>
            <c:bubble3D val="0"/>
            <c:spPr>
              <a:solidFill>
                <a:schemeClr val="accent1"/>
              </a:solidFill>
            </c:spPr>
            <c:extLst>
              <c:ext xmlns:c16="http://schemas.microsoft.com/office/drawing/2014/chart" uri="{C3380CC4-5D6E-409C-BE32-E72D297353CC}">
                <c16:uniqueId val="{00000007-326C-4F72-A532-F5BECD992FCB}"/>
              </c:ext>
            </c:extLst>
          </c:dPt>
          <c:dPt>
            <c:idx val="4"/>
            <c:bubble3D val="0"/>
            <c:spPr>
              <a:solidFill>
                <a:schemeClr val="accent2"/>
              </a:solidFill>
            </c:spPr>
            <c:extLst>
              <c:ext xmlns:c16="http://schemas.microsoft.com/office/drawing/2014/chart" uri="{C3380CC4-5D6E-409C-BE32-E72D297353CC}">
                <c16:uniqueId val="{00000009-326C-4F72-A532-F5BECD992FCB}"/>
              </c:ext>
            </c:extLst>
          </c:dPt>
          <c:dLbls>
            <c:dLbl>
              <c:idx val="0"/>
              <c:layout>
                <c:manualLayout>
                  <c:x val="-0.13112684141228045"/>
                  <c:y val="0.1881719371772077"/>
                </c:manualLayout>
              </c:layout>
              <c:tx>
                <c:rich>
                  <a:bodyPr/>
                  <a:lstStyle/>
                  <a:p>
                    <a:r>
                      <a:rPr lang="en-US" baseline="0" dirty="0"/>
                      <a:t>Yes, </a:t>
                    </a:r>
                    <a:fld id="{950C3BB3-A4D3-4318-81CD-B57FB07A98BD}" type="VALUE">
                      <a:rPr lang="en-US" baseline="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layout>
                    <c:manualLayout>
                      <c:w val="0.16435821184886582"/>
                      <c:h val="0.20685483870967739"/>
                    </c:manualLayout>
                  </c15:layout>
                  <c15:dlblFieldTable/>
                  <c15:showDataLabelsRange val="0"/>
                </c:ext>
                <c:ext xmlns:c16="http://schemas.microsoft.com/office/drawing/2014/chart" uri="{C3380CC4-5D6E-409C-BE32-E72D297353CC}">
                  <c16:uniqueId val="{00000001-326C-4F72-A532-F5BECD992FCB}"/>
                </c:ext>
              </c:extLst>
            </c:dLbl>
            <c:dLbl>
              <c:idx val="1"/>
              <c:layout>
                <c:manualLayout>
                  <c:x val="0.15231730933742632"/>
                  <c:y val="-0.28160295487257642"/>
                </c:manualLayout>
              </c:layout>
              <c:tx>
                <c:rich>
                  <a:bodyPr/>
                  <a:lstStyle/>
                  <a:p>
                    <a:r>
                      <a:rPr lang="en-US" dirty="0"/>
                      <a:t>No</a:t>
                    </a:r>
                    <a:r>
                      <a:rPr lang="en-US" baseline="0" dirty="0"/>
                      <a:t>, </a:t>
                    </a:r>
                    <a:fld id="{CA601B66-E95A-463F-9567-71620B0E04DE}" type="VALUE">
                      <a:rPr lang="en-US" baseline="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26C-4F72-A532-F5BECD992FCB}"/>
                </c:ext>
              </c:extLst>
            </c:dLbl>
            <c:dLbl>
              <c:idx val="2"/>
              <c:layout>
                <c:manualLayout>
                  <c:x val="0.18244734049022027"/>
                  <c:y val="0.14013567860469059"/>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6C-4F72-A532-F5BECD992FCB}"/>
                </c:ext>
              </c:extLst>
            </c:dLbl>
            <c:spPr>
              <a:noFill/>
              <a:ln>
                <a:noFill/>
              </a:ln>
              <a:effectLst/>
            </c:spPr>
            <c:txPr>
              <a:bodyPr/>
              <a:lstStyle/>
              <a:p>
                <a:pPr>
                  <a:defRPr sz="1800" b="1">
                    <a:solidFill>
                      <a:schemeClr val="bg1"/>
                    </a:solidFill>
                  </a:defRPr>
                </a:pPr>
                <a:endParaRPr lang="en-US"/>
              </a:p>
            </c:txPr>
            <c:dLblPos val="ctr"/>
            <c:showLegendKey val="0"/>
            <c:showVal val="1"/>
            <c:showCatName val="1"/>
            <c:showSerName val="0"/>
            <c:showPercent val="0"/>
            <c:showBubbleSize val="0"/>
            <c:showLeaderLines val="1"/>
            <c:extLst>
              <c:ext xmlns:c15="http://schemas.microsoft.com/office/drawing/2012/chart" uri="{CE6537A1-D6FC-4f65-9D91-7224C49458BB}"/>
            </c:extLst>
          </c:dLbls>
          <c:cat>
            <c:strRef>
              <c:f>Sheet1!$A$3:$A$4</c:f>
              <c:strCache>
                <c:ptCount val="1"/>
                <c:pt idx="0">
                  <c:v>No</c:v>
                </c:pt>
              </c:strCache>
            </c:strRef>
          </c:cat>
          <c:val>
            <c:numRef>
              <c:f>Sheet1!$B$2:$B$4</c:f>
              <c:numCache>
                <c:formatCode>0%</c:formatCode>
                <c:ptCount val="3"/>
                <c:pt idx="0">
                  <c:v>0.19</c:v>
                </c:pt>
                <c:pt idx="1">
                  <c:v>0.81</c:v>
                </c:pt>
              </c:numCache>
            </c:numRef>
          </c:val>
          <c:extLst>
            <c:ext xmlns:c16="http://schemas.microsoft.com/office/drawing/2014/chart" uri="{C3380CC4-5D6E-409C-BE32-E72D297353CC}">
              <c16:uniqueId val="{0000000A-326C-4F72-A532-F5BECD992FCB}"/>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CA</c:v>
                </c:pt>
              </c:strCache>
            </c:strRef>
          </c:tx>
          <c:spPr>
            <a:ln w="44450" cap="rnd" cmpd="sng" algn="ctr">
              <a:solidFill>
                <a:schemeClr val="accent1"/>
              </a:solidFill>
              <a:prstDash val="solid"/>
              <a:round/>
            </a:ln>
            <a:effectLst>
              <a:outerShdw blurRad="50800" dist="38100" algn="l" rotWithShape="0">
                <a:prstClr val="black">
                  <a:alpha val="40000"/>
                </a:prstClr>
              </a:outerShdw>
            </a:effectLst>
          </c:spPr>
          <c:marker>
            <c:symbol val="none"/>
          </c:marker>
          <c:cat>
            <c:numRef>
              <c:f>Sheet1!$A$2:$A$330</c:f>
              <c:numCache>
                <c:formatCode>m/d/yyyy</c:formatCode>
                <c:ptCount val="149"/>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numCache>
            </c:numRef>
          </c:cat>
          <c:val>
            <c:numRef>
              <c:f>Sheet1!$B$2:$B$330</c:f>
              <c:numCache>
                <c:formatCode>General</c:formatCode>
                <c:ptCount val="149"/>
                <c:pt idx="0">
                  <c:v>5.7000000000000002E-2</c:v>
                </c:pt>
                <c:pt idx="1">
                  <c:v>5.7000000000000002E-2</c:v>
                </c:pt>
                <c:pt idx="2">
                  <c:v>5.6000000000000001E-2</c:v>
                </c:pt>
                <c:pt idx="3">
                  <c:v>5.5E-2</c:v>
                </c:pt>
                <c:pt idx="4">
                  <c:v>5.3999999999999999E-2</c:v>
                </c:pt>
                <c:pt idx="5">
                  <c:v>5.2999999999999999E-2</c:v>
                </c:pt>
                <c:pt idx="6">
                  <c:v>5.2999999999999999E-2</c:v>
                </c:pt>
                <c:pt idx="7">
                  <c:v>5.2999999999999999E-2</c:v>
                </c:pt>
                <c:pt idx="8">
                  <c:v>5.1999999999999998E-2</c:v>
                </c:pt>
                <c:pt idx="9">
                  <c:v>5.1999999999999998E-2</c:v>
                </c:pt>
                <c:pt idx="10">
                  <c:v>5.0999999999999997E-2</c:v>
                </c:pt>
                <c:pt idx="11">
                  <c:v>5.0999999999999997E-2</c:v>
                </c:pt>
                <c:pt idx="12">
                  <c:v>0.05</c:v>
                </c:pt>
                <c:pt idx="13">
                  <c:v>0.05</c:v>
                </c:pt>
                <c:pt idx="14">
                  <c:v>4.9000000000000002E-2</c:v>
                </c:pt>
                <c:pt idx="15">
                  <c:v>4.9000000000000002E-2</c:v>
                </c:pt>
                <c:pt idx="16">
                  <c:v>4.9000000000000002E-2</c:v>
                </c:pt>
                <c:pt idx="17">
                  <c:v>4.9000000000000002E-2</c:v>
                </c:pt>
                <c:pt idx="18">
                  <c:v>4.9000000000000002E-2</c:v>
                </c:pt>
                <c:pt idx="19">
                  <c:v>4.9000000000000002E-2</c:v>
                </c:pt>
                <c:pt idx="20">
                  <c:v>4.9000000000000002E-2</c:v>
                </c:pt>
                <c:pt idx="21">
                  <c:v>4.9000000000000002E-2</c:v>
                </c:pt>
                <c:pt idx="22">
                  <c:v>4.9000000000000002E-2</c:v>
                </c:pt>
                <c:pt idx="23">
                  <c:v>4.9000000000000002E-2</c:v>
                </c:pt>
                <c:pt idx="24">
                  <c:v>0.05</c:v>
                </c:pt>
                <c:pt idx="25">
                  <c:v>0.05</c:v>
                </c:pt>
                <c:pt idx="26">
                  <c:v>5.0999999999999997E-2</c:v>
                </c:pt>
                <c:pt idx="27">
                  <c:v>5.0999999999999997E-2</c:v>
                </c:pt>
                <c:pt idx="28">
                  <c:v>5.1999999999999998E-2</c:v>
                </c:pt>
                <c:pt idx="29">
                  <c:v>5.2999999999999999E-2</c:v>
                </c:pt>
                <c:pt idx="30">
                  <c:v>5.3999999999999999E-2</c:v>
                </c:pt>
                <c:pt idx="31">
                  <c:v>5.5E-2</c:v>
                </c:pt>
                <c:pt idx="32">
                  <c:v>5.6000000000000001E-2</c:v>
                </c:pt>
                <c:pt idx="33">
                  <c:v>5.8000000000000003E-2</c:v>
                </c:pt>
                <c:pt idx="34">
                  <c:v>5.8999999999999997E-2</c:v>
                </c:pt>
                <c:pt idx="35">
                  <c:v>0.06</c:v>
                </c:pt>
                <c:pt idx="36">
                  <c:v>6.0999999999999999E-2</c:v>
                </c:pt>
                <c:pt idx="37">
                  <c:v>6.2E-2</c:v>
                </c:pt>
                <c:pt idx="38">
                  <c:v>6.4000000000000001E-2</c:v>
                </c:pt>
                <c:pt idx="39">
                  <c:v>6.6000000000000003E-2</c:v>
                </c:pt>
                <c:pt idx="40">
                  <c:v>6.9000000000000006E-2</c:v>
                </c:pt>
                <c:pt idx="41">
                  <c:v>7.1999999999999995E-2</c:v>
                </c:pt>
                <c:pt idx="42">
                  <c:v>7.4999999999999997E-2</c:v>
                </c:pt>
                <c:pt idx="43">
                  <c:v>7.8E-2</c:v>
                </c:pt>
                <c:pt idx="44">
                  <c:v>8.1000000000000003E-2</c:v>
                </c:pt>
                <c:pt idx="45">
                  <c:v>8.5000000000000006E-2</c:v>
                </c:pt>
                <c:pt idx="46">
                  <c:v>8.8999999999999996E-2</c:v>
                </c:pt>
                <c:pt idx="47">
                  <c:v>9.2999999999999999E-2</c:v>
                </c:pt>
                <c:pt idx="48">
                  <c:v>9.8000000000000004E-2</c:v>
                </c:pt>
                <c:pt idx="49">
                  <c:v>0.10299999999999999</c:v>
                </c:pt>
                <c:pt idx="50">
                  <c:v>0.106</c:v>
                </c:pt>
                <c:pt idx="51">
                  <c:v>0.109</c:v>
                </c:pt>
                <c:pt idx="52">
                  <c:v>0.112</c:v>
                </c:pt>
                <c:pt idx="53">
                  <c:v>0.113</c:v>
                </c:pt>
                <c:pt idx="54">
                  <c:v>0.115</c:v>
                </c:pt>
                <c:pt idx="55">
                  <c:v>0.11600000000000001</c:v>
                </c:pt>
                <c:pt idx="56">
                  <c:v>0.11799999999999999</c:v>
                </c:pt>
                <c:pt idx="57">
                  <c:v>0.11899999999999999</c:v>
                </c:pt>
                <c:pt idx="58">
                  <c:v>0.12</c:v>
                </c:pt>
                <c:pt idx="59">
                  <c:v>0.121</c:v>
                </c:pt>
                <c:pt idx="60">
                  <c:v>0.121</c:v>
                </c:pt>
                <c:pt idx="61">
                  <c:v>0.122</c:v>
                </c:pt>
                <c:pt idx="62">
                  <c:v>0.122</c:v>
                </c:pt>
                <c:pt idx="63">
                  <c:v>0.122</c:v>
                </c:pt>
                <c:pt idx="64">
                  <c:v>0.121</c:v>
                </c:pt>
                <c:pt idx="65">
                  <c:v>0.121</c:v>
                </c:pt>
                <c:pt idx="66">
                  <c:v>0.121</c:v>
                </c:pt>
                <c:pt idx="67">
                  <c:v>0.121</c:v>
                </c:pt>
                <c:pt idx="68">
                  <c:v>0.122</c:v>
                </c:pt>
                <c:pt idx="69">
                  <c:v>0.122</c:v>
                </c:pt>
                <c:pt idx="70">
                  <c:v>0.121</c:v>
                </c:pt>
                <c:pt idx="71">
                  <c:v>0.121</c:v>
                </c:pt>
                <c:pt idx="72">
                  <c:v>0.12</c:v>
                </c:pt>
                <c:pt idx="73">
                  <c:v>0.11899999999999999</c:v>
                </c:pt>
                <c:pt idx="74">
                  <c:v>0.11799999999999999</c:v>
                </c:pt>
                <c:pt idx="75">
                  <c:v>0.11700000000000001</c:v>
                </c:pt>
                <c:pt idx="76">
                  <c:v>0.11700000000000001</c:v>
                </c:pt>
                <c:pt idx="77">
                  <c:v>0.11700000000000001</c:v>
                </c:pt>
                <c:pt idx="78">
                  <c:v>0.11700000000000001</c:v>
                </c:pt>
                <c:pt idx="79">
                  <c:v>0.11600000000000001</c:v>
                </c:pt>
                <c:pt idx="80">
                  <c:v>0.115</c:v>
                </c:pt>
                <c:pt idx="81">
                  <c:v>0.113</c:v>
                </c:pt>
                <c:pt idx="82">
                  <c:v>0.112</c:v>
                </c:pt>
                <c:pt idx="83">
                  <c:v>0.11</c:v>
                </c:pt>
                <c:pt idx="84">
                  <c:v>0.109</c:v>
                </c:pt>
                <c:pt idx="85">
                  <c:v>0.108</c:v>
                </c:pt>
                <c:pt idx="86">
                  <c:v>0.107</c:v>
                </c:pt>
                <c:pt idx="87">
                  <c:v>0.106</c:v>
                </c:pt>
                <c:pt idx="88">
                  <c:v>0.105</c:v>
                </c:pt>
                <c:pt idx="89">
                  <c:v>0.104</c:v>
                </c:pt>
                <c:pt idx="90">
                  <c:v>0.10199999999999999</c:v>
                </c:pt>
                <c:pt idx="91">
                  <c:v>0.10100000000000001</c:v>
                </c:pt>
                <c:pt idx="92">
                  <c:v>9.9000000000000005E-2</c:v>
                </c:pt>
                <c:pt idx="93">
                  <c:v>9.8000000000000004E-2</c:v>
                </c:pt>
                <c:pt idx="94">
                  <c:v>9.7000000000000003E-2</c:v>
                </c:pt>
                <c:pt idx="95">
                  <c:v>9.6000000000000002E-2</c:v>
                </c:pt>
                <c:pt idx="96">
                  <c:v>9.4E-2</c:v>
                </c:pt>
                <c:pt idx="97">
                  <c:v>9.2999999999999999E-2</c:v>
                </c:pt>
                <c:pt idx="98">
                  <c:v>9.1999999999999998E-2</c:v>
                </c:pt>
                <c:pt idx="99">
                  <c:v>9.0999999999999998E-2</c:v>
                </c:pt>
                <c:pt idx="100">
                  <c:v>0.09</c:v>
                </c:pt>
                <c:pt idx="101">
                  <c:v>8.8999999999999996E-2</c:v>
                </c:pt>
                <c:pt idx="102">
                  <c:v>8.7999999999999995E-2</c:v>
                </c:pt>
                <c:pt idx="103">
                  <c:v>8.6999999999999994E-2</c:v>
                </c:pt>
                <c:pt idx="104">
                  <c:v>8.5999999999999993E-2</c:v>
                </c:pt>
                <c:pt idx="105">
                  <c:v>8.4000000000000005E-2</c:v>
                </c:pt>
                <c:pt idx="106">
                  <c:v>8.3000000000000004E-2</c:v>
                </c:pt>
                <c:pt idx="107">
                  <c:v>8.2000000000000003E-2</c:v>
                </c:pt>
                <c:pt idx="108">
                  <c:v>8.1000000000000003E-2</c:v>
                </c:pt>
                <c:pt idx="109">
                  <c:v>0.08</c:v>
                </c:pt>
                <c:pt idx="110">
                  <c:v>7.9000000000000001E-2</c:v>
                </c:pt>
                <c:pt idx="111">
                  <c:v>7.6999999999999999E-2</c:v>
                </c:pt>
                <c:pt idx="112">
                  <c:v>7.5999999999999998E-2</c:v>
                </c:pt>
                <c:pt idx="113">
                  <c:v>7.4999999999999997E-2</c:v>
                </c:pt>
                <c:pt idx="114">
                  <c:v>7.3999999999999996E-2</c:v>
                </c:pt>
                <c:pt idx="115">
                  <c:v>7.2999999999999995E-2</c:v>
                </c:pt>
                <c:pt idx="116">
                  <c:v>7.1999999999999995E-2</c:v>
                </c:pt>
                <c:pt idx="117">
                  <c:v>7.0999999999999994E-2</c:v>
                </c:pt>
                <c:pt idx="118">
                  <c:v>7.0000000000000007E-2</c:v>
                </c:pt>
                <c:pt idx="119">
                  <c:v>6.9000000000000006E-2</c:v>
                </c:pt>
                <c:pt idx="120">
                  <c:v>6.8000000000000005E-2</c:v>
                </c:pt>
                <c:pt idx="121">
                  <c:v>6.7000000000000004E-2</c:v>
                </c:pt>
                <c:pt idx="122">
                  <c:v>6.6000000000000003E-2</c:v>
                </c:pt>
                <c:pt idx="123">
                  <c:v>6.5000000000000002E-2</c:v>
                </c:pt>
                <c:pt idx="124">
                  <c:v>6.4000000000000001E-2</c:v>
                </c:pt>
                <c:pt idx="125">
                  <c:v>6.2E-2</c:v>
                </c:pt>
                <c:pt idx="126">
                  <c:v>6.0999999999999999E-2</c:v>
                </c:pt>
                <c:pt idx="127">
                  <c:v>0.06</c:v>
                </c:pt>
                <c:pt idx="128">
                  <c:v>0.06</c:v>
                </c:pt>
                <c:pt idx="129">
                  <c:v>5.8999999999999997E-2</c:v>
                </c:pt>
                <c:pt idx="130">
                  <c:v>5.8999999999999997E-2</c:v>
                </c:pt>
                <c:pt idx="131">
                  <c:v>5.8999999999999997E-2</c:v>
                </c:pt>
                <c:pt idx="132">
                  <c:v>5.7000000000000002E-2</c:v>
                </c:pt>
                <c:pt idx="133">
                  <c:v>5.5E-2</c:v>
                </c:pt>
                <c:pt idx="134">
                  <c:v>5.3999999999999999E-2</c:v>
                </c:pt>
                <c:pt idx="135">
                  <c:v>5.2999999999999999E-2</c:v>
                </c:pt>
                <c:pt idx="136">
                  <c:v>5.1999999999999998E-2</c:v>
                </c:pt>
                <c:pt idx="137">
                  <c:v>5.3999999999999999E-2</c:v>
                </c:pt>
                <c:pt idx="138">
                  <c:v>5.5E-2</c:v>
                </c:pt>
                <c:pt idx="139">
                  <c:v>5.5E-2</c:v>
                </c:pt>
                <c:pt idx="140">
                  <c:v>5.5E-2</c:v>
                </c:pt>
                <c:pt idx="141">
                  <c:v>5.5E-2</c:v>
                </c:pt>
                <c:pt idx="142">
                  <c:v>5.2999999999999999E-2</c:v>
                </c:pt>
                <c:pt idx="143">
                  <c:v>5.1999999999999998E-2</c:v>
                </c:pt>
                <c:pt idx="144">
                  <c:v>5.0999999999999997E-2</c:v>
                </c:pt>
                <c:pt idx="145">
                  <c:v>0.05</c:v>
                </c:pt>
                <c:pt idx="146">
                  <c:v>4.9000000000000002E-2</c:v>
                </c:pt>
                <c:pt idx="147">
                  <c:v>4.8000000000000001E-2</c:v>
                </c:pt>
                <c:pt idx="148">
                  <c:v>4.7E-2</c:v>
                </c:pt>
              </c:numCache>
            </c:numRef>
          </c:val>
          <c:smooth val="0"/>
          <c:extLst>
            <c:ext xmlns:c16="http://schemas.microsoft.com/office/drawing/2014/chart" uri="{C3380CC4-5D6E-409C-BE32-E72D297353CC}">
              <c16:uniqueId val="{00000001-9EF6-497C-BD09-65192710C62F}"/>
            </c:ext>
          </c:extLst>
        </c:ser>
        <c:ser>
          <c:idx val="1"/>
          <c:order val="1"/>
          <c:tx>
            <c:strRef>
              <c:f>Sheet1!$C$1</c:f>
              <c:strCache>
                <c:ptCount val="1"/>
                <c:pt idx="0">
                  <c:v>US</c:v>
                </c:pt>
              </c:strCache>
            </c:strRef>
          </c:tx>
          <c:spPr>
            <a:ln w="44450" cap="rnd" cmpd="sng" algn="ctr">
              <a:solidFill>
                <a:schemeClr val="accent2"/>
              </a:solidFill>
              <a:prstDash val="solid"/>
              <a:round/>
            </a:ln>
            <a:effectLst>
              <a:outerShdw blurRad="50800" dist="38100" algn="l" rotWithShape="0">
                <a:prstClr val="black">
                  <a:alpha val="40000"/>
                </a:prstClr>
              </a:outerShdw>
            </a:effectLst>
          </c:spPr>
          <c:marker>
            <c:symbol val="none"/>
          </c:marker>
          <c:cat>
            <c:numRef>
              <c:f>Sheet1!$A$2:$A$330</c:f>
              <c:numCache>
                <c:formatCode>m/d/yyyy</c:formatCode>
                <c:ptCount val="149"/>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numCache>
            </c:numRef>
          </c:cat>
          <c:val>
            <c:numRef>
              <c:f>Sheet1!$C$2:$C$330</c:f>
              <c:numCache>
                <c:formatCode>General</c:formatCode>
                <c:ptCount val="149"/>
                <c:pt idx="0">
                  <c:v>5.2999999999999999E-2</c:v>
                </c:pt>
                <c:pt idx="1">
                  <c:v>5.4000000000000006E-2</c:v>
                </c:pt>
                <c:pt idx="2">
                  <c:v>5.2000000000000005E-2</c:v>
                </c:pt>
                <c:pt idx="3">
                  <c:v>5.2000000000000005E-2</c:v>
                </c:pt>
                <c:pt idx="4">
                  <c:v>5.0999999999999997E-2</c:v>
                </c:pt>
                <c:pt idx="5">
                  <c:v>0.05</c:v>
                </c:pt>
                <c:pt idx="6">
                  <c:v>0.05</c:v>
                </c:pt>
                <c:pt idx="7">
                  <c:v>4.9000000000000002E-2</c:v>
                </c:pt>
                <c:pt idx="8">
                  <c:v>0.05</c:v>
                </c:pt>
                <c:pt idx="9">
                  <c:v>0.05</c:v>
                </c:pt>
                <c:pt idx="10">
                  <c:v>0.05</c:v>
                </c:pt>
                <c:pt idx="11">
                  <c:v>4.9000000000000002E-2</c:v>
                </c:pt>
                <c:pt idx="12">
                  <c:v>4.7E-2</c:v>
                </c:pt>
                <c:pt idx="13">
                  <c:v>4.8000000000000001E-2</c:v>
                </c:pt>
                <c:pt idx="14">
                  <c:v>4.7E-2</c:v>
                </c:pt>
                <c:pt idx="15">
                  <c:v>4.7E-2</c:v>
                </c:pt>
                <c:pt idx="16">
                  <c:v>4.5999999999999999E-2</c:v>
                </c:pt>
                <c:pt idx="17">
                  <c:v>4.5999999999999999E-2</c:v>
                </c:pt>
                <c:pt idx="18">
                  <c:v>4.7E-2</c:v>
                </c:pt>
                <c:pt idx="19">
                  <c:v>4.7E-2</c:v>
                </c:pt>
                <c:pt idx="20">
                  <c:v>4.4999999999999998E-2</c:v>
                </c:pt>
                <c:pt idx="21">
                  <c:v>4.4000000000000004E-2</c:v>
                </c:pt>
                <c:pt idx="22">
                  <c:v>4.4999999999999998E-2</c:v>
                </c:pt>
                <c:pt idx="23">
                  <c:v>4.4000000000000004E-2</c:v>
                </c:pt>
                <c:pt idx="24">
                  <c:v>4.5999999999999999E-2</c:v>
                </c:pt>
                <c:pt idx="25">
                  <c:v>4.4999999999999998E-2</c:v>
                </c:pt>
                <c:pt idx="26">
                  <c:v>4.4000000000000004E-2</c:v>
                </c:pt>
                <c:pt idx="27">
                  <c:v>4.4999999999999998E-2</c:v>
                </c:pt>
                <c:pt idx="28">
                  <c:v>4.4000000000000004E-2</c:v>
                </c:pt>
                <c:pt idx="29">
                  <c:v>4.5999999999999999E-2</c:v>
                </c:pt>
                <c:pt idx="30">
                  <c:v>4.7E-2</c:v>
                </c:pt>
                <c:pt idx="31">
                  <c:v>4.5999999999999999E-2</c:v>
                </c:pt>
                <c:pt idx="32">
                  <c:v>4.7E-2</c:v>
                </c:pt>
                <c:pt idx="33">
                  <c:v>4.7E-2</c:v>
                </c:pt>
                <c:pt idx="34">
                  <c:v>4.7E-2</c:v>
                </c:pt>
                <c:pt idx="35">
                  <c:v>0.05</c:v>
                </c:pt>
                <c:pt idx="36">
                  <c:v>0.05</c:v>
                </c:pt>
                <c:pt idx="37">
                  <c:v>4.9000000000000002E-2</c:v>
                </c:pt>
                <c:pt idx="38">
                  <c:v>5.0999999999999997E-2</c:v>
                </c:pt>
                <c:pt idx="39">
                  <c:v>0.05</c:v>
                </c:pt>
                <c:pt idx="40">
                  <c:v>5.4000000000000006E-2</c:v>
                </c:pt>
                <c:pt idx="41">
                  <c:v>5.5999999999999994E-2</c:v>
                </c:pt>
                <c:pt idx="42">
                  <c:v>5.7999999999999996E-2</c:v>
                </c:pt>
                <c:pt idx="43">
                  <c:v>6.0999999999999999E-2</c:v>
                </c:pt>
                <c:pt idx="44">
                  <c:v>6.0999999999999999E-2</c:v>
                </c:pt>
                <c:pt idx="45">
                  <c:v>6.5000000000000002E-2</c:v>
                </c:pt>
                <c:pt idx="46">
                  <c:v>6.8000000000000005E-2</c:v>
                </c:pt>
                <c:pt idx="47">
                  <c:v>7.2999999999999995E-2</c:v>
                </c:pt>
                <c:pt idx="48">
                  <c:v>7.8E-2</c:v>
                </c:pt>
                <c:pt idx="49">
                  <c:v>8.3000000000000004E-2</c:v>
                </c:pt>
                <c:pt idx="50">
                  <c:v>8.6999999999999994E-2</c:v>
                </c:pt>
                <c:pt idx="51">
                  <c:v>0.09</c:v>
                </c:pt>
                <c:pt idx="52">
                  <c:v>9.4E-2</c:v>
                </c:pt>
                <c:pt idx="53">
                  <c:v>9.5000000000000001E-2</c:v>
                </c:pt>
                <c:pt idx="54">
                  <c:v>9.5000000000000001E-2</c:v>
                </c:pt>
                <c:pt idx="55">
                  <c:v>9.6000000000000002E-2</c:v>
                </c:pt>
                <c:pt idx="56">
                  <c:v>9.8000000000000004E-2</c:v>
                </c:pt>
                <c:pt idx="57">
                  <c:v>0.1</c:v>
                </c:pt>
                <c:pt idx="58">
                  <c:v>9.9000000000000005E-2</c:v>
                </c:pt>
                <c:pt idx="59">
                  <c:v>9.9000000000000005E-2</c:v>
                </c:pt>
                <c:pt idx="60">
                  <c:v>9.8000000000000004E-2</c:v>
                </c:pt>
                <c:pt idx="61">
                  <c:v>9.8000000000000004E-2</c:v>
                </c:pt>
                <c:pt idx="62">
                  <c:v>9.9000000000000005E-2</c:v>
                </c:pt>
                <c:pt idx="63">
                  <c:v>9.9000000000000005E-2</c:v>
                </c:pt>
                <c:pt idx="64">
                  <c:v>9.6000000000000002E-2</c:v>
                </c:pt>
                <c:pt idx="65">
                  <c:v>9.4E-2</c:v>
                </c:pt>
                <c:pt idx="66">
                  <c:v>9.4E-2</c:v>
                </c:pt>
                <c:pt idx="67">
                  <c:v>9.5000000000000001E-2</c:v>
                </c:pt>
                <c:pt idx="68">
                  <c:v>9.5000000000000001E-2</c:v>
                </c:pt>
                <c:pt idx="69">
                  <c:v>9.4E-2</c:v>
                </c:pt>
                <c:pt idx="70">
                  <c:v>9.8000000000000004E-2</c:v>
                </c:pt>
                <c:pt idx="71">
                  <c:v>9.3000000000000013E-2</c:v>
                </c:pt>
                <c:pt idx="72">
                  <c:v>9.0999999999999998E-2</c:v>
                </c:pt>
                <c:pt idx="73">
                  <c:v>0.09</c:v>
                </c:pt>
                <c:pt idx="74">
                  <c:v>0.09</c:v>
                </c:pt>
                <c:pt idx="75">
                  <c:v>9.0999999999999998E-2</c:v>
                </c:pt>
                <c:pt idx="76">
                  <c:v>0.09</c:v>
                </c:pt>
                <c:pt idx="77">
                  <c:v>9.0999999999999998E-2</c:v>
                </c:pt>
                <c:pt idx="78">
                  <c:v>0.09</c:v>
                </c:pt>
                <c:pt idx="79">
                  <c:v>0.09</c:v>
                </c:pt>
                <c:pt idx="80">
                  <c:v>0.09</c:v>
                </c:pt>
                <c:pt idx="81">
                  <c:v>8.8000000000000009E-2</c:v>
                </c:pt>
                <c:pt idx="82">
                  <c:v>8.5999999999999993E-2</c:v>
                </c:pt>
                <c:pt idx="83">
                  <c:v>8.5000000000000006E-2</c:v>
                </c:pt>
                <c:pt idx="84">
                  <c:v>8.3000000000000004E-2</c:v>
                </c:pt>
                <c:pt idx="85">
                  <c:v>8.3000000000000004E-2</c:v>
                </c:pt>
                <c:pt idx="86">
                  <c:v>8.199999999999999E-2</c:v>
                </c:pt>
                <c:pt idx="87">
                  <c:v>8.199999999999999E-2</c:v>
                </c:pt>
                <c:pt idx="88">
                  <c:v>8.199999999999999E-2</c:v>
                </c:pt>
                <c:pt idx="89">
                  <c:v>8.199999999999999E-2</c:v>
                </c:pt>
                <c:pt idx="90">
                  <c:v>8.199999999999999E-2</c:v>
                </c:pt>
                <c:pt idx="91">
                  <c:v>8.1000000000000003E-2</c:v>
                </c:pt>
                <c:pt idx="92">
                  <c:v>7.8E-2</c:v>
                </c:pt>
                <c:pt idx="93">
                  <c:v>7.8E-2</c:v>
                </c:pt>
                <c:pt idx="94">
                  <c:v>7.6999999999999999E-2</c:v>
                </c:pt>
                <c:pt idx="95">
                  <c:v>7.9000000000000001E-2</c:v>
                </c:pt>
                <c:pt idx="96">
                  <c:v>0.08</c:v>
                </c:pt>
                <c:pt idx="97">
                  <c:v>7.6999999999999999E-2</c:v>
                </c:pt>
                <c:pt idx="98">
                  <c:v>7.4999999999999997E-2</c:v>
                </c:pt>
                <c:pt idx="99">
                  <c:v>7.5999999999999998E-2</c:v>
                </c:pt>
                <c:pt idx="100">
                  <c:v>7.4999999999999997E-2</c:v>
                </c:pt>
                <c:pt idx="101">
                  <c:v>7.4999999999999997E-2</c:v>
                </c:pt>
                <c:pt idx="102">
                  <c:v>7.2999999999999995E-2</c:v>
                </c:pt>
                <c:pt idx="103">
                  <c:v>7.2999999999999995E-2</c:v>
                </c:pt>
                <c:pt idx="104">
                  <c:v>7.2999999999999995E-2</c:v>
                </c:pt>
                <c:pt idx="105">
                  <c:v>7.2000000000000008E-2</c:v>
                </c:pt>
                <c:pt idx="106">
                  <c:v>6.9000000000000006E-2</c:v>
                </c:pt>
                <c:pt idx="107">
                  <c:v>6.7000000000000004E-2</c:v>
                </c:pt>
                <c:pt idx="108">
                  <c:v>6.6000000000000003E-2</c:v>
                </c:pt>
                <c:pt idx="109">
                  <c:v>6.7000000000000004E-2</c:v>
                </c:pt>
                <c:pt idx="110">
                  <c:v>6.7000000000000004E-2</c:v>
                </c:pt>
                <c:pt idx="111">
                  <c:v>6.2E-2</c:v>
                </c:pt>
                <c:pt idx="112">
                  <c:v>6.2E-2</c:v>
                </c:pt>
                <c:pt idx="113">
                  <c:v>6.0999999999999999E-2</c:v>
                </c:pt>
                <c:pt idx="114">
                  <c:v>6.2E-2</c:v>
                </c:pt>
                <c:pt idx="115">
                  <c:v>6.2E-2</c:v>
                </c:pt>
                <c:pt idx="116">
                  <c:v>0.06</c:v>
                </c:pt>
                <c:pt idx="117">
                  <c:v>5.7000000000000002E-2</c:v>
                </c:pt>
                <c:pt idx="118">
                  <c:v>5.7999999999999996E-2</c:v>
                </c:pt>
                <c:pt idx="119">
                  <c:v>5.5999999999999994E-2</c:v>
                </c:pt>
                <c:pt idx="120" formatCode="0.000">
                  <c:v>5.7000000000000002E-2</c:v>
                </c:pt>
                <c:pt idx="121" formatCode="0.000">
                  <c:v>5.5E-2</c:v>
                </c:pt>
                <c:pt idx="122" formatCode="0.000">
                  <c:v>5.5E-2</c:v>
                </c:pt>
                <c:pt idx="123" formatCode="0.000">
                  <c:v>5.4000000000000006E-2</c:v>
                </c:pt>
                <c:pt idx="124" formatCode="0.000">
                  <c:v>5.5E-2</c:v>
                </c:pt>
                <c:pt idx="125" formatCode="0.000">
                  <c:v>5.2999999999999999E-2</c:v>
                </c:pt>
                <c:pt idx="126" formatCode="0.000">
                  <c:v>5.2999999999999999E-2</c:v>
                </c:pt>
                <c:pt idx="127" formatCode="0.000">
                  <c:v>5.0999999999999997E-2</c:v>
                </c:pt>
                <c:pt idx="128" formatCode="0.000">
                  <c:v>5.0999999999999997E-2</c:v>
                </c:pt>
                <c:pt idx="129" formatCode="0.000">
                  <c:v>0.05</c:v>
                </c:pt>
                <c:pt idx="130" formatCode="0.000">
                  <c:v>0.05</c:v>
                </c:pt>
                <c:pt idx="131" formatCode="0.000">
                  <c:v>0.05</c:v>
                </c:pt>
                <c:pt idx="132">
                  <c:v>4.9000000000000002E-2</c:v>
                </c:pt>
                <c:pt idx="133">
                  <c:v>4.9000000000000002E-2</c:v>
                </c:pt>
                <c:pt idx="134">
                  <c:v>0.05</c:v>
                </c:pt>
                <c:pt idx="135">
                  <c:v>0.05</c:v>
                </c:pt>
                <c:pt idx="136">
                  <c:v>4.7E-2</c:v>
                </c:pt>
                <c:pt idx="137">
                  <c:v>4.9000000000000002E-2</c:v>
                </c:pt>
                <c:pt idx="138">
                  <c:v>4.9000000000000002E-2</c:v>
                </c:pt>
                <c:pt idx="139">
                  <c:v>4.9000000000000002E-2</c:v>
                </c:pt>
                <c:pt idx="140">
                  <c:v>0.05</c:v>
                </c:pt>
                <c:pt idx="141">
                  <c:v>4.9000000000000002E-2</c:v>
                </c:pt>
                <c:pt idx="142">
                  <c:v>4.5999999999999999E-2</c:v>
                </c:pt>
                <c:pt idx="143">
                  <c:v>4.7E-2</c:v>
                </c:pt>
                <c:pt idx="144">
                  <c:v>4.8000000000000001E-2</c:v>
                </c:pt>
                <c:pt idx="145">
                  <c:v>4.7E-2</c:v>
                </c:pt>
                <c:pt idx="146">
                  <c:v>4.4999999999999998E-2</c:v>
                </c:pt>
                <c:pt idx="147">
                  <c:v>4.3999999999999997E-2</c:v>
                </c:pt>
                <c:pt idx="148">
                  <c:v>4.2999999999999997E-2</c:v>
                </c:pt>
              </c:numCache>
            </c:numRef>
          </c:val>
          <c:smooth val="0"/>
          <c:extLst>
            <c:ext xmlns:c16="http://schemas.microsoft.com/office/drawing/2014/chart" uri="{C3380CC4-5D6E-409C-BE32-E72D297353CC}">
              <c16:uniqueId val="{00000002-9EF6-497C-BD09-65192710C62F}"/>
            </c:ext>
          </c:extLst>
        </c:ser>
        <c:dLbls>
          <c:showLegendKey val="0"/>
          <c:showVal val="0"/>
          <c:showCatName val="0"/>
          <c:showSerName val="0"/>
          <c:showPercent val="0"/>
          <c:showBubbleSize val="0"/>
        </c:dLbls>
        <c:smooth val="0"/>
        <c:axId val="94781824"/>
        <c:axId val="94783360"/>
      </c:lineChart>
      <c:dateAx>
        <c:axId val="94781824"/>
        <c:scaling>
          <c:orientation val="minMax"/>
        </c:scaling>
        <c:delete val="0"/>
        <c:axPos val="b"/>
        <c:numFmt formatCode="[$-409]mmm\-yy;@"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Arial" pitchFamily="34" charset="0"/>
              </a:defRPr>
            </a:pPr>
            <a:endParaRPr lang="en-US"/>
          </a:p>
        </c:txPr>
        <c:crossAx val="94783360"/>
        <c:crossesAt val="-4"/>
        <c:auto val="1"/>
        <c:lblOffset val="100"/>
        <c:baseTimeUnit val="months"/>
        <c:majorUnit val="6"/>
        <c:majorTimeUnit val="months"/>
      </c:dateAx>
      <c:valAx>
        <c:axId val="94783360"/>
        <c:scaling>
          <c:orientation val="minMax"/>
        </c:scaling>
        <c:delete val="0"/>
        <c:axPos val="l"/>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Arial" pitchFamily="34" charset="0"/>
              </a:defRPr>
            </a:pPr>
            <a:endParaRPr lang="en-US"/>
          </a:p>
        </c:txPr>
        <c:crossAx val="94781824"/>
        <c:crosses val="autoZero"/>
        <c:crossBetween val="between"/>
      </c:valAx>
      <c:spPr>
        <a:noFill/>
        <a:ln>
          <a:noFill/>
        </a:ln>
        <a:effectLst/>
      </c:spPr>
    </c:plotArea>
    <c:legend>
      <c:legendPos val="t"/>
      <c:overlay val="1"/>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Arial"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400" b="0" i="0">
          <a:latin typeface="Century Gothic" panose="020B0502020202020204" pitchFamily="34" charset="0"/>
          <a:cs typeface="Arial"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482277758758421E-2"/>
          <c:y val="0.12263028994285413"/>
          <c:w val="0.88062746062992103"/>
          <c:h val="0.75502669157880697"/>
        </c:manualLayout>
      </c:layout>
      <c:barChart>
        <c:barDir val="col"/>
        <c:grouping val="clustered"/>
        <c:varyColors val="0"/>
        <c:ser>
          <c:idx val="0"/>
          <c:order val="0"/>
          <c:tx>
            <c:strRef>
              <c:f>Sheet1!$B$1</c:f>
              <c:strCache>
                <c:ptCount val="1"/>
                <c:pt idx="0">
                  <c:v>CA</c:v>
                </c:pt>
              </c:strCache>
            </c:strRef>
          </c:tx>
          <c:spPr>
            <a:solidFill>
              <a:schemeClr val="accent1"/>
            </a:solidFill>
            <a:ln>
              <a:noFill/>
            </a:ln>
            <a:effectLst>
              <a:outerShdw blurRad="50800" dist="38100" algn="l" rotWithShape="0">
                <a:prstClr val="black">
                  <a:alpha val="40000"/>
                </a:prstClr>
              </a:outerShdw>
            </a:effectLst>
          </c:spPr>
          <c:invertIfNegative val="0"/>
          <c:dLbls>
            <c:dLbl>
              <c:idx val="45"/>
              <c:layout>
                <c:manualLayout>
                  <c:x val="3.1304347826086959E-2"/>
                  <c:y val="5.6187290969899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C5-4766-ACBA-36177C09017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trendline>
            <c:spPr>
              <a:ln w="34925" cap="rnd" cmpd="sng" algn="ctr">
                <a:solidFill>
                  <a:schemeClr val="accent3"/>
                </a:solidFill>
                <a:prstDash val="dash"/>
                <a:round/>
              </a:ln>
              <a:effectLst/>
            </c:spPr>
            <c:trendlineType val="linear"/>
            <c:dispRSqr val="0"/>
            <c:dispEq val="0"/>
          </c:trendline>
          <c:cat>
            <c:numRef>
              <c:f>Sheet1!$A$2:$A$47</c:f>
              <c:numCache>
                <c:formatCode>General</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Sheet1!$B$2:$B$47</c:f>
              <c:numCache>
                <c:formatCode>0.0%</c:formatCode>
                <c:ptCount val="46"/>
                <c:pt idx="0">
                  <c:v>4.5757637205378024E-2</c:v>
                </c:pt>
                <c:pt idx="1">
                  <c:v>6.1098938100065545E-2</c:v>
                </c:pt>
                <c:pt idx="2">
                  <c:v>7.0522044740570056E-2</c:v>
                </c:pt>
                <c:pt idx="3">
                  <c:v>6.5595230444311467E-2</c:v>
                </c:pt>
                <c:pt idx="4">
                  <c:v>6.3710432827295271E-2</c:v>
                </c:pt>
                <c:pt idx="5">
                  <c:v>7.0916810301347069E-2</c:v>
                </c:pt>
                <c:pt idx="6">
                  <c:v>8.5581350228433259E-2</c:v>
                </c:pt>
                <c:pt idx="7">
                  <c:v>8.5845135835172157E-2</c:v>
                </c:pt>
                <c:pt idx="8">
                  <c:v>8.8405518329621485E-2</c:v>
                </c:pt>
                <c:pt idx="9">
                  <c:v>8.3717058561891947E-2</c:v>
                </c:pt>
                <c:pt idx="10">
                  <c:v>6.4895988415405406E-2</c:v>
                </c:pt>
                <c:pt idx="11">
                  <c:v>4.5963727158978333E-2</c:v>
                </c:pt>
                <c:pt idx="12">
                  <c:v>3.1795960618966827E-2</c:v>
                </c:pt>
                <c:pt idx="13">
                  <c:v>4.6210804990663525E-2</c:v>
                </c:pt>
                <c:pt idx="14">
                  <c:v>5.0548660842781486E-2</c:v>
                </c:pt>
                <c:pt idx="15">
                  <c:v>5.2721804746591029E-2</c:v>
                </c:pt>
                <c:pt idx="16">
                  <c:v>6.199329915171551E-2</c:v>
                </c:pt>
                <c:pt idx="17">
                  <c:v>6.3623518836305765E-2</c:v>
                </c:pt>
                <c:pt idx="18">
                  <c:v>6.8424314786455387E-2</c:v>
                </c:pt>
                <c:pt idx="19">
                  <c:v>6.3988942635438931E-2</c:v>
                </c:pt>
                <c:pt idx="20">
                  <c:v>4.5821864340022146E-2</c:v>
                </c:pt>
                <c:pt idx="21">
                  <c:v>4.2426894660686672E-2</c:v>
                </c:pt>
                <c:pt idx="22">
                  <c:v>4.2584022919901966E-2</c:v>
                </c:pt>
                <c:pt idx="23">
                  <c:v>4.2974677646944799E-2</c:v>
                </c:pt>
                <c:pt idx="24">
                  <c:v>4.7856868946685144E-2</c:v>
                </c:pt>
                <c:pt idx="25">
                  <c:v>4.1543062018829534E-2</c:v>
                </c:pt>
                <c:pt idx="26">
                  <c:v>4.6110935906404547E-2</c:v>
                </c:pt>
                <c:pt idx="27">
                  <c:v>5.015915121345798E-2</c:v>
                </c:pt>
                <c:pt idx="28">
                  <c:v>5.6603116766874122E-2</c:v>
                </c:pt>
                <c:pt idx="29">
                  <c:v>5.9926235218414559E-2</c:v>
                </c:pt>
                <c:pt idx="30">
                  <c:v>5.9997487159841066E-2</c:v>
                </c:pt>
                <c:pt idx="31">
                  <c:v>5.7678086686090715E-2</c:v>
                </c:pt>
                <c:pt idx="32">
                  <c:v>6.4358801513200253E-2</c:v>
                </c:pt>
                <c:pt idx="33">
                  <c:v>6.7697226965174689E-2</c:v>
                </c:pt>
                <c:pt idx="34">
                  <c:v>6.8780588910321627E-2</c:v>
                </c:pt>
                <c:pt idx="35">
                  <c:v>6.8402504055849245E-2</c:v>
                </c:pt>
                <c:pt idx="36">
                  <c:v>5.1162082180310993E-2</c:v>
                </c:pt>
                <c:pt idx="37">
                  <c:v>3.3676900988045398E-2</c:v>
                </c:pt>
                <c:pt idx="38">
                  <c:v>4.3614837826832557E-2</c:v>
                </c:pt>
                <c:pt idx="39">
                  <c:v>5.4261423140258454E-2</c:v>
                </c:pt>
                <c:pt idx="40">
                  <c:v>4.6839840178668823E-2</c:v>
                </c:pt>
                <c:pt idx="41">
                  <c:v>4.7404833576555852E-2</c:v>
                </c:pt>
                <c:pt idx="42">
                  <c:v>4.9525867437476945E-2</c:v>
                </c:pt>
                <c:pt idx="43">
                  <c:v>4.6355521938150179E-2</c:v>
                </c:pt>
                <c:pt idx="44">
                  <c:v>4.2370728150572849E-2</c:v>
                </c:pt>
                <c:pt idx="45">
                  <c:v>4.527727228239322E-2</c:v>
                </c:pt>
              </c:numCache>
            </c:numRef>
          </c:val>
          <c:extLst>
            <c:ext xmlns:c16="http://schemas.microsoft.com/office/drawing/2014/chart" uri="{C3380CC4-5D6E-409C-BE32-E72D297353CC}">
              <c16:uniqueId val="{00000001-CFF8-418F-9AA4-D375454968D0}"/>
            </c:ext>
          </c:extLst>
        </c:ser>
        <c:dLbls>
          <c:showLegendKey val="0"/>
          <c:showVal val="0"/>
          <c:showCatName val="0"/>
          <c:showSerName val="0"/>
          <c:showPercent val="0"/>
          <c:showBubbleSize val="0"/>
        </c:dLbls>
        <c:gapWidth val="50"/>
        <c:axId val="170875680"/>
        <c:axId val="170879208"/>
      </c:barChart>
      <c:lineChart>
        <c:grouping val="standard"/>
        <c:varyColors val="0"/>
        <c:ser>
          <c:idx val="1"/>
          <c:order val="1"/>
          <c:tx>
            <c:strRef>
              <c:f>Sheet1!$C$1</c:f>
              <c:strCache>
                <c:ptCount val="1"/>
                <c:pt idx="0">
                  <c:v>US</c:v>
                </c:pt>
              </c:strCache>
            </c:strRef>
          </c:tx>
          <c:spPr>
            <a:ln w="44450" cap="rnd" cmpd="sng" algn="ctr">
              <a:solidFill>
                <a:schemeClr val="accent2"/>
              </a:solidFill>
              <a:prstDash val="solid"/>
              <a:round/>
            </a:ln>
            <a:effectLst>
              <a:outerShdw blurRad="50800" dist="38100" dir="2700000" algn="tl" rotWithShape="0">
                <a:prstClr val="black">
                  <a:alpha val="40000"/>
                </a:prstClr>
              </a:outerShdw>
            </a:effectLst>
          </c:spPr>
          <c:marker>
            <c:symbol val="none"/>
          </c:marker>
          <c:dLbls>
            <c:dLbl>
              <c:idx val="45"/>
              <c:layout>
                <c:manualLayout>
                  <c:x val="4.6376811594202897E-3"/>
                  <c:y val="-5.0836120401337746E-2"/>
                </c:manualLayout>
              </c:layout>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C5-4766-ACBA-36177C09017F}"/>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Sheet1!$A$2:$A$47</c:f>
              <c:numCache>
                <c:formatCode>General</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Sheet1!$C$2:$C$47</c:f>
              <c:numCache>
                <c:formatCode>0.0%</c:formatCode>
                <c:ptCount val="46"/>
                <c:pt idx="0">
                  <c:v>3.3687727820626935E-2</c:v>
                </c:pt>
                <c:pt idx="1">
                  <c:v>4.1532030889172906E-2</c:v>
                </c:pt>
                <c:pt idx="2">
                  <c:v>4.5428133907461664E-2</c:v>
                </c:pt>
                <c:pt idx="3">
                  <c:v>4.6100748582063526E-2</c:v>
                </c:pt>
                <c:pt idx="4">
                  <c:v>4.4023558637384136E-2</c:v>
                </c:pt>
                <c:pt idx="5">
                  <c:v>4.7127621089222853E-2</c:v>
                </c:pt>
                <c:pt idx="6">
                  <c:v>5.7213758572503957E-2</c:v>
                </c:pt>
                <c:pt idx="7">
                  <c:v>6.6657761952012104E-2</c:v>
                </c:pt>
                <c:pt idx="8">
                  <c:v>7.1035246811402025E-2</c:v>
                </c:pt>
                <c:pt idx="9">
                  <c:v>6.6574563951058846E-2</c:v>
                </c:pt>
                <c:pt idx="10">
                  <c:v>5.0733356367773375E-2</c:v>
                </c:pt>
                <c:pt idx="11">
                  <c:v>4.0819918923180154E-2</c:v>
                </c:pt>
                <c:pt idx="12">
                  <c:v>3.3329076033365899E-2</c:v>
                </c:pt>
                <c:pt idx="13">
                  <c:v>4.4764119336699028E-2</c:v>
                </c:pt>
                <c:pt idx="14">
                  <c:v>4.6370571610326754E-2</c:v>
                </c:pt>
                <c:pt idx="15">
                  <c:v>5.0702704733388997E-2</c:v>
                </c:pt>
                <c:pt idx="16">
                  <c:v>5.5431505196463816E-2</c:v>
                </c:pt>
                <c:pt idx="17">
                  <c:v>5.403952154149478E-2</c:v>
                </c:pt>
                <c:pt idx="18">
                  <c:v>5.4507452839225437E-2</c:v>
                </c:pt>
                <c:pt idx="19">
                  <c:v>4.6102586725218948E-2</c:v>
                </c:pt>
                <c:pt idx="20">
                  <c:v>4.4077763403530527E-2</c:v>
                </c:pt>
                <c:pt idx="21">
                  <c:v>4.3048750947714313E-2</c:v>
                </c:pt>
                <c:pt idx="22">
                  <c:v>4.6359521437594482E-2</c:v>
                </c:pt>
                <c:pt idx="23">
                  <c:v>4.9704815219726535E-2</c:v>
                </c:pt>
                <c:pt idx="24">
                  <c:v>5.0601779726811527E-2</c:v>
                </c:pt>
                <c:pt idx="25">
                  <c:v>4.9488915396326612E-2</c:v>
                </c:pt>
                <c:pt idx="26">
                  <c:v>5.2640177652017166E-2</c:v>
                </c:pt>
                <c:pt idx="27">
                  <c:v>5.4145845334410615E-2</c:v>
                </c:pt>
                <c:pt idx="28">
                  <c:v>6.0515637773961205E-2</c:v>
                </c:pt>
                <c:pt idx="29">
                  <c:v>6.1631598187581425E-2</c:v>
                </c:pt>
                <c:pt idx="30">
                  <c:v>5.9993388827002309E-2</c:v>
                </c:pt>
                <c:pt idx="31">
                  <c:v>6.1237147185792741E-2</c:v>
                </c:pt>
                <c:pt idx="32">
                  <c:v>6.29362565043938E-2</c:v>
                </c:pt>
                <c:pt idx="33">
                  <c:v>6.7817988430497869E-2</c:v>
                </c:pt>
                <c:pt idx="34">
                  <c:v>7.2716132290547311E-2</c:v>
                </c:pt>
                <c:pt idx="35">
                  <c:v>7.4300571033552074E-2</c:v>
                </c:pt>
                <c:pt idx="36">
                  <c:v>6.6964499249040979E-2</c:v>
                </c:pt>
                <c:pt idx="37">
                  <c:v>5.1255757952406222E-2</c:v>
                </c:pt>
                <c:pt idx="38">
                  <c:v>4.1980987361394349E-2</c:v>
                </c:pt>
                <c:pt idx="39">
                  <c:v>4.4227555458440329E-2</c:v>
                </c:pt>
                <c:pt idx="40">
                  <c:v>4.1837966700092662E-2</c:v>
                </c:pt>
                <c:pt idx="41">
                  <c:v>4.2533629589928415E-2</c:v>
                </c:pt>
                <c:pt idx="42">
                  <c:v>4.625187748393058E-2</c:v>
                </c:pt>
                <c:pt idx="43">
                  <c:v>5.0113527704231123E-2</c:v>
                </c:pt>
                <c:pt idx="44">
                  <c:v>4.8207550818377007E-2</c:v>
                </c:pt>
                <c:pt idx="45">
                  <c:v>5.1300803309186703E-2</c:v>
                </c:pt>
              </c:numCache>
            </c:numRef>
          </c:val>
          <c:smooth val="0"/>
          <c:extLst>
            <c:ext xmlns:c16="http://schemas.microsoft.com/office/drawing/2014/chart" uri="{C3380CC4-5D6E-409C-BE32-E72D297353CC}">
              <c16:uniqueId val="{00000003-CFF8-418F-9AA4-D375454968D0}"/>
            </c:ext>
          </c:extLst>
        </c:ser>
        <c:dLbls>
          <c:showLegendKey val="0"/>
          <c:showVal val="0"/>
          <c:showCatName val="0"/>
          <c:showSerName val="0"/>
          <c:showPercent val="0"/>
          <c:showBubbleSize val="0"/>
        </c:dLbls>
        <c:marker val="1"/>
        <c:smooth val="0"/>
        <c:axId val="170875680"/>
        <c:axId val="170879208"/>
      </c:lineChart>
      <c:catAx>
        <c:axId val="170875680"/>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0879208"/>
        <c:crosses val="autoZero"/>
        <c:auto val="1"/>
        <c:lblAlgn val="ctr"/>
        <c:lblOffset val="100"/>
        <c:noMultiLvlLbl val="0"/>
      </c:catAx>
      <c:valAx>
        <c:axId val="170879208"/>
        <c:scaling>
          <c:orientation val="minMax"/>
        </c:scaling>
        <c:delete val="0"/>
        <c:axPos val="l"/>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0875680"/>
        <c:crosses val="autoZero"/>
        <c:crossBetween val="between"/>
      </c:valAx>
      <c:spPr>
        <a:noFill/>
        <a:ln w="25400">
          <a:noFill/>
        </a:ln>
        <a:effectLst/>
      </c:spPr>
    </c:plotArea>
    <c:legend>
      <c:legendPos val="t"/>
      <c:layout>
        <c:manualLayout>
          <c:xMode val="edge"/>
          <c:yMode val="edge"/>
          <c:x val="0.36426904028300805"/>
          <c:y val="0.15432228162115186"/>
          <c:w val="0.29298888508501653"/>
          <c:h val="6.474287112416030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400"/>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80" b="0"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5.5829930980849624E-2"/>
          <c:y val="5.6544059099354158E-2"/>
          <c:w val="0.93440240108875283"/>
          <c:h val="0.77507608599486866"/>
        </c:manualLayout>
      </c:layout>
      <c:barChart>
        <c:barDir val="col"/>
        <c:grouping val="clustered"/>
        <c:varyColors val="0"/>
        <c:ser>
          <c:idx val="0"/>
          <c:order val="0"/>
          <c:tx>
            <c:strRef>
              <c:f>Sheet1!$B$1</c:f>
              <c:strCache>
                <c:ptCount val="1"/>
                <c:pt idx="0">
                  <c:v>All Sellers</c:v>
                </c:pt>
              </c:strCache>
            </c:strRef>
          </c:tx>
          <c:spPr>
            <a:solidFill>
              <a:schemeClr val="accent1"/>
            </a:solidFill>
            <a:ln>
              <a:noFill/>
            </a:ln>
            <a:effectLst>
              <a:outerShdw blurRad="50800" dist="38100" algn="l" rotWithShape="0">
                <a:prstClr val="black">
                  <a:alpha val="40000"/>
                </a:prstClr>
              </a:outerShdw>
            </a:effectLst>
          </c:spPr>
          <c:invertIfNegative val="0"/>
          <c:dLbls>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AB-4479-B6CD-DDDA64727D86}"/>
                </c:ext>
              </c:extLst>
            </c:dLbl>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Sheet1!$A$2:$A$19</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Sheet1!$B$2:$B$19</c:f>
              <c:numCache>
                <c:formatCode>0.0</c:formatCode>
                <c:ptCount val="17"/>
                <c:pt idx="0">
                  <c:v>7</c:v>
                </c:pt>
                <c:pt idx="1">
                  <c:v>6</c:v>
                </c:pt>
                <c:pt idx="2">
                  <c:v>7</c:v>
                </c:pt>
                <c:pt idx="3">
                  <c:v>6</c:v>
                </c:pt>
                <c:pt idx="4">
                  <c:v>6</c:v>
                </c:pt>
                <c:pt idx="5">
                  <c:v>5</c:v>
                </c:pt>
                <c:pt idx="6">
                  <c:v>5</c:v>
                </c:pt>
                <c:pt idx="7">
                  <c:v>6</c:v>
                </c:pt>
                <c:pt idx="8">
                  <c:v>5</c:v>
                </c:pt>
                <c:pt idx="9">
                  <c:v>5</c:v>
                </c:pt>
                <c:pt idx="10">
                  <c:v>6</c:v>
                </c:pt>
                <c:pt idx="11">
                  <c:v>7</c:v>
                </c:pt>
                <c:pt idx="12">
                  <c:v>8</c:v>
                </c:pt>
                <c:pt idx="13">
                  <c:v>8</c:v>
                </c:pt>
                <c:pt idx="14">
                  <c:v>9</c:v>
                </c:pt>
                <c:pt idx="15">
                  <c:v>10</c:v>
                </c:pt>
                <c:pt idx="16">
                  <c:v>10</c:v>
                </c:pt>
              </c:numCache>
            </c:numRef>
          </c:val>
          <c:extLst>
            <c:ext xmlns:c16="http://schemas.microsoft.com/office/drawing/2014/chart" uri="{C3380CC4-5D6E-409C-BE32-E72D297353CC}">
              <c16:uniqueId val="{00000001-F5AB-4479-B6CD-DDDA64727D86}"/>
            </c:ext>
          </c:extLst>
        </c:ser>
        <c:dLbls>
          <c:showLegendKey val="0"/>
          <c:showVal val="0"/>
          <c:showCatName val="0"/>
          <c:showSerName val="0"/>
          <c:showPercent val="0"/>
          <c:showBubbleSize val="0"/>
        </c:dLbls>
        <c:gapWidth val="50"/>
        <c:axId val="170879600"/>
        <c:axId val="171871432"/>
      </c:barChart>
      <c:catAx>
        <c:axId val="170879600"/>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27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71871432"/>
        <c:crosses val="autoZero"/>
        <c:auto val="1"/>
        <c:lblAlgn val="ctr"/>
        <c:lblOffset val="100"/>
        <c:noMultiLvlLbl val="0"/>
      </c:catAx>
      <c:valAx>
        <c:axId val="171871432"/>
        <c:scaling>
          <c:orientation val="minMax"/>
        </c:scaling>
        <c:delete val="0"/>
        <c:axPos val="l"/>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70879600"/>
        <c:crosses val="autoZero"/>
        <c:crossBetween val="between"/>
      </c:valAx>
      <c:spPr>
        <a:noFill/>
        <a:ln w="25343">
          <a:noFill/>
        </a:ln>
        <a:effectLst/>
      </c:spPr>
    </c:plotArea>
    <c:plotVisOnly val="1"/>
    <c:dispBlanksAs val="gap"/>
    <c:showDLblsOverMax val="0"/>
  </c:chart>
  <c:spPr>
    <a:noFill/>
    <a:ln w="6350" cap="flat" cmpd="sng" algn="ctr">
      <a:noFill/>
      <a:prstDash val="solid"/>
      <a:miter lim="800000"/>
    </a:ln>
    <a:effectLst/>
  </c:spPr>
  <c:txPr>
    <a:bodyPr/>
    <a:lstStyle/>
    <a:p>
      <a:pPr>
        <a:defRPr sz="1400"/>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baseline="0">
                <a:solidFill>
                  <a:schemeClr val="tx1"/>
                </a:solidFill>
                <a:latin typeface="Century Gothic" panose="020B0502020202020204" pitchFamily="34" charset="0"/>
                <a:ea typeface="+mn-ea"/>
                <a:cs typeface="+mn-cs"/>
              </a:defRPr>
            </a:pPr>
            <a:r>
              <a:rPr lang="en-US" b="0" dirty="0"/>
              <a:t>California Homeowners by Length of Tenure, 2013</a:t>
            </a:r>
          </a:p>
        </c:rich>
      </c:tx>
      <c:overlay val="0"/>
      <c:spPr>
        <a:noFill/>
        <a:ln w="25400">
          <a:noFill/>
        </a:ln>
        <a:effectLst/>
      </c:spPr>
      <c:txPr>
        <a:bodyPr rot="0" spcFirstLastPara="1" vertOverflow="ellipsis" vert="horz" wrap="square" anchor="ctr" anchorCtr="1"/>
        <a:lstStyle/>
        <a:p>
          <a:pPr>
            <a:defRPr sz="1680" b="0" i="0" u="none" strike="noStrike" kern="1200" baseline="0">
              <a:solidFill>
                <a:schemeClr val="tx1"/>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v>Under 55</c:v>
          </c:tx>
          <c:spPr>
            <a:solidFill>
              <a:schemeClr val="accent1"/>
            </a:solidFill>
            <a:ln>
              <a:noFill/>
            </a:ln>
            <a:effectLst>
              <a:outerShdw blurRad="50800" dist="38100" dir="2700000" algn="tl" rotWithShape="0">
                <a:prstClr val="black">
                  <a:alpha val="40000"/>
                </a:prstClr>
              </a:outerShdw>
            </a:effectLst>
          </c:spPr>
          <c:invertIfNegative val="0"/>
          <c:dLbls>
            <c:spPr>
              <a:noFill/>
              <a:ln w="25400">
                <a:noFill/>
              </a:ln>
              <a:effectLst/>
            </c:spPr>
            <c:txPr>
              <a:bodyPr rot="0" spcFirstLastPara="1" vertOverflow="ellipsis" vert="horz" wrap="square" anchor="ctr" anchorCtr="1"/>
              <a:lstStyle/>
              <a:p>
                <a:pPr>
                  <a:defRPr sz="1400" b="0" i="0" u="none" strike="noStrike" kern="1200" baseline="0">
                    <a:solidFill>
                      <a:schemeClr val="tx1"/>
                    </a:solidFill>
                    <a:effectLst>
                      <a:glow rad="101600">
                        <a:schemeClr val="bg1">
                          <a:alpha val="60000"/>
                        </a:schemeClr>
                      </a:glow>
                    </a:effectLst>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Year_Moved!$GM$1:$GT$1</c:f>
              <c:strCache>
                <c:ptCount val="8"/>
                <c:pt idx="0">
                  <c:v>1978 &amp; Earlier</c:v>
                </c:pt>
                <c:pt idx="1">
                  <c:v>1979 to 1984</c:v>
                </c:pt>
                <c:pt idx="2">
                  <c:v>1985 to 1989</c:v>
                </c:pt>
                <c:pt idx="3">
                  <c:v>1990 to 1994</c:v>
                </c:pt>
                <c:pt idx="4">
                  <c:v>1995 to 1999</c:v>
                </c:pt>
                <c:pt idx="5">
                  <c:v>2000 to 2005</c:v>
                </c:pt>
                <c:pt idx="6">
                  <c:v>2005 to 2009</c:v>
                </c:pt>
                <c:pt idx="7">
                  <c:v>2010 to 2013</c:v>
                </c:pt>
              </c:strCache>
            </c:strRef>
          </c:cat>
          <c:val>
            <c:numRef>
              <c:f>Year_Moved!$GM$62:$GT$62</c:f>
              <c:numCache>
                <c:formatCode>0.0%</c:formatCode>
                <c:ptCount val="8"/>
                <c:pt idx="0">
                  <c:v>9.3915190775032738E-3</c:v>
                </c:pt>
                <c:pt idx="1">
                  <c:v>7.5215125140804459E-3</c:v>
                </c:pt>
                <c:pt idx="2">
                  <c:v>1.9474391555241909E-2</c:v>
                </c:pt>
                <c:pt idx="3">
                  <c:v>5.6755056559417844E-2</c:v>
                </c:pt>
                <c:pt idx="4">
                  <c:v>0.10678903051024395</c:v>
                </c:pt>
                <c:pt idx="5">
                  <c:v>0.2134441540546074</c:v>
                </c:pt>
                <c:pt idx="6">
                  <c:v>0.24035568959059189</c:v>
                </c:pt>
                <c:pt idx="7">
                  <c:v>0.31791339476272129</c:v>
                </c:pt>
              </c:numCache>
            </c:numRef>
          </c:val>
          <c:extLst>
            <c:ext xmlns:c16="http://schemas.microsoft.com/office/drawing/2014/chart" uri="{C3380CC4-5D6E-409C-BE32-E72D297353CC}">
              <c16:uniqueId val="{00000000-A9A7-4FFB-B61C-6C17292783A7}"/>
            </c:ext>
          </c:extLst>
        </c:ser>
        <c:ser>
          <c:idx val="1"/>
          <c:order val="1"/>
          <c:tx>
            <c:v>55+</c:v>
          </c:tx>
          <c:spPr>
            <a:solidFill>
              <a:schemeClr val="accent2"/>
            </a:solidFill>
            <a:ln>
              <a:noFill/>
            </a:ln>
            <a:effectLst>
              <a:outerShdw blurRad="50800" dist="38100" dir="2700000" algn="tl" rotWithShape="0">
                <a:prstClr val="black">
                  <a:alpha val="40000"/>
                </a:prstClr>
              </a:outerShdw>
            </a:effectLst>
          </c:spPr>
          <c:invertIfNegative val="0"/>
          <c:dLbls>
            <c:spPr>
              <a:noFill/>
              <a:ln w="25400">
                <a:noFill/>
              </a:ln>
              <a:effectLst/>
            </c:spPr>
            <c:txPr>
              <a:bodyPr rot="0" spcFirstLastPara="1" vertOverflow="ellipsis" vert="horz" wrap="square" anchor="ctr" anchorCtr="1"/>
              <a:lstStyle/>
              <a:p>
                <a:pPr>
                  <a:defRPr sz="1400" b="0" i="0" u="none" strike="noStrike" kern="1200" baseline="0">
                    <a:solidFill>
                      <a:schemeClr val="tx1"/>
                    </a:solidFill>
                    <a:effectLst>
                      <a:glow rad="101600">
                        <a:schemeClr val="bg1">
                          <a:alpha val="60000"/>
                        </a:schemeClr>
                      </a:glow>
                    </a:effectLst>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Year_Moved!$GM$1:$GT$1</c:f>
              <c:strCache>
                <c:ptCount val="8"/>
                <c:pt idx="0">
                  <c:v>1978 &amp; Earlier</c:v>
                </c:pt>
                <c:pt idx="1">
                  <c:v>1979 to 1984</c:v>
                </c:pt>
                <c:pt idx="2">
                  <c:v>1985 to 1989</c:v>
                </c:pt>
                <c:pt idx="3">
                  <c:v>1990 to 1994</c:v>
                </c:pt>
                <c:pt idx="4">
                  <c:v>1995 to 1999</c:v>
                </c:pt>
                <c:pt idx="5">
                  <c:v>2000 to 2005</c:v>
                </c:pt>
                <c:pt idx="6">
                  <c:v>2005 to 2009</c:v>
                </c:pt>
                <c:pt idx="7">
                  <c:v>2010 to 2013</c:v>
                </c:pt>
              </c:strCache>
            </c:strRef>
          </c:cat>
          <c:val>
            <c:numRef>
              <c:f>Year_Moved!$GM$60:$GT$60</c:f>
              <c:numCache>
                <c:formatCode>0.0%</c:formatCode>
                <c:ptCount val="8"/>
                <c:pt idx="0">
                  <c:v>0.24422850036695304</c:v>
                </c:pt>
                <c:pt idx="1">
                  <c:v>8.9729855211717308E-2</c:v>
                </c:pt>
                <c:pt idx="2">
                  <c:v>0.1099399564933638</c:v>
                </c:pt>
                <c:pt idx="3">
                  <c:v>0.1242698456459615</c:v>
                </c:pt>
                <c:pt idx="4">
                  <c:v>0.14158991149504141</c:v>
                </c:pt>
                <c:pt idx="5">
                  <c:v>0.11970438879837689</c:v>
                </c:pt>
                <c:pt idx="6">
                  <c:v>8.9296119600443577E-2</c:v>
                </c:pt>
                <c:pt idx="7">
                  <c:v>7.2898088163802971E-2</c:v>
                </c:pt>
              </c:numCache>
            </c:numRef>
          </c:val>
          <c:extLst>
            <c:ext xmlns:c16="http://schemas.microsoft.com/office/drawing/2014/chart" uri="{C3380CC4-5D6E-409C-BE32-E72D297353CC}">
              <c16:uniqueId val="{00000001-A9A7-4FFB-B61C-6C17292783A7}"/>
            </c:ext>
          </c:extLst>
        </c:ser>
        <c:dLbls>
          <c:showLegendKey val="0"/>
          <c:showVal val="0"/>
          <c:showCatName val="0"/>
          <c:showSerName val="0"/>
          <c:showPercent val="0"/>
          <c:showBubbleSize val="0"/>
        </c:dLbls>
        <c:gapWidth val="219"/>
        <c:overlap val="-27"/>
        <c:axId val="171866336"/>
        <c:axId val="171866728"/>
      </c:barChart>
      <c:catAx>
        <c:axId val="17186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crossAx val="171866728"/>
        <c:crosses val="autoZero"/>
        <c:auto val="1"/>
        <c:lblAlgn val="ctr"/>
        <c:lblOffset val="100"/>
        <c:noMultiLvlLbl val="0"/>
      </c:catAx>
      <c:valAx>
        <c:axId val="171866728"/>
        <c:scaling>
          <c:orientation val="minMax"/>
        </c:scaling>
        <c:delete val="0"/>
        <c:axPos val="l"/>
        <c:numFmt formatCode="0%"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crossAx val="171866336"/>
        <c:crosses val="autoZero"/>
        <c:crossBetween val="between"/>
      </c:valAx>
      <c:spPr>
        <a:noFill/>
        <a:ln w="25400">
          <a:noFill/>
        </a:ln>
        <a:effectLst/>
      </c:spPr>
    </c:plotArea>
    <c:legend>
      <c:legendPos val="t"/>
      <c:overlay val="1"/>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dirty="0"/>
              <a:t>Residential Alts./Adds. </a:t>
            </a:r>
          </a:p>
          <a:p>
            <a:pPr>
              <a:defRPr/>
            </a:pPr>
            <a:r>
              <a:rPr lang="en-US" dirty="0"/>
              <a:t>Up 6.1% from 2015</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6.1793267145954581E-2"/>
          <c:y val="0.14322408026755853"/>
          <c:w val="0.92545310966563965"/>
          <c:h val="0.64856271561372558"/>
        </c:manualLayout>
      </c:layout>
      <c:barChart>
        <c:barDir val="col"/>
        <c:grouping val="clustered"/>
        <c:varyColors val="0"/>
        <c:ser>
          <c:idx val="0"/>
          <c:order val="0"/>
          <c:tx>
            <c:strRef>
              <c:f>[data.xls]Sheet1!$D$5</c:f>
              <c:strCache>
                <c:ptCount val="1"/>
                <c:pt idx="0">
                  <c:v>Nominal</c:v>
                </c:pt>
              </c:strCache>
            </c:strRef>
          </c:tx>
          <c:spPr>
            <a:solidFill>
              <a:schemeClr val="accent1"/>
            </a:solidFill>
            <a:ln>
              <a:noFill/>
            </a:ln>
            <a:effectLst>
              <a:outerShdw blurRad="50800" dist="38100" dir="2700000" algn="tl" rotWithShape="0">
                <a:prstClr val="black">
                  <a:alpha val="40000"/>
                </a:prstClr>
              </a:outerShdw>
            </a:effectLst>
          </c:spPr>
          <c:invertIfNegative val="0"/>
          <c:cat>
            <c:numRef>
              <c:f>[data.xls]Sheet1!$C$6:$C$34</c:f>
              <c:numCache>
                <c:formatCode>General</c:formatCode>
                <c:ptCount val="29"/>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numCache>
            </c:numRef>
          </c:cat>
          <c:val>
            <c:numRef>
              <c:f>[data.xls]Sheet1!$D$6:$D$34</c:f>
              <c:numCache>
                <c:formatCode>General</c:formatCode>
                <c:ptCount val="29"/>
                <c:pt idx="0">
                  <c:v>2473333</c:v>
                </c:pt>
                <c:pt idx="1">
                  <c:v>2967823</c:v>
                </c:pt>
                <c:pt idx="2">
                  <c:v>3231042</c:v>
                </c:pt>
                <c:pt idx="3">
                  <c:v>3048091</c:v>
                </c:pt>
                <c:pt idx="4">
                  <c:v>2929486</c:v>
                </c:pt>
                <c:pt idx="5">
                  <c:v>2539600</c:v>
                </c:pt>
                <c:pt idx="6">
                  <c:v>2689352</c:v>
                </c:pt>
                <c:pt idx="7">
                  <c:v>2647878</c:v>
                </c:pt>
                <c:pt idx="8">
                  <c:v>2441507</c:v>
                </c:pt>
                <c:pt idx="9">
                  <c:v>2615476</c:v>
                </c:pt>
                <c:pt idx="10">
                  <c:v>2816570</c:v>
                </c:pt>
                <c:pt idx="11">
                  <c:v>3333076</c:v>
                </c:pt>
                <c:pt idx="12">
                  <c:v>3497297</c:v>
                </c:pt>
                <c:pt idx="13">
                  <c:v>3745143</c:v>
                </c:pt>
                <c:pt idx="14">
                  <c:v>4379707</c:v>
                </c:pt>
                <c:pt idx="15">
                  <c:v>5087442</c:v>
                </c:pt>
                <c:pt idx="16">
                  <c:v>5887755</c:v>
                </c:pt>
                <c:pt idx="17">
                  <c:v>6607072</c:v>
                </c:pt>
                <c:pt idx="18">
                  <c:v>6503388</c:v>
                </c:pt>
                <c:pt idx="19">
                  <c:v>6194885</c:v>
                </c:pt>
                <c:pt idx="20">
                  <c:v>5059252</c:v>
                </c:pt>
                <c:pt idx="21">
                  <c:v>3916554</c:v>
                </c:pt>
                <c:pt idx="22">
                  <c:v>4286481</c:v>
                </c:pt>
                <c:pt idx="23">
                  <c:v>4327054</c:v>
                </c:pt>
                <c:pt idx="24">
                  <c:v>4332686.2130475044</c:v>
                </c:pt>
                <c:pt idx="25">
                  <c:v>4650337.041148901</c:v>
                </c:pt>
                <c:pt idx="26">
                  <c:v>5336596.5903162956</c:v>
                </c:pt>
                <c:pt idx="27">
                  <c:v>6178472.4859999996</c:v>
                </c:pt>
                <c:pt idx="28">
                  <c:v>6555895.2080000006</c:v>
                </c:pt>
              </c:numCache>
            </c:numRef>
          </c:val>
          <c:extLst>
            <c:ext xmlns:c16="http://schemas.microsoft.com/office/drawing/2014/chart" uri="{C3380CC4-5D6E-409C-BE32-E72D297353CC}">
              <c16:uniqueId val="{00000000-478F-4A3A-8B09-A0DEC3E22093}"/>
            </c:ext>
          </c:extLst>
        </c:ser>
        <c:dLbls>
          <c:showLegendKey val="0"/>
          <c:showVal val="0"/>
          <c:showCatName val="0"/>
          <c:showSerName val="0"/>
          <c:showPercent val="0"/>
          <c:showBubbleSize val="0"/>
        </c:dLbls>
        <c:gapWidth val="219"/>
        <c:overlap val="-27"/>
        <c:axId val="542040095"/>
        <c:axId val="375501727"/>
      </c:barChart>
      <c:catAx>
        <c:axId val="542040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375501727"/>
        <c:crosses val="autoZero"/>
        <c:auto val="1"/>
        <c:lblAlgn val="ctr"/>
        <c:lblOffset val="100"/>
        <c:noMultiLvlLbl val="0"/>
      </c:catAx>
      <c:valAx>
        <c:axId val="37550172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42040095"/>
        <c:crosses val="autoZero"/>
        <c:crossBetween val="between"/>
        <c:dispUnits>
          <c:builtInUnit val="millions"/>
          <c:dispUnitsLbl>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$Billions</a:t>
                  </a:r>
                </a:p>
              </c:rich>
            </c:tx>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Owner-Occupied (left)</c:v>
          </c:tx>
          <c:spPr>
            <a:solidFill>
              <a:schemeClr val="accent3"/>
            </a:solidFill>
            <a:ln>
              <a:noFill/>
            </a:ln>
            <a:effectLst>
              <a:outerShdw blurRad="50800" dist="38100" dir="2700000" algn="tl" rotWithShape="0">
                <a:prstClr val="black">
                  <a:alpha val="40000"/>
                </a:prstClr>
              </a:outerShdw>
            </a:effectLst>
          </c:spPr>
          <c:invertIfNegative val="0"/>
          <c:cat>
            <c:numRef>
              <c:f>T.Tenure!$A$23:$A$38</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T.Tenure!$C$23:$C$38</c:f>
              <c:numCache>
                <c:formatCode>#,##0</c:formatCode>
                <c:ptCount val="16"/>
                <c:pt idx="0">
                  <c:v>6295465.6000000034</c:v>
                </c:pt>
                <c:pt idx="1">
                  <c:v>6472732.1699999971</c:v>
                </c:pt>
                <c:pt idx="2">
                  <c:v>6377571.8499999894</c:v>
                </c:pt>
                <c:pt idx="3">
                  <c:v>6824801.8500000099</c:v>
                </c:pt>
                <c:pt idx="4">
                  <c:v>6877250.9200000018</c:v>
                </c:pt>
                <c:pt idx="5">
                  <c:v>6919164.1499999966</c:v>
                </c:pt>
                <c:pt idx="6">
                  <c:v>6820133.4300000174</c:v>
                </c:pt>
                <c:pt idx="7">
                  <c:v>6754095.0800000001</c:v>
                </c:pt>
                <c:pt idx="8">
                  <c:v>6793440.4700000016</c:v>
                </c:pt>
                <c:pt idx="9">
                  <c:v>6696502.109999991</c:v>
                </c:pt>
                <c:pt idx="10">
                  <c:v>6618372.6799999913</c:v>
                </c:pt>
                <c:pt idx="11">
                  <c:v>6489606.8199999779</c:v>
                </c:pt>
                <c:pt idx="12">
                  <c:v>6523696.4899999881</c:v>
                </c:pt>
                <c:pt idx="13">
                  <c:v>6618322.6999999974</c:v>
                </c:pt>
                <c:pt idx="14">
                  <c:v>6368347.9599999879</c:v>
                </c:pt>
                <c:pt idx="15">
                  <c:v>6527730.3599999817</c:v>
                </c:pt>
              </c:numCache>
            </c:numRef>
          </c:val>
          <c:extLst>
            <c:ext xmlns:c16="http://schemas.microsoft.com/office/drawing/2014/chart" uri="{C3380CC4-5D6E-409C-BE32-E72D297353CC}">
              <c16:uniqueId val="{00000000-06CB-4AE8-A9CC-3DA1D359806E}"/>
            </c:ext>
          </c:extLst>
        </c:ser>
        <c:dLbls>
          <c:showLegendKey val="0"/>
          <c:showVal val="0"/>
          <c:showCatName val="0"/>
          <c:showSerName val="0"/>
          <c:showPercent val="0"/>
          <c:showBubbleSize val="0"/>
        </c:dLbls>
        <c:gapWidth val="150"/>
        <c:axId val="172628776"/>
        <c:axId val="172629168"/>
      </c:barChart>
      <c:lineChart>
        <c:grouping val="standard"/>
        <c:varyColors val="0"/>
        <c:ser>
          <c:idx val="1"/>
          <c:order val="1"/>
          <c:tx>
            <c:v>Renter-Occupied (right)</c:v>
          </c:tx>
          <c:spPr>
            <a:ln w="44450" cap="rnd">
              <a:solidFill>
                <a:srgbClr val="C00000"/>
              </a:solidFill>
              <a:round/>
            </a:ln>
            <a:effectLst>
              <a:outerShdw blurRad="50800" dist="38100" dir="2700000" algn="tl" rotWithShape="0">
                <a:prstClr val="black">
                  <a:alpha val="40000"/>
                </a:prstClr>
              </a:outerShdw>
            </a:effectLst>
          </c:spPr>
          <c:marker>
            <c:symbol val="none"/>
          </c:marker>
          <c:cat>
            <c:numRef>
              <c:f>T.Tenure!$A$23:$A$38</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T.Tenure!$G$23:$G$38</c:f>
              <c:numCache>
                <c:formatCode>#,##0</c:formatCode>
                <c:ptCount val="16"/>
                <c:pt idx="0">
                  <c:v>1883210.169999999</c:v>
                </c:pt>
                <c:pt idx="1">
                  <c:v>1754913.3200000005</c:v>
                </c:pt>
                <c:pt idx="2">
                  <c:v>1776303.0800000003</c:v>
                </c:pt>
                <c:pt idx="3">
                  <c:v>1787309.4900000021</c:v>
                </c:pt>
                <c:pt idx="4">
                  <c:v>1768833.280000001</c:v>
                </c:pt>
                <c:pt idx="5">
                  <c:v>1940607.0199999982</c:v>
                </c:pt>
                <c:pt idx="6">
                  <c:v>1958647.8799999966</c:v>
                </c:pt>
                <c:pt idx="7">
                  <c:v>2053107.0800000005</c:v>
                </c:pt>
                <c:pt idx="8">
                  <c:v>2080618.2600000009</c:v>
                </c:pt>
                <c:pt idx="9">
                  <c:v>2281491.159999996</c:v>
                </c:pt>
                <c:pt idx="10">
                  <c:v>2222589.0899999961</c:v>
                </c:pt>
                <c:pt idx="11">
                  <c:v>2478430.0899999961</c:v>
                </c:pt>
                <c:pt idx="12">
                  <c:v>2487948.5999999996</c:v>
                </c:pt>
                <c:pt idx="13">
                  <c:v>2578966.0100000021</c:v>
                </c:pt>
                <c:pt idx="14">
                  <c:v>2633238.4500000011</c:v>
                </c:pt>
                <c:pt idx="15">
                  <c:v>2674808.2800000049</c:v>
                </c:pt>
              </c:numCache>
            </c:numRef>
          </c:val>
          <c:smooth val="0"/>
          <c:extLst>
            <c:ext xmlns:c16="http://schemas.microsoft.com/office/drawing/2014/chart" uri="{C3380CC4-5D6E-409C-BE32-E72D297353CC}">
              <c16:uniqueId val="{00000001-06CB-4AE8-A9CC-3DA1D359806E}"/>
            </c:ext>
          </c:extLst>
        </c:ser>
        <c:dLbls>
          <c:showLegendKey val="0"/>
          <c:showVal val="0"/>
          <c:showCatName val="0"/>
          <c:showSerName val="0"/>
          <c:showPercent val="0"/>
          <c:showBubbleSize val="0"/>
        </c:dLbls>
        <c:marker val="1"/>
        <c:smooth val="0"/>
        <c:axId val="172629952"/>
        <c:axId val="172630736"/>
      </c:lineChart>
      <c:catAx>
        <c:axId val="1726287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72629168"/>
        <c:crosses val="autoZero"/>
        <c:auto val="1"/>
        <c:lblAlgn val="ctr"/>
        <c:lblOffset val="100"/>
        <c:tickLblSkip val="3"/>
        <c:tickMarkSkip val="1"/>
        <c:noMultiLvlLbl val="0"/>
      </c:catAx>
      <c:valAx>
        <c:axId val="172629168"/>
        <c:scaling>
          <c:orientation val="minMax"/>
          <c:min val="5000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72628776"/>
        <c:crosses val="autoZero"/>
        <c:crossBetween val="between"/>
      </c:valAx>
      <c:catAx>
        <c:axId val="172629952"/>
        <c:scaling>
          <c:orientation val="minMax"/>
        </c:scaling>
        <c:delete val="1"/>
        <c:axPos val="b"/>
        <c:numFmt formatCode="General" sourceLinked="1"/>
        <c:majorTickMark val="out"/>
        <c:minorTickMark val="none"/>
        <c:tickLblPos val="nextTo"/>
        <c:crossAx val="172630736"/>
        <c:crosses val="autoZero"/>
        <c:auto val="1"/>
        <c:lblAlgn val="ctr"/>
        <c:lblOffset val="100"/>
        <c:noMultiLvlLbl val="0"/>
      </c:catAx>
      <c:valAx>
        <c:axId val="17263073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72629952"/>
        <c:crosses val="max"/>
        <c:crossBetween val="between"/>
      </c:valAx>
      <c:spPr>
        <a:noFill/>
        <a:ln w="25400">
          <a:noFill/>
        </a:ln>
      </c:spPr>
    </c:plotArea>
    <c:legend>
      <c:legendPos val="t"/>
      <c:overlay val="1"/>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zero"/>
    <c:showDLblsOverMax val="0"/>
  </c:chart>
  <c:spPr>
    <a:solidFill>
      <a:schemeClr val="bg1"/>
    </a:solidFill>
    <a:ln w="9525" cap="flat" cmpd="sng" algn="ctr">
      <a:noFill/>
      <a:round/>
    </a:ln>
    <a:effectLst/>
  </c:spPr>
  <c:txPr>
    <a:bodyPr/>
    <a:lstStyle/>
    <a:p>
      <a:pPr>
        <a:defRPr sz="1400">
          <a:latin typeface="Century Gothic" panose="020B0502020202020204" pitchFamily="34" charset="0"/>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2000</c:v>
                </c:pt>
              </c:strCache>
            </c:strRef>
          </c:tx>
          <c:spPr>
            <a:solidFill>
              <a:schemeClr val="accent1"/>
            </a:solidFill>
            <a:ln>
              <a:noFill/>
            </a:ln>
            <a:effectLst>
              <a:outerShdw blurRad="50800" dist="38100" dir="2700000" algn="tl" rotWithShape="0">
                <a:prstClr val="black">
                  <a:alpha val="40000"/>
                </a:prstClr>
              </a:outerShdw>
            </a:effectLst>
          </c:spPr>
          <c:invertIfNegative val="0"/>
          <c:cat>
            <c:strRef>
              <c:f>Sheet1!$A$2:$A$3</c:f>
              <c:strCache>
                <c:ptCount val="2"/>
                <c:pt idx="0">
                  <c:v>SF Owners</c:v>
                </c:pt>
                <c:pt idx="1">
                  <c:v>SF Renters</c:v>
                </c:pt>
              </c:strCache>
            </c:strRef>
          </c:cat>
          <c:val>
            <c:numRef>
              <c:f>Sheet1!$B$2:$B$3</c:f>
              <c:numCache>
                <c:formatCode>General</c:formatCode>
                <c:ptCount val="2"/>
                <c:pt idx="0">
                  <c:v>6295465.5999999996</c:v>
                </c:pt>
                <c:pt idx="1">
                  <c:v>1883210.17</c:v>
                </c:pt>
              </c:numCache>
            </c:numRef>
          </c:val>
          <c:extLst>
            <c:ext xmlns:c16="http://schemas.microsoft.com/office/drawing/2014/chart" uri="{C3380CC4-5D6E-409C-BE32-E72D297353CC}">
              <c16:uniqueId val="{00000000-6108-4704-A5F0-3789297D2E93}"/>
            </c:ext>
          </c:extLst>
        </c:ser>
        <c:ser>
          <c:idx val="1"/>
          <c:order val="1"/>
          <c:tx>
            <c:strRef>
              <c:f>Sheet1!$C$1</c:f>
              <c:strCache>
                <c:ptCount val="1"/>
                <c:pt idx="0">
                  <c:v>2005</c:v>
                </c:pt>
              </c:strCache>
            </c:strRef>
          </c:tx>
          <c:spPr>
            <a:solidFill>
              <a:schemeClr val="accent2"/>
            </a:solidFill>
            <a:ln>
              <a:no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SF Owners</c:v>
                </c:pt>
                <c:pt idx="1">
                  <c:v>SF Renters</c:v>
                </c:pt>
              </c:strCache>
            </c:strRef>
          </c:cat>
          <c:val>
            <c:numRef>
              <c:f>Sheet1!$C$2:$C$3</c:f>
              <c:numCache>
                <c:formatCode>General</c:formatCode>
                <c:ptCount val="2"/>
                <c:pt idx="0">
                  <c:v>6919164.1500000004</c:v>
                </c:pt>
                <c:pt idx="1">
                  <c:v>1940607.02</c:v>
                </c:pt>
              </c:numCache>
            </c:numRef>
          </c:val>
          <c:extLst>
            <c:ext xmlns:c16="http://schemas.microsoft.com/office/drawing/2014/chart" uri="{C3380CC4-5D6E-409C-BE32-E72D297353CC}">
              <c16:uniqueId val="{00000001-6108-4704-A5F0-3789297D2E93}"/>
            </c:ext>
          </c:extLst>
        </c:ser>
        <c:ser>
          <c:idx val="2"/>
          <c:order val="2"/>
          <c:tx>
            <c:strRef>
              <c:f>Sheet1!$D$1</c:f>
              <c:strCache>
                <c:ptCount val="1"/>
                <c:pt idx="0">
                  <c:v>2010</c:v>
                </c:pt>
              </c:strCache>
            </c:strRef>
          </c:tx>
          <c:spPr>
            <a:solidFill>
              <a:schemeClr val="accent3"/>
            </a:solidFill>
            <a:ln>
              <a:noFill/>
            </a:ln>
            <a:effectLst>
              <a:outerShdw blurRad="50800" dist="38100" dir="2700000" algn="tl" rotWithShape="0">
                <a:prstClr val="black">
                  <a:alpha val="40000"/>
                </a:prstClr>
              </a:outerShdw>
            </a:effectLst>
          </c:spPr>
          <c:invertIfNegative val="0"/>
          <c:cat>
            <c:strRef>
              <c:f>Sheet1!$A$2:$A$3</c:f>
              <c:strCache>
                <c:ptCount val="2"/>
                <c:pt idx="0">
                  <c:v>SF Owners</c:v>
                </c:pt>
                <c:pt idx="1">
                  <c:v>SF Renters</c:v>
                </c:pt>
              </c:strCache>
            </c:strRef>
          </c:cat>
          <c:val>
            <c:numRef>
              <c:f>Sheet1!$D$2:$D$3</c:f>
              <c:numCache>
                <c:formatCode>General</c:formatCode>
                <c:ptCount val="2"/>
                <c:pt idx="0">
                  <c:v>6618372.6799999997</c:v>
                </c:pt>
                <c:pt idx="1">
                  <c:v>2222589.09</c:v>
                </c:pt>
              </c:numCache>
            </c:numRef>
          </c:val>
          <c:extLst>
            <c:ext xmlns:c16="http://schemas.microsoft.com/office/drawing/2014/chart" uri="{C3380CC4-5D6E-409C-BE32-E72D297353CC}">
              <c16:uniqueId val="{00000002-6108-4704-A5F0-3789297D2E93}"/>
            </c:ext>
          </c:extLst>
        </c:ser>
        <c:ser>
          <c:idx val="3"/>
          <c:order val="3"/>
          <c:tx>
            <c:strRef>
              <c:f>Sheet1!$E$1</c:f>
              <c:strCache>
                <c:ptCount val="1"/>
                <c:pt idx="0">
                  <c:v>2015</c:v>
                </c:pt>
              </c:strCache>
            </c:strRef>
          </c:tx>
          <c:spPr>
            <a:solidFill>
              <a:schemeClr val="accent4"/>
            </a:solidFill>
            <a:ln>
              <a:noFill/>
            </a:ln>
            <a:effectLst>
              <a:outerShdw blurRad="50800" dist="38100" dir="2700000" algn="tl" rotWithShape="0">
                <a:prstClr val="black">
                  <a:alpha val="40000"/>
                </a:prstClr>
              </a:outerShdw>
            </a:effectLst>
          </c:spPr>
          <c:invertIfNegative val="0"/>
          <c:dLbls>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SF Owners</c:v>
                </c:pt>
                <c:pt idx="1">
                  <c:v>SF Renters</c:v>
                </c:pt>
              </c:strCache>
            </c:strRef>
          </c:cat>
          <c:val>
            <c:numRef>
              <c:f>Sheet1!$E$2:$E$3</c:f>
              <c:numCache>
                <c:formatCode>General</c:formatCode>
                <c:ptCount val="2"/>
                <c:pt idx="0">
                  <c:v>6527730.3600000003</c:v>
                </c:pt>
                <c:pt idx="1">
                  <c:v>2674808.2799999998</c:v>
                </c:pt>
              </c:numCache>
            </c:numRef>
          </c:val>
          <c:extLst>
            <c:ext xmlns:c16="http://schemas.microsoft.com/office/drawing/2014/chart" uri="{C3380CC4-5D6E-409C-BE32-E72D297353CC}">
              <c16:uniqueId val="{00000003-6108-4704-A5F0-3789297D2E93}"/>
            </c:ext>
          </c:extLst>
        </c:ser>
        <c:dLbls>
          <c:showLegendKey val="0"/>
          <c:showVal val="0"/>
          <c:showCatName val="0"/>
          <c:showSerName val="0"/>
          <c:showPercent val="0"/>
          <c:showBubbleSize val="0"/>
        </c:dLbls>
        <c:gapWidth val="219"/>
        <c:overlap val="-27"/>
        <c:axId val="172631128"/>
        <c:axId val="172631520"/>
      </c:barChart>
      <c:catAx>
        <c:axId val="172631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2631520"/>
        <c:crosses val="autoZero"/>
        <c:auto val="1"/>
        <c:lblAlgn val="ctr"/>
        <c:lblOffset val="100"/>
        <c:noMultiLvlLbl val="0"/>
      </c:catAx>
      <c:valAx>
        <c:axId val="17263152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2631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spPr>
            <a:solidFill>
              <a:schemeClr val="accent6"/>
            </a:solidFill>
          </c:spPr>
          <c:explosion val="7"/>
          <c:dPt>
            <c:idx val="0"/>
            <c:bubble3D val="0"/>
            <c:spPr>
              <a:solidFill>
                <a:schemeClr val="accent3"/>
              </a:solidFill>
            </c:spPr>
            <c:extLst>
              <c:ext xmlns:c16="http://schemas.microsoft.com/office/drawing/2014/chart" uri="{C3380CC4-5D6E-409C-BE32-E72D297353CC}">
                <c16:uniqueId val="{00000001-A8E9-48ED-84DF-B9E6CF9287F5}"/>
              </c:ext>
            </c:extLst>
          </c:dPt>
          <c:dPt>
            <c:idx val="1"/>
            <c:bubble3D val="0"/>
            <c:spPr>
              <a:solidFill>
                <a:schemeClr val="accent1"/>
              </a:solidFill>
            </c:spPr>
            <c:extLst>
              <c:ext xmlns:c16="http://schemas.microsoft.com/office/drawing/2014/chart" uri="{C3380CC4-5D6E-409C-BE32-E72D297353CC}">
                <c16:uniqueId val="{00000003-A8E9-48ED-84DF-B9E6CF9287F5}"/>
              </c:ext>
            </c:extLst>
          </c:dPt>
          <c:dPt>
            <c:idx val="2"/>
            <c:bubble3D val="0"/>
            <c:spPr>
              <a:solidFill>
                <a:schemeClr val="accent4"/>
              </a:solidFill>
            </c:spPr>
            <c:extLst>
              <c:ext xmlns:c16="http://schemas.microsoft.com/office/drawing/2014/chart" uri="{C3380CC4-5D6E-409C-BE32-E72D297353CC}">
                <c16:uniqueId val="{00000005-A8E9-48ED-84DF-B9E6CF9287F5}"/>
              </c:ext>
            </c:extLst>
          </c:dPt>
          <c:dPt>
            <c:idx val="3"/>
            <c:bubble3D val="0"/>
            <c:spPr>
              <a:solidFill>
                <a:schemeClr val="accent1"/>
              </a:solidFill>
            </c:spPr>
            <c:extLst>
              <c:ext xmlns:c16="http://schemas.microsoft.com/office/drawing/2014/chart" uri="{C3380CC4-5D6E-409C-BE32-E72D297353CC}">
                <c16:uniqueId val="{00000007-A8E9-48ED-84DF-B9E6CF9287F5}"/>
              </c:ext>
            </c:extLst>
          </c:dPt>
          <c:dPt>
            <c:idx val="4"/>
            <c:bubble3D val="0"/>
            <c:spPr>
              <a:solidFill>
                <a:schemeClr val="accent2"/>
              </a:solidFill>
            </c:spPr>
            <c:extLst>
              <c:ext xmlns:c16="http://schemas.microsoft.com/office/drawing/2014/chart" uri="{C3380CC4-5D6E-409C-BE32-E72D297353CC}">
                <c16:uniqueId val="{00000009-A8E9-48ED-84DF-B9E6CF9287F5}"/>
              </c:ext>
            </c:extLst>
          </c:dPt>
          <c:dLbls>
            <c:dLbl>
              <c:idx val="1"/>
              <c:layout>
                <c:manualLayout>
                  <c:x val="5.9939339707131285E-2"/>
                  <c:y val="8.122851579036491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E9-48ED-84DF-B9E6CF9287F5}"/>
                </c:ext>
              </c:extLst>
            </c:dLbl>
            <c:dLbl>
              <c:idx val="2"/>
              <c:layout>
                <c:manualLayout>
                  <c:x val="0.10048115429448019"/>
                  <c:y val="9.866819066971468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8E9-48ED-84DF-B9E6CF9287F5}"/>
                </c:ext>
              </c:extLst>
            </c:dLbl>
            <c:spPr>
              <a:noFill/>
              <a:ln>
                <a:noFill/>
              </a:ln>
              <a:effectLst/>
            </c:spPr>
            <c:txPr>
              <a:bodyPr/>
              <a:lstStyle/>
              <a:p>
                <a:pPr>
                  <a:defRPr sz="1800" b="1">
                    <a:solidFill>
                      <a:schemeClr val="bg1"/>
                    </a:solidFill>
                  </a:defRPr>
                </a:pPr>
                <a:endParaRPr lang="en-US"/>
              </a:p>
            </c:txPr>
            <c:dLblPos val="ctr"/>
            <c:showLegendKey val="0"/>
            <c:showVal val="1"/>
            <c:showCatName val="1"/>
            <c:showSerName val="0"/>
            <c:showPercent val="0"/>
            <c:showBubbleSize val="0"/>
            <c:showLeaderLines val="1"/>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0.92</c:v>
                </c:pt>
                <c:pt idx="1">
                  <c:v>0.08</c:v>
                </c:pt>
              </c:numCache>
            </c:numRef>
          </c:val>
          <c:extLst>
            <c:ext xmlns:c16="http://schemas.microsoft.com/office/drawing/2014/chart" uri="{C3380CC4-5D6E-409C-BE32-E72D297353CC}">
              <c16:uniqueId val="{0000000A-A8E9-48ED-84DF-B9E6CF9287F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4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spPr>
            <a:solidFill>
              <a:schemeClr val="accent6"/>
            </a:solidFill>
          </c:spPr>
          <c:explosion val="7"/>
          <c:dPt>
            <c:idx val="0"/>
            <c:bubble3D val="0"/>
            <c:spPr>
              <a:solidFill>
                <a:schemeClr val="accent3"/>
              </a:solidFill>
            </c:spPr>
            <c:extLst>
              <c:ext xmlns:c16="http://schemas.microsoft.com/office/drawing/2014/chart" uri="{C3380CC4-5D6E-409C-BE32-E72D297353CC}">
                <c16:uniqueId val="{00000001-7CF0-4DA9-A818-BF25942351EE}"/>
              </c:ext>
            </c:extLst>
          </c:dPt>
          <c:dPt>
            <c:idx val="1"/>
            <c:bubble3D val="0"/>
            <c:spPr>
              <a:solidFill>
                <a:schemeClr val="accent1"/>
              </a:solidFill>
            </c:spPr>
            <c:extLst>
              <c:ext xmlns:c16="http://schemas.microsoft.com/office/drawing/2014/chart" uri="{C3380CC4-5D6E-409C-BE32-E72D297353CC}">
                <c16:uniqueId val="{00000003-7CF0-4DA9-A818-BF25942351EE}"/>
              </c:ext>
            </c:extLst>
          </c:dPt>
          <c:dPt>
            <c:idx val="2"/>
            <c:bubble3D val="0"/>
            <c:spPr>
              <a:solidFill>
                <a:schemeClr val="accent4"/>
              </a:solidFill>
            </c:spPr>
            <c:extLst>
              <c:ext xmlns:c16="http://schemas.microsoft.com/office/drawing/2014/chart" uri="{C3380CC4-5D6E-409C-BE32-E72D297353CC}">
                <c16:uniqueId val="{00000005-7CF0-4DA9-A818-BF25942351EE}"/>
              </c:ext>
            </c:extLst>
          </c:dPt>
          <c:dPt>
            <c:idx val="3"/>
            <c:bubble3D val="0"/>
            <c:spPr>
              <a:solidFill>
                <a:schemeClr val="accent1"/>
              </a:solidFill>
            </c:spPr>
            <c:extLst>
              <c:ext xmlns:c16="http://schemas.microsoft.com/office/drawing/2014/chart" uri="{C3380CC4-5D6E-409C-BE32-E72D297353CC}">
                <c16:uniqueId val="{00000007-7CF0-4DA9-A818-BF25942351EE}"/>
              </c:ext>
            </c:extLst>
          </c:dPt>
          <c:dPt>
            <c:idx val="4"/>
            <c:bubble3D val="0"/>
            <c:spPr>
              <a:solidFill>
                <a:schemeClr val="accent2"/>
              </a:solidFill>
            </c:spPr>
            <c:extLst>
              <c:ext xmlns:c16="http://schemas.microsoft.com/office/drawing/2014/chart" uri="{C3380CC4-5D6E-409C-BE32-E72D297353CC}">
                <c16:uniqueId val="{00000009-7CF0-4DA9-A818-BF25942351EE}"/>
              </c:ext>
            </c:extLst>
          </c:dPt>
          <c:dLbls>
            <c:dLbl>
              <c:idx val="0"/>
              <c:layout>
                <c:manualLayout>
                  <c:x val="-0.1408431418776851"/>
                  <c:y val="0.10151024468715604"/>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F0-4DA9-A818-BF25942351EE}"/>
                </c:ext>
              </c:extLst>
            </c:dLbl>
            <c:dLbl>
              <c:idx val="2"/>
              <c:layout>
                <c:manualLayout>
                  <c:x val="0.18887606097616072"/>
                  <c:y val="0.14167894335788678"/>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F0-4DA9-A818-BF25942351EE}"/>
                </c:ext>
              </c:extLst>
            </c:dLbl>
            <c:spPr>
              <a:noFill/>
              <a:ln>
                <a:noFill/>
              </a:ln>
              <a:effectLst/>
            </c:spPr>
            <c:txPr>
              <a:bodyPr/>
              <a:lstStyle/>
              <a:p>
                <a:pPr>
                  <a:defRPr sz="1800" b="1">
                    <a:solidFill>
                      <a:schemeClr val="bg1"/>
                    </a:solidFill>
                  </a:defRPr>
                </a:pPr>
                <a:endParaRPr lang="en-US"/>
              </a:p>
            </c:txPr>
            <c:dLblPos val="ctr"/>
            <c:showLegendKey val="0"/>
            <c:showVal val="1"/>
            <c:showCatName val="1"/>
            <c:showSerName val="0"/>
            <c:showPercent val="0"/>
            <c:showBubbleSize val="0"/>
            <c:showLeaderLines val="1"/>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0.36</c:v>
                </c:pt>
                <c:pt idx="1">
                  <c:v>0.64</c:v>
                </c:pt>
              </c:numCache>
            </c:numRef>
          </c:val>
          <c:extLst>
            <c:ext xmlns:c16="http://schemas.microsoft.com/office/drawing/2014/chart" uri="{C3380CC4-5D6E-409C-BE32-E72D297353CC}">
              <c16:uniqueId val="{0000000A-7CF0-4DA9-A818-BF25942351EE}"/>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400"/>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spPr>
            <a:solidFill>
              <a:schemeClr val="accent6"/>
            </a:solidFill>
          </c:spPr>
          <c:explosion val="7"/>
          <c:dPt>
            <c:idx val="0"/>
            <c:bubble3D val="0"/>
            <c:spPr>
              <a:solidFill>
                <a:schemeClr val="accent3"/>
              </a:solidFill>
            </c:spPr>
            <c:extLst>
              <c:ext xmlns:c16="http://schemas.microsoft.com/office/drawing/2014/chart" uri="{C3380CC4-5D6E-409C-BE32-E72D297353CC}">
                <c16:uniqueId val="{00000001-4D14-431A-8598-C64BB65C2B77}"/>
              </c:ext>
            </c:extLst>
          </c:dPt>
          <c:dPt>
            <c:idx val="1"/>
            <c:bubble3D val="0"/>
            <c:spPr>
              <a:solidFill>
                <a:schemeClr val="accent1"/>
              </a:solidFill>
            </c:spPr>
            <c:extLst>
              <c:ext xmlns:c16="http://schemas.microsoft.com/office/drawing/2014/chart" uri="{C3380CC4-5D6E-409C-BE32-E72D297353CC}">
                <c16:uniqueId val="{00000003-4D14-431A-8598-C64BB65C2B77}"/>
              </c:ext>
            </c:extLst>
          </c:dPt>
          <c:dPt>
            <c:idx val="2"/>
            <c:bubble3D val="0"/>
            <c:spPr>
              <a:solidFill>
                <a:schemeClr val="accent4"/>
              </a:solidFill>
            </c:spPr>
            <c:extLst>
              <c:ext xmlns:c16="http://schemas.microsoft.com/office/drawing/2014/chart" uri="{C3380CC4-5D6E-409C-BE32-E72D297353CC}">
                <c16:uniqueId val="{00000005-4D14-431A-8598-C64BB65C2B77}"/>
              </c:ext>
            </c:extLst>
          </c:dPt>
          <c:dPt>
            <c:idx val="3"/>
            <c:bubble3D val="0"/>
            <c:spPr>
              <a:solidFill>
                <a:schemeClr val="accent1"/>
              </a:solidFill>
            </c:spPr>
            <c:extLst>
              <c:ext xmlns:c16="http://schemas.microsoft.com/office/drawing/2014/chart" uri="{C3380CC4-5D6E-409C-BE32-E72D297353CC}">
                <c16:uniqueId val="{00000007-4D14-431A-8598-C64BB65C2B77}"/>
              </c:ext>
            </c:extLst>
          </c:dPt>
          <c:dPt>
            <c:idx val="4"/>
            <c:bubble3D val="0"/>
            <c:spPr>
              <a:solidFill>
                <a:schemeClr val="accent2"/>
              </a:solidFill>
            </c:spPr>
            <c:extLst>
              <c:ext xmlns:c16="http://schemas.microsoft.com/office/drawing/2014/chart" uri="{C3380CC4-5D6E-409C-BE32-E72D297353CC}">
                <c16:uniqueId val="{00000009-4D14-431A-8598-C64BB65C2B77}"/>
              </c:ext>
            </c:extLst>
          </c:dPt>
          <c:dLbls>
            <c:dLbl>
              <c:idx val="2"/>
              <c:layout>
                <c:manualLayout>
                  <c:x val="0.14708937781754805"/>
                  <c:y val="0.17393700787401575"/>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D14-431A-8598-C64BB65C2B77}"/>
                </c:ext>
              </c:extLst>
            </c:dLbl>
            <c:spPr>
              <a:noFill/>
              <a:ln>
                <a:noFill/>
              </a:ln>
              <a:effectLst/>
            </c:spPr>
            <c:txPr>
              <a:bodyPr/>
              <a:lstStyle/>
              <a:p>
                <a:pPr>
                  <a:defRPr sz="1800" b="1">
                    <a:solidFill>
                      <a:schemeClr val="bg1"/>
                    </a:solidFill>
                  </a:defRPr>
                </a:pPr>
                <a:endParaRPr lang="en-US"/>
              </a:p>
            </c:txPr>
            <c:dLblPos val="ctr"/>
            <c:showLegendKey val="0"/>
            <c:showVal val="1"/>
            <c:showCatName val="1"/>
            <c:showSerName val="0"/>
            <c:showPercent val="0"/>
            <c:showBubbleSize val="0"/>
            <c:showLeaderLines val="1"/>
            <c:extLst>
              <c:ext xmlns:c15="http://schemas.microsoft.com/office/drawing/2012/chart" uri="{CE6537A1-D6FC-4f65-9D91-7224C49458BB}"/>
            </c:extLst>
          </c:dLbls>
          <c:cat>
            <c:strRef>
              <c:f>Sheet1!$A$2:$A$4</c:f>
              <c:strCache>
                <c:ptCount val="3"/>
                <c:pt idx="0">
                  <c:v>Yes, they will have worse opportunities</c:v>
                </c:pt>
                <c:pt idx="1">
                  <c:v>No, they will have have better opportunities</c:v>
                </c:pt>
                <c:pt idx="2">
                  <c:v>About the same</c:v>
                </c:pt>
              </c:strCache>
            </c:strRef>
          </c:cat>
          <c:val>
            <c:numRef>
              <c:f>Sheet1!$B$2:$B$4</c:f>
              <c:numCache>
                <c:formatCode>0%</c:formatCode>
                <c:ptCount val="3"/>
                <c:pt idx="0">
                  <c:v>0.52</c:v>
                </c:pt>
                <c:pt idx="1">
                  <c:v>0.24</c:v>
                </c:pt>
                <c:pt idx="2">
                  <c:v>0.24</c:v>
                </c:pt>
              </c:numCache>
            </c:numRef>
          </c:val>
          <c:extLst>
            <c:ext xmlns:c16="http://schemas.microsoft.com/office/drawing/2014/chart" uri="{C3380CC4-5D6E-409C-BE32-E72D297353CC}">
              <c16:uniqueId val="{0000000A-4D14-431A-8598-C64BB65C2B77}"/>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400"/>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spPr>
            <a:solidFill>
              <a:schemeClr val="accent6"/>
            </a:solidFill>
          </c:spPr>
          <c:explosion val="7"/>
          <c:dPt>
            <c:idx val="0"/>
            <c:bubble3D val="0"/>
            <c:spPr>
              <a:solidFill>
                <a:schemeClr val="accent3"/>
              </a:solidFill>
            </c:spPr>
            <c:extLst>
              <c:ext xmlns:c16="http://schemas.microsoft.com/office/drawing/2014/chart" uri="{C3380CC4-5D6E-409C-BE32-E72D297353CC}">
                <c16:uniqueId val="{00000001-8EC7-4EC4-BE62-67410C9906FD}"/>
              </c:ext>
            </c:extLst>
          </c:dPt>
          <c:dPt>
            <c:idx val="1"/>
            <c:bubble3D val="0"/>
            <c:spPr>
              <a:solidFill>
                <a:schemeClr val="accent1"/>
              </a:solidFill>
            </c:spPr>
            <c:extLst>
              <c:ext xmlns:c16="http://schemas.microsoft.com/office/drawing/2014/chart" uri="{C3380CC4-5D6E-409C-BE32-E72D297353CC}">
                <c16:uniqueId val="{00000003-8EC7-4EC4-BE62-67410C9906FD}"/>
              </c:ext>
            </c:extLst>
          </c:dPt>
          <c:dPt>
            <c:idx val="2"/>
            <c:bubble3D val="0"/>
            <c:spPr>
              <a:solidFill>
                <a:schemeClr val="accent4"/>
              </a:solidFill>
            </c:spPr>
            <c:extLst>
              <c:ext xmlns:c16="http://schemas.microsoft.com/office/drawing/2014/chart" uri="{C3380CC4-5D6E-409C-BE32-E72D297353CC}">
                <c16:uniqueId val="{00000005-8EC7-4EC4-BE62-67410C9906FD}"/>
              </c:ext>
            </c:extLst>
          </c:dPt>
          <c:dPt>
            <c:idx val="3"/>
            <c:bubble3D val="0"/>
            <c:spPr>
              <a:solidFill>
                <a:schemeClr val="accent1"/>
              </a:solidFill>
            </c:spPr>
            <c:extLst>
              <c:ext xmlns:c16="http://schemas.microsoft.com/office/drawing/2014/chart" uri="{C3380CC4-5D6E-409C-BE32-E72D297353CC}">
                <c16:uniqueId val="{00000007-8EC7-4EC4-BE62-67410C9906FD}"/>
              </c:ext>
            </c:extLst>
          </c:dPt>
          <c:dPt>
            <c:idx val="4"/>
            <c:bubble3D val="0"/>
            <c:spPr>
              <a:solidFill>
                <a:schemeClr val="accent2"/>
              </a:solidFill>
            </c:spPr>
            <c:extLst>
              <c:ext xmlns:c16="http://schemas.microsoft.com/office/drawing/2014/chart" uri="{C3380CC4-5D6E-409C-BE32-E72D297353CC}">
                <c16:uniqueId val="{00000009-8EC7-4EC4-BE62-67410C9906FD}"/>
              </c:ext>
            </c:extLst>
          </c:dPt>
          <c:dLbls>
            <c:dLbl>
              <c:idx val="0"/>
              <c:layout>
                <c:manualLayout>
                  <c:x val="-0.18674192825421401"/>
                  <c:y val="-8.2660231987131631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C7-4EC4-BE62-67410C9906FD}"/>
                </c:ext>
              </c:extLst>
            </c:dLbl>
            <c:dLbl>
              <c:idx val="2"/>
              <c:layout>
                <c:manualLayout>
                  <c:x val="0.14066065733160771"/>
                  <c:y val="0.14551202269071206"/>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EC7-4EC4-BE62-67410C9906FD}"/>
                </c:ext>
              </c:extLst>
            </c:dLbl>
            <c:spPr>
              <a:noFill/>
              <a:ln>
                <a:noFill/>
              </a:ln>
              <a:effectLst/>
            </c:spPr>
            <c:txPr>
              <a:bodyPr/>
              <a:lstStyle/>
              <a:p>
                <a:pPr>
                  <a:defRPr sz="1800" b="1">
                    <a:solidFill>
                      <a:schemeClr val="bg1"/>
                    </a:solidFill>
                  </a:defRPr>
                </a:pPr>
                <a:endParaRPr lang="en-US"/>
              </a:p>
            </c:txPr>
            <c:dLblPos val="ctr"/>
            <c:showLegendKey val="0"/>
            <c:showVal val="1"/>
            <c:showCatName val="1"/>
            <c:showSerName val="0"/>
            <c:showPercent val="0"/>
            <c:showBubbleSize val="0"/>
            <c:showLeaderLines val="1"/>
            <c:extLst>
              <c:ext xmlns:c15="http://schemas.microsoft.com/office/drawing/2012/chart" uri="{CE6537A1-D6FC-4f65-9D91-7224C49458BB}"/>
            </c:extLst>
          </c:dLbls>
          <c:cat>
            <c:strRef>
              <c:f>Sheet1!$A$2:$A$4</c:f>
              <c:strCache>
                <c:ptCount val="3"/>
                <c:pt idx="0">
                  <c:v>Yes, I am planning to help</c:v>
                </c:pt>
                <c:pt idx="1">
                  <c:v>Yes, I have already helped</c:v>
                </c:pt>
                <c:pt idx="2">
                  <c:v>No</c:v>
                </c:pt>
              </c:strCache>
            </c:strRef>
          </c:cat>
          <c:val>
            <c:numRef>
              <c:f>Sheet1!$B$2:$B$4</c:f>
              <c:numCache>
                <c:formatCode>0%</c:formatCode>
                <c:ptCount val="3"/>
                <c:pt idx="0">
                  <c:v>0.53</c:v>
                </c:pt>
                <c:pt idx="1">
                  <c:v>0.24</c:v>
                </c:pt>
                <c:pt idx="2">
                  <c:v>0.23</c:v>
                </c:pt>
              </c:numCache>
            </c:numRef>
          </c:val>
          <c:extLst>
            <c:ext xmlns:c16="http://schemas.microsoft.com/office/drawing/2014/chart" uri="{C3380CC4-5D6E-409C-BE32-E72D297353CC}">
              <c16:uniqueId val="{0000000A-8EC7-4EC4-BE62-67410C9906FD}"/>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366690912383849E-2"/>
          <c:y val="4.6231887498714021E-2"/>
          <c:w val="0.88673662505458939"/>
          <c:h val="0.75349615380102264"/>
        </c:manualLayout>
      </c:layout>
      <c:barChart>
        <c:barDir val="col"/>
        <c:grouping val="clustered"/>
        <c:varyColors val="0"/>
        <c:ser>
          <c:idx val="0"/>
          <c:order val="0"/>
          <c:tx>
            <c:strRef>
              <c:f>Sheet1!$B$1</c:f>
              <c:strCache>
                <c:ptCount val="1"/>
                <c:pt idx="0">
                  <c:v>California</c:v>
                </c:pt>
              </c:strCache>
            </c:strRef>
          </c:tx>
          <c:spPr>
            <a:solidFill>
              <a:schemeClr val="accent1"/>
            </a:solidFill>
            <a:ln>
              <a:noFill/>
            </a:ln>
            <a:effectLst>
              <a:outerShdw blurRad="50800" dist="38100" algn="l" rotWithShape="0">
                <a:prstClr val="black">
                  <a:alpha val="40000"/>
                </a:prstClr>
              </a:outerShdw>
            </a:effectLst>
          </c:spPr>
          <c:invertIfNegative val="0"/>
          <c:cat>
            <c:numRef>
              <c:f>Sheet1!$A$2:$A$318</c:f>
              <c:numCache>
                <c:formatCode>m/d/yy;@</c:formatCode>
                <c:ptCount val="149"/>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numCache>
            </c:numRef>
          </c:cat>
          <c:val>
            <c:numRef>
              <c:f>Sheet1!$B$2:$B$318</c:f>
              <c:numCache>
                <c:formatCode>General</c:formatCode>
                <c:ptCount val="149"/>
                <c:pt idx="0">
                  <c:v>1.8077396417339076</c:v>
                </c:pt>
                <c:pt idx="1">
                  <c:v>1.8171148610381271</c:v>
                </c:pt>
                <c:pt idx="2">
                  <c:v>1.7954605850407868</c:v>
                </c:pt>
                <c:pt idx="3">
                  <c:v>2.0257387988560582</c:v>
                </c:pt>
                <c:pt idx="4">
                  <c:v>1.8530473012917659</c:v>
                </c:pt>
                <c:pt idx="5">
                  <c:v>1.8892397541679484</c:v>
                </c:pt>
                <c:pt idx="6">
                  <c:v>1.9998781387728481</c:v>
                </c:pt>
                <c:pt idx="7">
                  <c:v>2.1727509557803559</c:v>
                </c:pt>
                <c:pt idx="8">
                  <c:v>2.4282127460866443</c:v>
                </c:pt>
                <c:pt idx="9">
                  <c:v>2.051993721411205</c:v>
                </c:pt>
                <c:pt idx="10">
                  <c:v>2.1572622674117525</c:v>
                </c:pt>
                <c:pt idx="11">
                  <c:v>2.3948751421515535</c:v>
                </c:pt>
                <c:pt idx="12">
                  <c:v>2.2329823241820312</c:v>
                </c:pt>
                <c:pt idx="13">
                  <c:v>2.2504590722050244</c:v>
                </c:pt>
                <c:pt idx="14">
                  <c:v>2.2035690857731938</c:v>
                </c:pt>
                <c:pt idx="15">
                  <c:v>1.9261187306036653</c:v>
                </c:pt>
                <c:pt idx="16">
                  <c:v>2.1882713990259539</c:v>
                </c:pt>
                <c:pt idx="17">
                  <c:v>2.2954337929977253</c:v>
                </c:pt>
                <c:pt idx="18">
                  <c:v>1.8571248415337527</c:v>
                </c:pt>
                <c:pt idx="19">
                  <c:v>1.817928951760317</c:v>
                </c:pt>
                <c:pt idx="20">
                  <c:v>1.6405573798653483</c:v>
                </c:pt>
                <c:pt idx="21">
                  <c:v>1.5077201344009694</c:v>
                </c:pt>
                <c:pt idx="22">
                  <c:v>1.2447750386729517</c:v>
                </c:pt>
                <c:pt idx="23">
                  <c:v>1.1487303506650504</c:v>
                </c:pt>
                <c:pt idx="24">
                  <c:v>1.3111824947940276</c:v>
                </c:pt>
                <c:pt idx="25">
                  <c:v>1.2243399837453817</c:v>
                </c:pt>
                <c:pt idx="26">
                  <c:v>1.3773364945050659</c:v>
                </c:pt>
                <c:pt idx="27">
                  <c:v>1.0515908093844395</c:v>
                </c:pt>
                <c:pt idx="28">
                  <c:v>0.85330025461904935</c:v>
                </c:pt>
                <c:pt idx="29">
                  <c:v>0.7981443957232548</c:v>
                </c:pt>
                <c:pt idx="30">
                  <c:v>1.0569460644723971</c:v>
                </c:pt>
                <c:pt idx="31">
                  <c:v>0.73630326328044671</c:v>
                </c:pt>
                <c:pt idx="32">
                  <c:v>0.65200150811914881</c:v>
                </c:pt>
                <c:pt idx="33">
                  <c:v>0.55081907511820294</c:v>
                </c:pt>
                <c:pt idx="34">
                  <c:v>0.57084899158681424</c:v>
                </c:pt>
                <c:pt idx="35">
                  <c:v>0.56004573923438272</c:v>
                </c:pt>
                <c:pt idx="36">
                  <c:v>0.15496839033879439</c:v>
                </c:pt>
                <c:pt idx="37">
                  <c:v>2.7195027195037191E-2</c:v>
                </c:pt>
                <c:pt idx="38">
                  <c:v>-0.29265645491605152</c:v>
                </c:pt>
                <c:pt idx="39">
                  <c:v>4.2766333823629488E-2</c:v>
                </c:pt>
                <c:pt idx="40">
                  <c:v>-0.25375945933698851</c:v>
                </c:pt>
                <c:pt idx="41">
                  <c:v>-0.57205279691802113</c:v>
                </c:pt>
                <c:pt idx="42">
                  <c:v>-1.0400882108290377</c:v>
                </c:pt>
                <c:pt idx="43">
                  <c:v>-1.2481194268852525</c:v>
                </c:pt>
                <c:pt idx="44">
                  <c:v>-1.4324741502354077</c:v>
                </c:pt>
                <c:pt idx="45">
                  <c:v>-1.9777774903310119</c:v>
                </c:pt>
                <c:pt idx="46">
                  <c:v>-2.656383336350232</c:v>
                </c:pt>
                <c:pt idx="47">
                  <c:v>-3.1877915466022255</c:v>
                </c:pt>
                <c:pt idx="48">
                  <c:v>-3.8170706442925195</c:v>
                </c:pt>
                <c:pt idx="49">
                  <c:v>-4.61607177535247</c:v>
                </c:pt>
                <c:pt idx="50">
                  <c:v>-5.1349004768816098</c:v>
                </c:pt>
                <c:pt idx="51">
                  <c:v>-5.8266890338292576</c:v>
                </c:pt>
                <c:pt idx="52">
                  <c:v>-5.9304929097576009</c:v>
                </c:pt>
                <c:pt idx="53">
                  <c:v>-6.1597571202891661</c:v>
                </c:pt>
                <c:pt idx="54">
                  <c:v>-6.6886036358897449</c:v>
                </c:pt>
                <c:pt idx="55">
                  <c:v>-6.6352818098600714</c:v>
                </c:pt>
                <c:pt idx="56">
                  <c:v>-6.739003662715648</c:v>
                </c:pt>
                <c:pt idx="57">
                  <c:v>-5.866323568223808</c:v>
                </c:pt>
                <c:pt idx="58">
                  <c:v>-5.3647683878465857</c:v>
                </c:pt>
                <c:pt idx="59">
                  <c:v>-5.0198873495101548</c:v>
                </c:pt>
                <c:pt idx="60">
                  <c:v>-4.3878897205320122</c:v>
                </c:pt>
                <c:pt idx="61">
                  <c:v>-3.722404327082951</c:v>
                </c:pt>
                <c:pt idx="62">
                  <c:v>-3.0482682312121367</c:v>
                </c:pt>
                <c:pt idx="63">
                  <c:v>-1.7496922219853217</c:v>
                </c:pt>
                <c:pt idx="64">
                  <c:v>-1.1231691583820314</c:v>
                </c:pt>
                <c:pt idx="65">
                  <c:v>-0.78353400856275845</c:v>
                </c:pt>
                <c:pt idx="66">
                  <c:v>-0.15991061764603076</c:v>
                </c:pt>
                <c:pt idx="67">
                  <c:v>8.0536724746482768E-2</c:v>
                </c:pt>
                <c:pt idx="68">
                  <c:v>0.35550184776651506</c:v>
                </c:pt>
                <c:pt idx="69">
                  <c:v>0.48714156544169551</c:v>
                </c:pt>
                <c:pt idx="70">
                  <c:v>0.60141617016498117</c:v>
                </c:pt>
                <c:pt idx="71">
                  <c:v>0.85650848076896935</c:v>
                </c:pt>
                <c:pt idx="72">
                  <c:v>1.1362276397581139</c:v>
                </c:pt>
                <c:pt idx="73">
                  <c:v>1.3139159488531504</c:v>
                </c:pt>
                <c:pt idx="74">
                  <c:v>1.2525713641615255</c:v>
                </c:pt>
                <c:pt idx="75">
                  <c:v>0.81412360958468266</c:v>
                </c:pt>
                <c:pt idx="76">
                  <c:v>0.49330514446792595</c:v>
                </c:pt>
                <c:pt idx="77">
                  <c:v>0.55231644729951679</c:v>
                </c:pt>
                <c:pt idx="78">
                  <c:v>1.0673119964189848</c:v>
                </c:pt>
                <c:pt idx="79">
                  <c:v>1.1671926497652363</c:v>
                </c:pt>
                <c:pt idx="80">
                  <c:v>1.4477737328479456</c:v>
                </c:pt>
                <c:pt idx="81">
                  <c:v>1.1265031667643255</c:v>
                </c:pt>
                <c:pt idx="82">
                  <c:v>1.2842334361092167</c:v>
                </c:pt>
                <c:pt idx="83">
                  <c:v>1.3146069764039536</c:v>
                </c:pt>
                <c:pt idx="84">
                  <c:v>1.6350765332757922</c:v>
                </c:pt>
                <c:pt idx="85">
                  <c:v>1.6816252696027378</c:v>
                </c:pt>
                <c:pt idx="86">
                  <c:v>1.9878101387362124</c:v>
                </c:pt>
                <c:pt idx="87">
                  <c:v>1.9115931563159716</c:v>
                </c:pt>
                <c:pt idx="88">
                  <c:v>2.1593323427714362</c:v>
                </c:pt>
                <c:pt idx="89">
                  <c:v>2.599197255669905</c:v>
                </c:pt>
                <c:pt idx="90">
                  <c:v>2.3307635880472244</c:v>
                </c:pt>
                <c:pt idx="91">
                  <c:v>2.4361058274252168</c:v>
                </c:pt>
                <c:pt idx="92">
                  <c:v>2.3759902834902036</c:v>
                </c:pt>
                <c:pt idx="93">
                  <c:v>2.5334703646735068</c:v>
                </c:pt>
                <c:pt idx="94">
                  <c:v>2.6495402734253881</c:v>
                </c:pt>
                <c:pt idx="95">
                  <c:v>2.6583601507275123</c:v>
                </c:pt>
                <c:pt idx="96">
                  <c:v>2.4826726570418955</c:v>
                </c:pt>
                <c:pt idx="97">
                  <c:v>2.6582824142815209</c:v>
                </c:pt>
                <c:pt idx="98">
                  <c:v>2.5746505392849173</c:v>
                </c:pt>
                <c:pt idx="99">
                  <c:v>2.7505808447287894</c:v>
                </c:pt>
                <c:pt idx="100">
                  <c:v>2.6431328838625534</c:v>
                </c:pt>
                <c:pt idx="101">
                  <c:v>2.3986625967011621</c:v>
                </c:pt>
                <c:pt idx="102">
                  <c:v>2.5475079461689365</c:v>
                </c:pt>
                <c:pt idx="103">
                  <c:v>2.6955306319506711</c:v>
                </c:pt>
                <c:pt idx="104">
                  <c:v>2.6565375359788534</c:v>
                </c:pt>
                <c:pt idx="105">
                  <c:v>2.6673035007938051</c:v>
                </c:pt>
                <c:pt idx="106">
                  <c:v>2.7582829001221221</c:v>
                </c:pt>
                <c:pt idx="107">
                  <c:v>2.7536270714161315</c:v>
                </c:pt>
                <c:pt idx="108">
                  <c:v>2.7773879454947581</c:v>
                </c:pt>
                <c:pt idx="109">
                  <c:v>2.7334168710674955</c:v>
                </c:pt>
                <c:pt idx="110">
                  <c:v>2.7780548960141482</c:v>
                </c:pt>
                <c:pt idx="111">
                  <c:v>2.7618264525284042</c:v>
                </c:pt>
                <c:pt idx="112">
                  <c:v>2.779010097665946</c:v>
                </c:pt>
                <c:pt idx="113">
                  <c:v>2.8382013708499354</c:v>
                </c:pt>
                <c:pt idx="114">
                  <c:v>2.658322177305017</c:v>
                </c:pt>
                <c:pt idx="115">
                  <c:v>2.7470757253976297</c:v>
                </c:pt>
                <c:pt idx="116">
                  <c:v>2.8832768628686889</c:v>
                </c:pt>
                <c:pt idx="117">
                  <c:v>2.891552055144575</c:v>
                </c:pt>
                <c:pt idx="118">
                  <c:v>2.8278910631851728</c:v>
                </c:pt>
                <c:pt idx="119">
                  <c:v>2.8258531338613446</c:v>
                </c:pt>
                <c:pt idx="120">
                  <c:v>2.8382306086752962</c:v>
                </c:pt>
                <c:pt idx="121">
                  <c:v>2.7943399531573432</c:v>
                </c:pt>
                <c:pt idx="122">
                  <c:v>2.8602119921829594</c:v>
                </c:pt>
                <c:pt idx="123">
                  <c:v>2.7321240748269027</c:v>
                </c:pt>
                <c:pt idx="124">
                  <c:v>2.8423805903802224</c:v>
                </c:pt>
                <c:pt idx="125">
                  <c:v>2.9359779416018084</c:v>
                </c:pt>
                <c:pt idx="126">
                  <c:v>3.3989002235526922</c:v>
                </c:pt>
                <c:pt idx="127">
                  <c:v>3.2553258205507252</c:v>
                </c:pt>
                <c:pt idx="128">
                  <c:v>3.1688185699788818</c:v>
                </c:pt>
                <c:pt idx="129">
                  <c:v>3.3413997325351774</c:v>
                </c:pt>
                <c:pt idx="130">
                  <c:v>3.214929770643371</c:v>
                </c:pt>
                <c:pt idx="131">
                  <c:v>3.2204894129580275</c:v>
                </c:pt>
                <c:pt idx="132">
                  <c:v>3.1702474740449516</c:v>
                </c:pt>
                <c:pt idx="133">
                  <c:v>3.2586468063620311</c:v>
                </c:pt>
                <c:pt idx="134">
                  <c:v>2.8448481950753113</c:v>
                </c:pt>
                <c:pt idx="135">
                  <c:v>3.2913539147639836</c:v>
                </c:pt>
                <c:pt idx="136">
                  <c:v>3.0789180249821468</c:v>
                </c:pt>
                <c:pt idx="137">
                  <c:v>2.6624207798695121</c:v>
                </c:pt>
                <c:pt idx="138">
                  <c:v>2.5590367733397956</c:v>
                </c:pt>
                <c:pt idx="139">
                  <c:v>2.3383368246216341</c:v>
                </c:pt>
                <c:pt idx="140">
                  <c:v>2.3841928140156288</c:v>
                </c:pt>
                <c:pt idx="141">
                  <c:v>2.3157933656648755</c:v>
                </c:pt>
                <c:pt idx="142">
                  <c:v>2.3279420721391331</c:v>
                </c:pt>
                <c:pt idx="143">
                  <c:v>2.1858494042500842</c:v>
                </c:pt>
                <c:pt idx="144">
                  <c:v>2.0591768195523663</c:v>
                </c:pt>
                <c:pt idx="145">
                  <c:v>1.9217251517392731</c:v>
                </c:pt>
                <c:pt idx="146">
                  <c:v>2.1403753456164853</c:v>
                </c:pt>
                <c:pt idx="147">
                  <c:v>1.4314816503998351</c:v>
                </c:pt>
                <c:pt idx="148">
                  <c:v>1.4743328734905692</c:v>
                </c:pt>
              </c:numCache>
            </c:numRef>
          </c:val>
          <c:extLst>
            <c:ext xmlns:c16="http://schemas.microsoft.com/office/drawing/2014/chart" uri="{C3380CC4-5D6E-409C-BE32-E72D297353CC}">
              <c16:uniqueId val="{00000000-39C1-4A5A-823E-932BB8073848}"/>
            </c:ext>
          </c:extLst>
        </c:ser>
        <c:dLbls>
          <c:showLegendKey val="0"/>
          <c:showVal val="0"/>
          <c:showCatName val="0"/>
          <c:showSerName val="0"/>
          <c:showPercent val="0"/>
          <c:showBubbleSize val="0"/>
        </c:dLbls>
        <c:gapWidth val="50"/>
        <c:axId val="94415104"/>
        <c:axId val="94416896"/>
      </c:barChart>
      <c:lineChart>
        <c:grouping val="standard"/>
        <c:varyColors val="0"/>
        <c:ser>
          <c:idx val="1"/>
          <c:order val="1"/>
          <c:tx>
            <c:strRef>
              <c:f>Sheet1!$C$1</c:f>
              <c:strCache>
                <c:ptCount val="1"/>
                <c:pt idx="0">
                  <c:v>US</c:v>
                </c:pt>
              </c:strCache>
            </c:strRef>
          </c:tx>
          <c:spPr>
            <a:ln w="44450" cap="rnd" cmpd="sng" algn="ctr">
              <a:solidFill>
                <a:schemeClr val="accent2"/>
              </a:solidFill>
              <a:prstDash val="solid"/>
              <a:round/>
            </a:ln>
            <a:effectLst>
              <a:outerShdw blurRad="50800" dist="38100" algn="l" rotWithShape="0">
                <a:prstClr val="black">
                  <a:alpha val="40000"/>
                </a:prstClr>
              </a:outerShdw>
            </a:effectLst>
          </c:spPr>
          <c:marker>
            <c:symbol val="none"/>
          </c:marker>
          <c:cat>
            <c:numRef>
              <c:f>Sheet1!$A$2:$A$318</c:f>
              <c:numCache>
                <c:formatCode>m/d/yy;@</c:formatCode>
                <c:ptCount val="149"/>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numCache>
            </c:numRef>
          </c:cat>
          <c:val>
            <c:numRef>
              <c:f>Sheet1!$C$2:$C$318</c:f>
              <c:numCache>
                <c:formatCode>General</c:formatCode>
                <c:ptCount val="149"/>
                <c:pt idx="0">
                  <c:v>1.5399908242850646</c:v>
                </c:pt>
                <c:pt idx="1">
                  <c:v>1.6869735373702399</c:v>
                </c:pt>
                <c:pt idx="2">
                  <c:v>1.5332652220985565</c:v>
                </c:pt>
                <c:pt idx="3">
                  <c:v>1.6186352325218367</c:v>
                </c:pt>
                <c:pt idx="4">
                  <c:v>1.5131154386364365</c:v>
                </c:pt>
                <c:pt idx="5">
                  <c:v>1.64199376285179</c:v>
                </c:pt>
                <c:pt idx="6">
                  <c:v>1.8932756855159605</c:v>
                </c:pt>
                <c:pt idx="7">
                  <c:v>1.9468610749037607</c:v>
                </c:pt>
                <c:pt idx="8">
                  <c:v>1.8717832273690505</c:v>
                </c:pt>
                <c:pt idx="9">
                  <c:v>1.6698624552715424</c:v>
                </c:pt>
                <c:pt idx="10">
                  <c:v>1.8750471591337803</c:v>
                </c:pt>
                <c:pt idx="11">
                  <c:v>1.8950701040253426</c:v>
                </c:pt>
                <c:pt idx="12">
                  <c:v>2.0015964576712619</c:v>
                </c:pt>
                <c:pt idx="13">
                  <c:v>2.0558808716634402</c:v>
                </c:pt>
                <c:pt idx="14">
                  <c:v>2.1626654852105132</c:v>
                </c:pt>
                <c:pt idx="15">
                  <c:v>2.0204592088906237</c:v>
                </c:pt>
                <c:pt idx="16">
                  <c:v>1.9048972387590846</c:v>
                </c:pt>
                <c:pt idx="17">
                  <c:v>1.7782091000708933</c:v>
                </c:pt>
                <c:pt idx="18">
                  <c:v>1.6474231562334962</c:v>
                </c:pt>
                <c:pt idx="19">
                  <c:v>1.6353837576658536</c:v>
                </c:pt>
                <c:pt idx="20">
                  <c:v>1.701425779943988</c:v>
                </c:pt>
                <c:pt idx="21">
                  <c:v>1.6402084973046849</c:v>
                </c:pt>
                <c:pt idx="22">
                  <c:v>1.5405695663444963</c:v>
                </c:pt>
                <c:pt idx="23">
                  <c:v>1.5476349002026879</c:v>
                </c:pt>
                <c:pt idx="24">
                  <c:v>1.516404335115018</c:v>
                </c:pt>
                <c:pt idx="25">
                  <c:v>1.346414471745927</c:v>
                </c:pt>
                <c:pt idx="26">
                  <c:v>1.2760108490323274</c:v>
                </c:pt>
                <c:pt idx="27">
                  <c:v>1.1979564272711185</c:v>
                </c:pt>
                <c:pt idx="28">
                  <c:v>1.2858243734174879</c:v>
                </c:pt>
                <c:pt idx="29">
                  <c:v>1.2821171068748916</c:v>
                </c:pt>
                <c:pt idx="30">
                  <c:v>1.1044059057885969</c:v>
                </c:pt>
                <c:pt idx="31">
                  <c:v>0.9530078624977234</c:v>
                </c:pt>
                <c:pt idx="32">
                  <c:v>0.90076927010658281</c:v>
                </c:pt>
                <c:pt idx="33">
                  <c:v>0.95991584299457422</c:v>
                </c:pt>
                <c:pt idx="34">
                  <c:v>0.89062329041904587</c:v>
                </c:pt>
                <c:pt idx="35">
                  <c:v>0.83560386403043196</c:v>
                </c:pt>
                <c:pt idx="36">
                  <c:v>0.67342515962938165</c:v>
                </c:pt>
                <c:pt idx="37">
                  <c:v>0.54507398470886592</c:v>
                </c:pt>
                <c:pt idx="38">
                  <c:v>0.35054614072649315</c:v>
                </c:pt>
                <c:pt idx="39">
                  <c:v>0.14071838913711776</c:v>
                </c:pt>
                <c:pt idx="40">
                  <c:v>-9.7096524089368419E-2</c:v>
                </c:pt>
                <c:pt idx="41">
                  <c:v>-0.27302024115581913</c:v>
                </c:pt>
                <c:pt idx="42">
                  <c:v>-0.40057369686784527</c:v>
                </c:pt>
                <c:pt idx="43">
                  <c:v>-0.57597009302459146</c:v>
                </c:pt>
                <c:pt idx="44">
                  <c:v>-0.96657881780533028</c:v>
                </c:pt>
                <c:pt idx="45">
                  <c:v>-1.3697440684220852</c:v>
                </c:pt>
                <c:pt idx="46">
                  <c:v>-2.0077214494346407</c:v>
                </c:pt>
                <c:pt idx="47">
                  <c:v>-2.5785150238778254</c:v>
                </c:pt>
                <c:pt idx="48">
                  <c:v>-3.1632859454461371</c:v>
                </c:pt>
                <c:pt idx="49">
                  <c:v>-3.6112355977043098</c:v>
                </c:pt>
                <c:pt idx="50">
                  <c:v>-4.1520814649810607</c:v>
                </c:pt>
                <c:pt idx="51">
                  <c:v>-4.5031798229729469</c:v>
                </c:pt>
                <c:pt idx="52">
                  <c:v>-4.629622913840981</c:v>
                </c:pt>
                <c:pt idx="53">
                  <c:v>-4.8566532082377156</c:v>
                </c:pt>
                <c:pt idx="54">
                  <c:v>-4.9513087367908053</c:v>
                </c:pt>
                <c:pt idx="55">
                  <c:v>-4.9215567684157584</c:v>
                </c:pt>
                <c:pt idx="56">
                  <c:v>-4.7674750148047007</c:v>
                </c:pt>
                <c:pt idx="57">
                  <c:v>-4.5837368312938276</c:v>
                </c:pt>
                <c:pt idx="58">
                  <c:v>-4.0475435114616376</c:v>
                </c:pt>
                <c:pt idx="59">
                  <c:v>-3.7599003292693722</c:v>
                </c:pt>
                <c:pt idx="60">
                  <c:v>-3.171133805285975</c:v>
                </c:pt>
                <c:pt idx="61">
                  <c:v>-2.7124109486314163</c:v>
                </c:pt>
                <c:pt idx="62">
                  <c:v>-1.9852558346601046</c:v>
                </c:pt>
                <c:pt idx="63">
                  <c:v>-1.2909489460789847</c:v>
                </c:pt>
                <c:pt idx="64">
                  <c:v>-0.63046619514792734</c:v>
                </c:pt>
                <c:pt idx="65">
                  <c:v>-0.37551518852084742</c:v>
                </c:pt>
                <c:pt idx="66">
                  <c:v>-0.17828312584646788</c:v>
                </c:pt>
                <c:pt idx="67">
                  <c:v>-4.2152377010862274E-2</c:v>
                </c:pt>
                <c:pt idx="68">
                  <c:v>8.5981882389085662E-2</c:v>
                </c:pt>
                <c:pt idx="69">
                  <c:v>0.4374903890511872</c:v>
                </c:pt>
                <c:pt idx="70">
                  <c:v>0.53747318400960697</c:v>
                </c:pt>
                <c:pt idx="71">
                  <c:v>0.82142802102116441</c:v>
                </c:pt>
                <c:pt idx="72">
                  <c:v>0.83203648634073701</c:v>
                </c:pt>
                <c:pt idx="73">
                  <c:v>1.0305781875081799</c:v>
                </c:pt>
                <c:pt idx="74">
                  <c:v>1.0770154585206582</c:v>
                </c:pt>
                <c:pt idx="75">
                  <c:v>1.154150562091294</c:v>
                </c:pt>
                <c:pt idx="76">
                  <c:v>0.80590229678327852</c:v>
                </c:pt>
                <c:pt idx="77">
                  <c:v>1.0886553076734584</c:v>
                </c:pt>
                <c:pt idx="78">
                  <c:v>1.1965536801116228</c:v>
                </c:pt>
                <c:pt idx="79">
                  <c:v>1.304974544562354</c:v>
                </c:pt>
                <c:pt idx="80">
                  <c:v>1.5340717331942422</c:v>
                </c:pt>
                <c:pt idx="81">
                  <c:v>1.4889496206814901</c:v>
                </c:pt>
                <c:pt idx="82">
                  <c:v>1.5051395007342094</c:v>
                </c:pt>
                <c:pt idx="83">
                  <c:v>1.5950779578110641</c:v>
                </c:pt>
                <c:pt idx="84">
                  <c:v>1.8207240109411327</c:v>
                </c:pt>
                <c:pt idx="85">
                  <c:v>1.8707560845349747</c:v>
                </c:pt>
                <c:pt idx="86">
                  <c:v>1.8782131840511918</c:v>
                </c:pt>
                <c:pt idx="87">
                  <c:v>1.6674136477237589</c:v>
                </c:pt>
                <c:pt idx="88">
                  <c:v>1.6983767860667687</c:v>
                </c:pt>
                <c:pt idx="89">
                  <c:v>1.5831874436335269</c:v>
                </c:pt>
                <c:pt idx="90">
                  <c:v>1.6376430665283159</c:v>
                </c:pt>
                <c:pt idx="91">
                  <c:v>1.6991356735237551</c:v>
                </c:pt>
                <c:pt idx="92">
                  <c:v>1.6468739612606642</c:v>
                </c:pt>
                <c:pt idx="93">
                  <c:v>1.5915639567335882</c:v>
                </c:pt>
                <c:pt idx="94">
                  <c:v>1.592073538276062</c:v>
                </c:pt>
                <c:pt idx="95">
                  <c:v>1.6166768226169248</c:v>
                </c:pt>
                <c:pt idx="96">
                  <c:v>1.5015195287584993</c:v>
                </c:pt>
                <c:pt idx="97">
                  <c:v>1.5390722128188594</c:v>
                </c:pt>
                <c:pt idx="98">
                  <c:v>1.4585716314919894</c:v>
                </c:pt>
                <c:pt idx="99">
                  <c:v>1.5451746914133757</c:v>
                </c:pt>
                <c:pt idx="100">
                  <c:v>1.620741913087631</c:v>
                </c:pt>
                <c:pt idx="101">
                  <c:v>1.6637073068831221</c:v>
                </c:pt>
                <c:pt idx="102">
                  <c:v>1.6596984669960735</c:v>
                </c:pt>
                <c:pt idx="103">
                  <c:v>1.7161441084757811</c:v>
                </c:pt>
                <c:pt idx="104">
                  <c:v>1.7168083714846238</c:v>
                </c:pt>
                <c:pt idx="105">
                  <c:v>1.757447061269346</c:v>
                </c:pt>
                <c:pt idx="106">
                  <c:v>1.8608204223001801</c:v>
                </c:pt>
                <c:pt idx="107">
                  <c:v>1.7108886848885119</c:v>
                </c:pt>
                <c:pt idx="108">
                  <c:v>1.706267650407356</c:v>
                </c:pt>
                <c:pt idx="109">
                  <c:v>1.5968785265937369</c:v>
                </c:pt>
                <c:pt idx="110">
                  <c:v>1.6962390945531869</c:v>
                </c:pt>
                <c:pt idx="111">
                  <c:v>1.78066870732283</c:v>
                </c:pt>
                <c:pt idx="112">
                  <c:v>1.7741437827830886</c:v>
                </c:pt>
                <c:pt idx="113">
                  <c:v>1.8896586139078853</c:v>
                </c:pt>
                <c:pt idx="114">
                  <c:v>1.9551639200046989</c:v>
                </c:pt>
                <c:pt idx="115">
                  <c:v>1.9140016242674474</c:v>
                </c:pt>
                <c:pt idx="116">
                  <c:v>1.9852113808069616</c:v>
                </c:pt>
                <c:pt idx="117">
                  <c:v>1.9904998869034296</c:v>
                </c:pt>
                <c:pt idx="118">
                  <c:v>2.0154067947168341</c:v>
                </c:pt>
                <c:pt idx="119">
                  <c:v>2.1945307780212087</c:v>
                </c:pt>
                <c:pt idx="120">
                  <c:v>2.2162617936528628</c:v>
                </c:pt>
                <c:pt idx="121">
                  <c:v>2.2839801948570493</c:v>
                </c:pt>
                <c:pt idx="122">
                  <c:v>2.1432608286115817</c:v>
                </c:pt>
                <c:pt idx="123">
                  <c:v>2.0958040542494505</c:v>
                </c:pt>
                <c:pt idx="124">
                  <c:v>2.1358914946909557</c:v>
                </c:pt>
                <c:pt idx="125">
                  <c:v>2.0750055818442359</c:v>
                </c:pt>
                <c:pt idx="126">
                  <c:v>2.1039007729642289</c:v>
                </c:pt>
                <c:pt idx="127">
                  <c:v>2.0517901114916137</c:v>
                </c:pt>
                <c:pt idx="128">
                  <c:v>1.9494336540597068</c:v>
                </c:pt>
                <c:pt idx="129">
                  <c:v>2.0146087752809905</c:v>
                </c:pt>
                <c:pt idx="130">
                  <c:v>1.9734494325886809</c:v>
                </c:pt>
                <c:pt idx="131">
                  <c:v>1.9543881141294239</c:v>
                </c:pt>
                <c:pt idx="132">
                  <c:v>1.9136272160315215</c:v>
                </c:pt>
                <c:pt idx="133">
                  <c:v>1.8873147464652629</c:v>
                </c:pt>
                <c:pt idx="134">
                  <c:v>1.9585449592826931</c:v>
                </c:pt>
                <c:pt idx="135">
                  <c:v>1.8792972816042752</c:v>
                </c:pt>
                <c:pt idx="136">
                  <c:v>1.6996946910160071</c:v>
                </c:pt>
                <c:pt idx="137">
                  <c:v>1.7273009511444837</c:v>
                </c:pt>
                <c:pt idx="138">
                  <c:v>1.7063260117886614</c:v>
                </c:pt>
                <c:pt idx="139">
                  <c:v>1.7228158788893388</c:v>
                </c:pt>
                <c:pt idx="140">
                  <c:v>1.762473647224172</c:v>
                </c:pt>
                <c:pt idx="141">
                  <c:v>1.6515305585749873</c:v>
                </c:pt>
                <c:pt idx="142">
                  <c:v>1.5769028871390978</c:v>
                </c:pt>
                <c:pt idx="143">
                  <c:v>1.5</c:v>
                </c:pt>
                <c:pt idx="144">
                  <c:v>1.63605</c:v>
                </c:pt>
                <c:pt idx="145">
                  <c:v>1.6379999999999999</c:v>
                </c:pt>
                <c:pt idx="146">
                  <c:v>1.52</c:v>
                </c:pt>
                <c:pt idx="147">
                  <c:v>1.56</c:v>
                </c:pt>
                <c:pt idx="148">
                  <c:v>1.58</c:v>
                </c:pt>
              </c:numCache>
            </c:numRef>
          </c:val>
          <c:smooth val="0"/>
          <c:extLst>
            <c:ext xmlns:c16="http://schemas.microsoft.com/office/drawing/2014/chart" uri="{C3380CC4-5D6E-409C-BE32-E72D297353CC}">
              <c16:uniqueId val="{00000001-39C1-4A5A-823E-932BB8073848}"/>
            </c:ext>
          </c:extLst>
        </c:ser>
        <c:dLbls>
          <c:showLegendKey val="0"/>
          <c:showVal val="0"/>
          <c:showCatName val="0"/>
          <c:showSerName val="0"/>
          <c:showPercent val="0"/>
          <c:showBubbleSize val="0"/>
        </c:dLbls>
        <c:marker val="1"/>
        <c:smooth val="0"/>
        <c:axId val="94415104"/>
        <c:axId val="94416896"/>
      </c:lineChart>
      <c:dateAx>
        <c:axId val="94415104"/>
        <c:scaling>
          <c:orientation val="minMax"/>
        </c:scaling>
        <c:delete val="0"/>
        <c:axPos val="b"/>
        <c:numFmt formatCode="[$-409]mmm\-yy;@" sourceLinked="0"/>
        <c:majorTickMark val="out"/>
        <c:minorTickMark val="none"/>
        <c:tickLblPos val="low"/>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Arial" pitchFamily="34" charset="0"/>
              </a:defRPr>
            </a:pPr>
            <a:endParaRPr lang="en-US"/>
          </a:p>
        </c:txPr>
        <c:crossAx val="94416896"/>
        <c:crosses val="autoZero"/>
        <c:auto val="1"/>
        <c:lblOffset val="100"/>
        <c:baseTimeUnit val="months"/>
        <c:majorUnit val="8"/>
        <c:majorTimeUnit val="months"/>
      </c:dateAx>
      <c:valAx>
        <c:axId val="94416896"/>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Arial" pitchFamily="34" charset="0"/>
                  </a:defRPr>
                </a:pPr>
                <a:r>
                  <a:rPr lang="en-US" sz="1400" b="0" dirty="0">
                    <a:effectLst/>
                  </a:rPr>
                  <a:t>Annual Percent Change</a:t>
                </a:r>
                <a:endParaRPr lang="en-US" sz="1100" b="0" dirty="0">
                  <a:effectLst/>
                </a:endParaRPr>
              </a:p>
            </c:rich>
          </c:tx>
          <c:layout>
            <c:manualLayout>
              <c:xMode val="edge"/>
              <c:yMode val="edge"/>
              <c:x val="2.0868113522537562E-2"/>
              <c:y val="0.12671740338613194"/>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Century Gothic" panose="020B0502020202020204" pitchFamily="34" charset="0"/>
                  <a:ea typeface="+mn-ea"/>
                  <a:cs typeface="Arial" pitchFamily="34" charset="0"/>
                </a:defRPr>
              </a:pPr>
              <a:endParaRPr lang="en-US"/>
            </a:p>
          </c:tx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Arial" pitchFamily="34" charset="0"/>
              </a:defRPr>
            </a:pPr>
            <a:endParaRPr lang="en-US"/>
          </a:p>
        </c:txPr>
        <c:crossAx val="94415104"/>
        <c:crosses val="autoZero"/>
        <c:crossBetween val="between"/>
      </c:valAx>
      <c:spPr>
        <a:noFill/>
        <a:ln w="25400">
          <a:noFill/>
        </a:ln>
        <a:effectLst/>
      </c:spPr>
    </c:plotArea>
    <c:legend>
      <c:legendPos val="t"/>
      <c:overlay val="1"/>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Arial"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400">
          <a:latin typeface="Century Gothic" panose="020B0502020202020204" pitchFamily="34" charset="0"/>
          <a:cs typeface="Arial"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80805871488288"/>
          <c:y val="4.9382716049382713E-2"/>
          <c:w val="0.70493657042869629"/>
          <c:h val="0.8543399436181589"/>
        </c:manualLayout>
      </c:layout>
      <c:barChart>
        <c:barDir val="bar"/>
        <c:grouping val="clustered"/>
        <c:varyColors val="0"/>
        <c:ser>
          <c:idx val="0"/>
          <c:order val="0"/>
          <c:tx>
            <c:strRef>
              <c:f>Sheet1!$B$1</c:f>
              <c:strCache>
                <c:ptCount val="1"/>
                <c:pt idx="0">
                  <c:v>Series 1</c:v>
                </c:pt>
              </c:strCache>
            </c:strRef>
          </c:tx>
          <c:spPr>
            <a:solidFill>
              <a:schemeClr val="accent3"/>
            </a:solidFill>
            <a:effectLst>
              <a:outerShdw blurRad="50800" dist="38100" algn="l" rotWithShape="0">
                <a:prstClr val="black">
                  <a:alpha val="40000"/>
                </a:prstClr>
              </a:outerShdw>
            </a:effectLst>
          </c:spPr>
          <c:invertIfNegative val="0"/>
          <c:dPt>
            <c:idx val="0"/>
            <c:invertIfNegative val="0"/>
            <c:bubble3D val="0"/>
            <c:extLst>
              <c:ext xmlns:c16="http://schemas.microsoft.com/office/drawing/2014/chart" uri="{C3380CC4-5D6E-409C-BE32-E72D297353CC}">
                <c16:uniqueId val="{00000000-9302-4498-B014-A3BD7C9869D3}"/>
              </c:ext>
            </c:extLst>
          </c:dPt>
          <c:dPt>
            <c:idx val="5"/>
            <c:invertIfNegative val="0"/>
            <c:bubble3D val="0"/>
            <c:spPr>
              <a:solidFill>
                <a:schemeClr val="tx2">
                  <a:lumMod val="60000"/>
                  <a:lumOff val="40000"/>
                </a:schemeClr>
              </a:solidFill>
              <a:effectLst>
                <a:outerShdw blurRad="50800" dist="38100" algn="l" rotWithShape="0">
                  <a:prstClr val="black">
                    <a:alpha val="40000"/>
                  </a:prstClr>
                </a:outerShdw>
              </a:effectLst>
            </c:spPr>
            <c:extLst>
              <c:ext xmlns:c16="http://schemas.microsoft.com/office/drawing/2014/chart" uri="{C3380CC4-5D6E-409C-BE32-E72D297353CC}">
                <c16:uniqueId val="{00000003-6CEF-4E57-8763-A502A8571356}"/>
              </c:ext>
            </c:extLst>
          </c:dPt>
          <c:dPt>
            <c:idx val="13"/>
            <c:invertIfNegative val="0"/>
            <c:bubble3D val="0"/>
            <c:extLst>
              <c:ext xmlns:c16="http://schemas.microsoft.com/office/drawing/2014/chart" uri="{C3380CC4-5D6E-409C-BE32-E72D297353CC}">
                <c16:uniqueId val="{00000001-D64C-4AF0-9EE6-8EE637D87F03}"/>
              </c:ext>
            </c:extLst>
          </c:dPt>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Kern</c:v>
                </c:pt>
                <c:pt idx="1">
                  <c:v>Fresno</c:v>
                </c:pt>
                <c:pt idx="2">
                  <c:v>Stanislaus</c:v>
                </c:pt>
                <c:pt idx="3">
                  <c:v>San Joaquin</c:v>
                </c:pt>
                <c:pt idx="4">
                  <c:v>San Benito</c:v>
                </c:pt>
                <c:pt idx="5">
                  <c:v>Monterey</c:v>
                </c:pt>
                <c:pt idx="6">
                  <c:v>Santa Cruz</c:v>
                </c:pt>
                <c:pt idx="7">
                  <c:v>Riverside</c:v>
                </c:pt>
                <c:pt idx="8">
                  <c:v>San Bernardino</c:v>
                </c:pt>
                <c:pt idx="9">
                  <c:v>Sacramento</c:v>
                </c:pt>
                <c:pt idx="10">
                  <c:v>Los Angeles</c:v>
                </c:pt>
                <c:pt idx="11">
                  <c:v>Ventura</c:v>
                </c:pt>
                <c:pt idx="12">
                  <c:v>San Diego</c:v>
                </c:pt>
                <c:pt idx="13">
                  <c:v>Alameda</c:v>
                </c:pt>
                <c:pt idx="14">
                  <c:v>Orange County</c:v>
                </c:pt>
                <c:pt idx="15">
                  <c:v>Santa Clara</c:v>
                </c:pt>
                <c:pt idx="16">
                  <c:v>San Francisco</c:v>
                </c:pt>
              </c:strCache>
            </c:strRef>
          </c:cat>
          <c:val>
            <c:numRef>
              <c:f>Sheet1!$B$2:$B$18</c:f>
              <c:numCache>
                <c:formatCode>0.0%</c:formatCode>
                <c:ptCount val="17"/>
                <c:pt idx="0">
                  <c:v>8.4000000000000005E-2</c:v>
                </c:pt>
                <c:pt idx="1">
                  <c:v>7.3999999999999996E-2</c:v>
                </c:pt>
                <c:pt idx="2">
                  <c:v>7.0000000000000007E-2</c:v>
                </c:pt>
                <c:pt idx="3">
                  <c:v>6.2E-2</c:v>
                </c:pt>
                <c:pt idx="4">
                  <c:v>5.2999999999999999E-2</c:v>
                </c:pt>
                <c:pt idx="5">
                  <c:v>5.1999999999999998E-2</c:v>
                </c:pt>
                <c:pt idx="6">
                  <c:v>0.05</c:v>
                </c:pt>
                <c:pt idx="7" formatCode="#0.0%">
                  <c:v>4.5999999999999999E-2</c:v>
                </c:pt>
                <c:pt idx="8" formatCode="#0.0%">
                  <c:v>4.3999999999999997E-2</c:v>
                </c:pt>
                <c:pt idx="9" formatCode="#0.0%">
                  <c:v>4.2000000000000003E-2</c:v>
                </c:pt>
                <c:pt idx="10" formatCode="#0.0%">
                  <c:v>0.04</c:v>
                </c:pt>
                <c:pt idx="11" formatCode="#0.0%">
                  <c:v>3.7999999999999999E-2</c:v>
                </c:pt>
                <c:pt idx="12" formatCode="#0.0%">
                  <c:v>3.5999999999999997E-2</c:v>
                </c:pt>
                <c:pt idx="13" formatCode="#0.0%">
                  <c:v>3.3000000000000002E-2</c:v>
                </c:pt>
                <c:pt idx="14" formatCode="#0.0%">
                  <c:v>3.2000000000000001E-2</c:v>
                </c:pt>
                <c:pt idx="15" formatCode="#0.0%">
                  <c:v>2.9000000000000001E-2</c:v>
                </c:pt>
                <c:pt idx="16" formatCode="#0.0%">
                  <c:v>2.7E-2</c:v>
                </c:pt>
              </c:numCache>
            </c:numRef>
          </c:val>
          <c:extLst>
            <c:ext xmlns:c16="http://schemas.microsoft.com/office/drawing/2014/chart" uri="{C3380CC4-5D6E-409C-BE32-E72D297353CC}">
              <c16:uniqueId val="{00000001-9302-4498-B014-A3BD7C9869D3}"/>
            </c:ext>
          </c:extLst>
        </c:ser>
        <c:dLbls>
          <c:showLegendKey val="0"/>
          <c:showVal val="0"/>
          <c:showCatName val="0"/>
          <c:showSerName val="0"/>
          <c:showPercent val="0"/>
          <c:showBubbleSize val="0"/>
        </c:dLbls>
        <c:gapWidth val="50"/>
        <c:axId val="94507008"/>
        <c:axId val="94508544"/>
      </c:barChart>
      <c:catAx>
        <c:axId val="94507008"/>
        <c:scaling>
          <c:orientation val="minMax"/>
        </c:scaling>
        <c:delete val="0"/>
        <c:axPos val="l"/>
        <c:numFmt formatCode="General" sourceLinked="0"/>
        <c:majorTickMark val="out"/>
        <c:minorTickMark val="none"/>
        <c:tickLblPos val="low"/>
        <c:crossAx val="94508544"/>
        <c:crosses val="autoZero"/>
        <c:auto val="1"/>
        <c:lblAlgn val="ctr"/>
        <c:lblOffset val="100"/>
        <c:noMultiLvlLbl val="0"/>
      </c:catAx>
      <c:valAx>
        <c:axId val="94508544"/>
        <c:scaling>
          <c:orientation val="minMax"/>
        </c:scaling>
        <c:delete val="0"/>
        <c:axPos val="b"/>
        <c:numFmt formatCode="0.0%" sourceLinked="0"/>
        <c:majorTickMark val="out"/>
        <c:minorTickMark val="none"/>
        <c:tickLblPos val="nextTo"/>
        <c:crossAx val="94507008"/>
        <c:crosses val="autoZero"/>
        <c:crossBetween val="between"/>
      </c:valAx>
    </c:plotArea>
    <c:plotVisOnly val="1"/>
    <c:dispBlanksAs val="gap"/>
    <c:showDLblsOverMax val="0"/>
  </c:chart>
  <c:txPr>
    <a:bodyPr/>
    <a:lstStyle/>
    <a:p>
      <a:pPr>
        <a:defRPr sz="1400">
          <a:latin typeface="Century Gothic" panose="020B0502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78063419590638"/>
          <c:y val="4.2308727002566153E-2"/>
          <c:w val="0.87218843401391744"/>
          <c:h val="0.71559906417843688"/>
        </c:manualLayout>
      </c:layout>
      <c:lineChart>
        <c:grouping val="standard"/>
        <c:varyColors val="0"/>
        <c:ser>
          <c:idx val="0"/>
          <c:order val="0"/>
          <c:tx>
            <c:strRef>
              <c:f>Sheet1!$B$1</c:f>
              <c:strCache>
                <c:ptCount val="1"/>
                <c:pt idx="0">
                  <c:v>Series 1</c:v>
                </c:pt>
              </c:strCache>
            </c:strRef>
          </c:tx>
          <c:spPr>
            <a:ln w="38100">
              <a:solidFill>
                <a:srgbClr val="0070C0"/>
              </a:solidFill>
            </a:ln>
            <a:effectLst>
              <a:outerShdw blurRad="50800" dist="38100" algn="l" rotWithShape="0">
                <a:prstClr val="black">
                  <a:alpha val="40000"/>
                </a:prstClr>
              </a:outerShdw>
            </a:effectLst>
          </c:spPr>
          <c:marker>
            <c:symbol val="none"/>
          </c:marker>
          <c:cat>
            <c:numRef>
              <c:f>Sheet1!$A$2:$A$354</c:f>
              <c:numCache>
                <c:formatCode>m/d/yyyy</c:formatCode>
                <c:ptCount val="149"/>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numCache>
            </c:numRef>
          </c:cat>
          <c:val>
            <c:numRef>
              <c:f>Sheet1!$B$2:$B$354</c:f>
              <c:numCache>
                <c:formatCode>General</c:formatCode>
                <c:ptCount val="149"/>
                <c:pt idx="0">
                  <c:v>105.1</c:v>
                </c:pt>
                <c:pt idx="1">
                  <c:v>104.4</c:v>
                </c:pt>
                <c:pt idx="2">
                  <c:v>103</c:v>
                </c:pt>
                <c:pt idx="3">
                  <c:v>97.5</c:v>
                </c:pt>
                <c:pt idx="4">
                  <c:v>103.1</c:v>
                </c:pt>
                <c:pt idx="5">
                  <c:v>106.2</c:v>
                </c:pt>
                <c:pt idx="6">
                  <c:v>103.6</c:v>
                </c:pt>
                <c:pt idx="7">
                  <c:v>105.5</c:v>
                </c:pt>
                <c:pt idx="8">
                  <c:v>87.5</c:v>
                </c:pt>
                <c:pt idx="9">
                  <c:v>85.2</c:v>
                </c:pt>
                <c:pt idx="10">
                  <c:v>98.3</c:v>
                </c:pt>
                <c:pt idx="11">
                  <c:v>103.8</c:v>
                </c:pt>
                <c:pt idx="12">
                  <c:v>106.8</c:v>
                </c:pt>
                <c:pt idx="13">
                  <c:v>102.7</c:v>
                </c:pt>
                <c:pt idx="14">
                  <c:v>107.5</c:v>
                </c:pt>
                <c:pt idx="15">
                  <c:v>109.8</c:v>
                </c:pt>
                <c:pt idx="16">
                  <c:v>104.7</c:v>
                </c:pt>
                <c:pt idx="17">
                  <c:v>105.4</c:v>
                </c:pt>
                <c:pt idx="18">
                  <c:v>107</c:v>
                </c:pt>
                <c:pt idx="19">
                  <c:v>100.2</c:v>
                </c:pt>
                <c:pt idx="20">
                  <c:v>105.9</c:v>
                </c:pt>
                <c:pt idx="21">
                  <c:v>105.1</c:v>
                </c:pt>
                <c:pt idx="22">
                  <c:v>105.3</c:v>
                </c:pt>
                <c:pt idx="23">
                  <c:v>110</c:v>
                </c:pt>
                <c:pt idx="24">
                  <c:v>110.2</c:v>
                </c:pt>
                <c:pt idx="25">
                  <c:v>111.2</c:v>
                </c:pt>
                <c:pt idx="26">
                  <c:v>108.2</c:v>
                </c:pt>
                <c:pt idx="27">
                  <c:v>106.3</c:v>
                </c:pt>
                <c:pt idx="28">
                  <c:v>108.5</c:v>
                </c:pt>
                <c:pt idx="29">
                  <c:v>105.3</c:v>
                </c:pt>
                <c:pt idx="30">
                  <c:v>111.9</c:v>
                </c:pt>
                <c:pt idx="31">
                  <c:v>105.6</c:v>
                </c:pt>
                <c:pt idx="32">
                  <c:v>99.5</c:v>
                </c:pt>
                <c:pt idx="33">
                  <c:v>95.2</c:v>
                </c:pt>
                <c:pt idx="34">
                  <c:v>87.8</c:v>
                </c:pt>
                <c:pt idx="35">
                  <c:v>90.6</c:v>
                </c:pt>
                <c:pt idx="36">
                  <c:v>87.3</c:v>
                </c:pt>
                <c:pt idx="37">
                  <c:v>76.400000000000006</c:v>
                </c:pt>
                <c:pt idx="38">
                  <c:v>65.900000000000006</c:v>
                </c:pt>
                <c:pt idx="39">
                  <c:v>62.8</c:v>
                </c:pt>
                <c:pt idx="40">
                  <c:v>58.1</c:v>
                </c:pt>
                <c:pt idx="41">
                  <c:v>51</c:v>
                </c:pt>
                <c:pt idx="42">
                  <c:v>51.9</c:v>
                </c:pt>
                <c:pt idx="43">
                  <c:v>58.5</c:v>
                </c:pt>
                <c:pt idx="44">
                  <c:v>61.4</c:v>
                </c:pt>
                <c:pt idx="45">
                  <c:v>38.799999999999997</c:v>
                </c:pt>
                <c:pt idx="46">
                  <c:v>44.7</c:v>
                </c:pt>
                <c:pt idx="47">
                  <c:v>38.6</c:v>
                </c:pt>
                <c:pt idx="48">
                  <c:v>37.4</c:v>
                </c:pt>
                <c:pt idx="49">
                  <c:v>25.3</c:v>
                </c:pt>
                <c:pt idx="50">
                  <c:v>26.9</c:v>
                </c:pt>
                <c:pt idx="51">
                  <c:v>40.799999999999997</c:v>
                </c:pt>
                <c:pt idx="52">
                  <c:v>52.3</c:v>
                </c:pt>
                <c:pt idx="53">
                  <c:v>47.4</c:v>
                </c:pt>
                <c:pt idx="54">
                  <c:v>54.5</c:v>
                </c:pt>
                <c:pt idx="55">
                  <c:v>54.5</c:v>
                </c:pt>
                <c:pt idx="56">
                  <c:v>53.4</c:v>
                </c:pt>
                <c:pt idx="57">
                  <c:v>48.7</c:v>
                </c:pt>
                <c:pt idx="58">
                  <c:v>50.6</c:v>
                </c:pt>
                <c:pt idx="59">
                  <c:v>53.6</c:v>
                </c:pt>
                <c:pt idx="60">
                  <c:v>56.453590393066406</c:v>
                </c:pt>
                <c:pt idx="61">
                  <c:v>46.424945831298828</c:v>
                </c:pt>
                <c:pt idx="62">
                  <c:v>52.292800903320313</c:v>
                </c:pt>
                <c:pt idx="63">
                  <c:v>57.7353515625</c:v>
                </c:pt>
                <c:pt idx="64">
                  <c:v>62.660324096679688</c:v>
                </c:pt>
                <c:pt idx="65">
                  <c:v>54.313667297363281</c:v>
                </c:pt>
                <c:pt idx="66">
                  <c:v>51.025138854980469</c:v>
                </c:pt>
                <c:pt idx="67">
                  <c:v>53.178218841552734</c:v>
                </c:pt>
                <c:pt idx="68">
                  <c:v>48.610343933105469</c:v>
                </c:pt>
                <c:pt idx="69">
                  <c:v>49.915264129638672</c:v>
                </c:pt>
                <c:pt idx="70">
                  <c:v>57.823970794677734</c:v>
                </c:pt>
                <c:pt idx="71">
                  <c:v>63.401641845703125</c:v>
                </c:pt>
                <c:pt idx="72">
                  <c:v>64.791358947753906</c:v>
                </c:pt>
                <c:pt idx="73">
                  <c:v>72.023307800292969</c:v>
                </c:pt>
                <c:pt idx="74">
                  <c:v>63.824527740478516</c:v>
                </c:pt>
                <c:pt idx="75" formatCode="0.0">
                  <c:v>66.019317626953125</c:v>
                </c:pt>
                <c:pt idx="76" formatCode="0.0">
                  <c:v>61.742794036865234</c:v>
                </c:pt>
                <c:pt idx="77" formatCode="0.0">
                  <c:v>57.618946075439453</c:v>
                </c:pt>
                <c:pt idx="78" formatCode="0.0">
                  <c:v>59.227939605712891</c:v>
                </c:pt>
                <c:pt idx="79" formatCode="0.0">
                  <c:v>45.181694030761719</c:v>
                </c:pt>
                <c:pt idx="80" formatCode="0.0">
                  <c:v>46.368515014648438</c:v>
                </c:pt>
                <c:pt idx="81" formatCode="0.0">
                  <c:v>40.867630004882813</c:v>
                </c:pt>
                <c:pt idx="82" formatCode="0.0">
                  <c:v>55.172801971435547</c:v>
                </c:pt>
                <c:pt idx="83" formatCode="0.0">
                  <c:v>64.757354736328125</c:v>
                </c:pt>
                <c:pt idx="84" formatCode="0.0">
                  <c:v>61.510860443115234</c:v>
                </c:pt>
                <c:pt idx="85" formatCode="0.0">
                  <c:v>71.622032165527344</c:v>
                </c:pt>
                <c:pt idx="86" formatCode="0.0">
                  <c:v>69.450096130371094</c:v>
                </c:pt>
                <c:pt idx="87" formatCode="0.0">
                  <c:v>68.70074462890625</c:v>
                </c:pt>
                <c:pt idx="88" formatCode="0.0">
                  <c:v>64.366348266601563</c:v>
                </c:pt>
                <c:pt idx="89" formatCode="0.0">
                  <c:v>62.686740875244141</c:v>
                </c:pt>
                <c:pt idx="90" formatCode="0.0">
                  <c:v>65.373786926269531</c:v>
                </c:pt>
                <c:pt idx="91" formatCode="0.0">
                  <c:v>61.275157928466797</c:v>
                </c:pt>
                <c:pt idx="92" formatCode="0.0">
                  <c:v>68.352226257324219</c:v>
                </c:pt>
                <c:pt idx="93" formatCode="0.0">
                  <c:v>73.082130432128906</c:v>
                </c:pt>
                <c:pt idx="94" formatCode="0.0">
                  <c:v>71.538131713867188</c:v>
                </c:pt>
                <c:pt idx="95" formatCode="0.0">
                  <c:v>66.693191528320313</c:v>
                </c:pt>
                <c:pt idx="96" formatCode="0.0">
                  <c:v>58.432323455810547</c:v>
                </c:pt>
                <c:pt idx="97" formatCode="0.0">
                  <c:v>68.03509521484375</c:v>
                </c:pt>
                <c:pt idx="98" formatCode="0.0">
                  <c:v>61.897247314453125</c:v>
                </c:pt>
                <c:pt idx="99" formatCode="0.0">
                  <c:v>68.954719543457031</c:v>
                </c:pt>
                <c:pt idx="100" formatCode="0.0">
                  <c:v>74.255409240722656</c:v>
                </c:pt>
                <c:pt idx="101" formatCode="0.0">
                  <c:v>82.126724243164063</c:v>
                </c:pt>
                <c:pt idx="102" formatCode="0.0">
                  <c:v>81.009355012654197</c:v>
                </c:pt>
                <c:pt idx="103" formatCode="0.0">
                  <c:v>81.757221522957593</c:v>
                </c:pt>
                <c:pt idx="104" formatCode="0.0">
                  <c:v>80.204628427652395</c:v>
                </c:pt>
                <c:pt idx="105" formatCode="0.0">
                  <c:v>72.376307583276002</c:v>
                </c:pt>
                <c:pt idx="106" formatCode="0.0">
                  <c:v>72.030153019923205</c:v>
                </c:pt>
                <c:pt idx="107" formatCode="0.0">
                  <c:v>77.535542922462895</c:v>
                </c:pt>
                <c:pt idx="108" formatCode="0.0">
                  <c:v>79.4098806656623</c:v>
                </c:pt>
                <c:pt idx="109" formatCode="0.0">
                  <c:v>78.300636301924101</c:v>
                </c:pt>
                <c:pt idx="110" formatCode="0.0">
                  <c:v>83.861154855769698</c:v>
                </c:pt>
                <c:pt idx="111" formatCode="0.0">
                  <c:v>81.712589035029694</c:v>
                </c:pt>
                <c:pt idx="112" formatCode="0.0">
                  <c:v>82.208088077423994</c:v>
                </c:pt>
                <c:pt idx="113" formatCode="0.0">
                  <c:v>86.366114534908107</c:v>
                </c:pt>
                <c:pt idx="114" formatCode="0.0">
                  <c:v>90.333325161652297</c:v>
                </c:pt>
                <c:pt idx="115" formatCode="0.0">
                  <c:v>93.4151784886119</c:v>
                </c:pt>
                <c:pt idx="116" formatCode="0.0">
                  <c:v>89.0421024530431</c:v>
                </c:pt>
                <c:pt idx="117" formatCode="0.0">
                  <c:v>94.050397907457906</c:v>
                </c:pt>
                <c:pt idx="118" formatCode="0.0">
                  <c:v>91.033111115912106</c:v>
                </c:pt>
                <c:pt idx="119" formatCode="0.0">
                  <c:v>93.062882208409803</c:v>
                </c:pt>
                <c:pt idx="120" formatCode="0.0">
                  <c:v>103.799600106353</c:v>
                </c:pt>
                <c:pt idx="121" formatCode="0.0">
                  <c:v>98.824514961566706</c:v>
                </c:pt>
                <c:pt idx="122" formatCode="0.0">
                  <c:v>101.44126006010001</c:v>
                </c:pt>
                <c:pt idx="123" formatCode="0.0">
                  <c:v>94.315622937580798</c:v>
                </c:pt>
                <c:pt idx="124" formatCode="0.0">
                  <c:v>94.6</c:v>
                </c:pt>
                <c:pt idx="125" formatCode="0.0">
                  <c:v>99.8</c:v>
                </c:pt>
                <c:pt idx="126" formatCode="0.0">
                  <c:v>91</c:v>
                </c:pt>
                <c:pt idx="127" formatCode="0.0">
                  <c:v>101.3</c:v>
                </c:pt>
                <c:pt idx="128" formatCode="0.0">
                  <c:v>102.6</c:v>
                </c:pt>
                <c:pt idx="129" formatCode="0.0">
                  <c:v>99.1</c:v>
                </c:pt>
                <c:pt idx="130" formatCode="0.0">
                  <c:v>92.6</c:v>
                </c:pt>
                <c:pt idx="131" formatCode="0.0">
                  <c:v>96.3</c:v>
                </c:pt>
                <c:pt idx="132" formatCode="0.0">
                  <c:v>97.8</c:v>
                </c:pt>
                <c:pt idx="133" formatCode="0.0">
                  <c:v>94</c:v>
                </c:pt>
                <c:pt idx="134" formatCode="0.0">
                  <c:v>96.1</c:v>
                </c:pt>
                <c:pt idx="135" formatCode="0.0">
                  <c:v>94.7</c:v>
                </c:pt>
                <c:pt idx="136" formatCode="0.0">
                  <c:v>92.4</c:v>
                </c:pt>
                <c:pt idx="137" formatCode="0.0">
                  <c:v>97.4</c:v>
                </c:pt>
                <c:pt idx="138" formatCode="0.0">
                  <c:v>96.7</c:v>
                </c:pt>
                <c:pt idx="139" formatCode="0.0">
                  <c:v>101.8</c:v>
                </c:pt>
                <c:pt idx="140" formatCode="0.0">
                  <c:v>103.5</c:v>
                </c:pt>
                <c:pt idx="141" formatCode="0.0">
                  <c:v>100.8</c:v>
                </c:pt>
                <c:pt idx="142" formatCode="0.0">
                  <c:v>109.4</c:v>
                </c:pt>
                <c:pt idx="143" formatCode="0.0">
                  <c:v>113.3</c:v>
                </c:pt>
                <c:pt idx="144" formatCode="0.0">
                  <c:v>111.6</c:v>
                </c:pt>
                <c:pt idx="145" formatCode="0.0">
                  <c:v>116.1</c:v>
                </c:pt>
                <c:pt idx="146" formatCode="0.0">
                  <c:v>124.9</c:v>
                </c:pt>
                <c:pt idx="147" formatCode="0.0">
                  <c:v>119.4</c:v>
                </c:pt>
                <c:pt idx="148" formatCode="0.0">
                  <c:v>117.9</c:v>
                </c:pt>
              </c:numCache>
            </c:numRef>
          </c:val>
          <c:smooth val="0"/>
          <c:extLst>
            <c:ext xmlns:c16="http://schemas.microsoft.com/office/drawing/2014/chart" uri="{C3380CC4-5D6E-409C-BE32-E72D297353CC}">
              <c16:uniqueId val="{00000000-8FC5-49D9-809D-E6D7F8244B0E}"/>
            </c:ext>
          </c:extLst>
        </c:ser>
        <c:dLbls>
          <c:showLegendKey val="0"/>
          <c:showVal val="0"/>
          <c:showCatName val="0"/>
          <c:showSerName val="0"/>
          <c:showPercent val="0"/>
          <c:showBubbleSize val="0"/>
        </c:dLbls>
        <c:smooth val="0"/>
        <c:axId val="94564352"/>
        <c:axId val="94565888"/>
      </c:lineChart>
      <c:dateAx>
        <c:axId val="94564352"/>
        <c:scaling>
          <c:orientation val="minMax"/>
        </c:scaling>
        <c:delete val="0"/>
        <c:axPos val="b"/>
        <c:numFmt formatCode="[$-409]mmm\-yy;@" sourceLinked="0"/>
        <c:majorTickMark val="out"/>
        <c:minorTickMark val="none"/>
        <c:tickLblPos val="nextTo"/>
        <c:txPr>
          <a:bodyPr/>
          <a:lstStyle/>
          <a:p>
            <a:pPr>
              <a:defRPr sz="1200"/>
            </a:pPr>
            <a:endParaRPr lang="en-US"/>
          </a:p>
        </c:txPr>
        <c:crossAx val="94565888"/>
        <c:crosses val="autoZero"/>
        <c:auto val="1"/>
        <c:lblOffset val="100"/>
        <c:baseTimeUnit val="months"/>
        <c:majorUnit val="8"/>
        <c:majorTimeUnit val="months"/>
      </c:dateAx>
      <c:valAx>
        <c:axId val="94565888"/>
        <c:scaling>
          <c:orientation val="minMax"/>
        </c:scaling>
        <c:delete val="0"/>
        <c:axPos val="l"/>
        <c:title>
          <c:tx>
            <c:rich>
              <a:bodyPr/>
              <a:lstStyle/>
              <a:p>
                <a:pPr>
                  <a:defRPr/>
                </a:pPr>
                <a:r>
                  <a:rPr lang="en-US" sz="1400" dirty="0">
                    <a:effectLst/>
                  </a:rPr>
                  <a:t>INDEX, 100=1985</a:t>
                </a:r>
                <a:endParaRPr lang="en-US" sz="1100" dirty="0">
                  <a:effectLst/>
                </a:endParaRPr>
              </a:p>
            </c:rich>
          </c:tx>
          <c:overlay val="0"/>
        </c:title>
        <c:numFmt formatCode="General" sourceLinked="1"/>
        <c:majorTickMark val="out"/>
        <c:minorTickMark val="none"/>
        <c:tickLblPos val="nextTo"/>
        <c:crossAx val="94564352"/>
        <c:crosses val="autoZero"/>
        <c:crossBetween val="between"/>
      </c:valAx>
    </c:plotArea>
    <c:plotVisOnly val="1"/>
    <c:dispBlanksAs val="gap"/>
    <c:showDLblsOverMax val="0"/>
  </c:chart>
  <c:txPr>
    <a:bodyPr/>
    <a:lstStyle/>
    <a:p>
      <a:pPr>
        <a:defRPr sz="1400" b="0">
          <a:latin typeface="Century Gothic" panose="020B0502020202020204" pitchFamily="34" charset="0"/>
          <a:cs typeface="Arial"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All Items</c:v>
                </c:pt>
              </c:strCache>
            </c:strRef>
          </c:tx>
          <c:spPr>
            <a:ln w="38100">
              <a:solidFill>
                <a:schemeClr val="accent4"/>
              </a:solidFill>
            </a:ln>
            <a:effectLst>
              <a:outerShdw blurRad="50800" dist="38100" algn="l" rotWithShape="0">
                <a:prstClr val="black">
                  <a:alpha val="40000"/>
                </a:prstClr>
              </a:outerShdw>
            </a:effectLst>
          </c:spPr>
          <c:marker>
            <c:symbol val="none"/>
          </c:marker>
          <c:cat>
            <c:numRef>
              <c:f>Sheet1!$A$2:$A$450</c:f>
              <c:numCache>
                <c:formatCode>m/d/yyyy</c:formatCode>
                <c:ptCount val="149"/>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numCache>
            </c:numRef>
          </c:cat>
          <c:val>
            <c:numRef>
              <c:f>Sheet1!$B$2:$B$450</c:f>
              <c:numCache>
                <c:formatCode>_(* #,##0.00_);_(* \(#,##0.00\);_(* "-"??_);_(@_)</c:formatCode>
                <c:ptCount val="149"/>
                <c:pt idx="0">
                  <c:v>2.8400000000000003</c:v>
                </c:pt>
                <c:pt idx="1">
                  <c:v>3.05</c:v>
                </c:pt>
                <c:pt idx="2">
                  <c:v>3.2099999999999995</c:v>
                </c:pt>
                <c:pt idx="3">
                  <c:v>3.36</c:v>
                </c:pt>
                <c:pt idx="4">
                  <c:v>2.87</c:v>
                </c:pt>
                <c:pt idx="5">
                  <c:v>2.54</c:v>
                </c:pt>
                <c:pt idx="6">
                  <c:v>3.0700000000000003</c:v>
                </c:pt>
                <c:pt idx="7">
                  <c:v>3.65</c:v>
                </c:pt>
                <c:pt idx="8">
                  <c:v>4.74</c:v>
                </c:pt>
                <c:pt idx="9">
                  <c:v>4.3499999999999996</c:v>
                </c:pt>
                <c:pt idx="10">
                  <c:v>3.34</c:v>
                </c:pt>
                <c:pt idx="11">
                  <c:v>3.34</c:v>
                </c:pt>
                <c:pt idx="12">
                  <c:v>4.0199999999999996</c:v>
                </c:pt>
                <c:pt idx="13">
                  <c:v>3.64</c:v>
                </c:pt>
                <c:pt idx="14">
                  <c:v>3.42</c:v>
                </c:pt>
                <c:pt idx="15">
                  <c:v>3.61</c:v>
                </c:pt>
                <c:pt idx="16">
                  <c:v>3.9800000000000004</c:v>
                </c:pt>
                <c:pt idx="17">
                  <c:v>4.18</c:v>
                </c:pt>
                <c:pt idx="18">
                  <c:v>4.1000000000000005</c:v>
                </c:pt>
                <c:pt idx="19">
                  <c:v>3.93</c:v>
                </c:pt>
                <c:pt idx="20">
                  <c:v>2.0099999999999998</c:v>
                </c:pt>
                <c:pt idx="21">
                  <c:v>1.41</c:v>
                </c:pt>
                <c:pt idx="22">
                  <c:v>1.97</c:v>
                </c:pt>
                <c:pt idx="23">
                  <c:v>2.52</c:v>
                </c:pt>
                <c:pt idx="24">
                  <c:v>2.08</c:v>
                </c:pt>
                <c:pt idx="25">
                  <c:v>2.42</c:v>
                </c:pt>
                <c:pt idx="26">
                  <c:v>2.8000000000000003</c:v>
                </c:pt>
                <c:pt idx="27">
                  <c:v>2.59</c:v>
                </c:pt>
                <c:pt idx="28">
                  <c:v>2.71</c:v>
                </c:pt>
                <c:pt idx="29">
                  <c:v>2.69</c:v>
                </c:pt>
                <c:pt idx="30">
                  <c:v>2.3199999999999998</c:v>
                </c:pt>
                <c:pt idx="31">
                  <c:v>1.9</c:v>
                </c:pt>
                <c:pt idx="32">
                  <c:v>2.83</c:v>
                </c:pt>
                <c:pt idx="33">
                  <c:v>3.61</c:v>
                </c:pt>
                <c:pt idx="34">
                  <c:v>4.37</c:v>
                </c:pt>
                <c:pt idx="35">
                  <c:v>4.1099999999999994</c:v>
                </c:pt>
                <c:pt idx="36">
                  <c:v>4.3099999999999996</c:v>
                </c:pt>
                <c:pt idx="37">
                  <c:v>4.1099999999999994</c:v>
                </c:pt>
                <c:pt idx="38">
                  <c:v>3.9699999999999998</c:v>
                </c:pt>
                <c:pt idx="39">
                  <c:v>3.92</c:v>
                </c:pt>
                <c:pt idx="40">
                  <c:v>4.09</c:v>
                </c:pt>
                <c:pt idx="41">
                  <c:v>4.9399999999999995</c:v>
                </c:pt>
                <c:pt idx="42">
                  <c:v>5.53</c:v>
                </c:pt>
                <c:pt idx="43">
                  <c:v>5.34</c:v>
                </c:pt>
                <c:pt idx="44">
                  <c:v>4.95</c:v>
                </c:pt>
                <c:pt idx="45">
                  <c:v>3.7199999999999998</c:v>
                </c:pt>
                <c:pt idx="46">
                  <c:v>1.06</c:v>
                </c:pt>
                <c:pt idx="47">
                  <c:v>-0.02</c:v>
                </c:pt>
                <c:pt idx="48">
                  <c:v>-0.11</c:v>
                </c:pt>
                <c:pt idx="49">
                  <c:v>0.09</c:v>
                </c:pt>
                <c:pt idx="50">
                  <c:v>-0.41000000000000003</c:v>
                </c:pt>
                <c:pt idx="51">
                  <c:v>-0.59</c:v>
                </c:pt>
                <c:pt idx="52">
                  <c:v>-1.04</c:v>
                </c:pt>
                <c:pt idx="53">
                  <c:v>-1.25</c:v>
                </c:pt>
                <c:pt idx="54">
                  <c:v>-1.9900000000000002</c:v>
                </c:pt>
                <c:pt idx="55">
                  <c:v>-1.49</c:v>
                </c:pt>
                <c:pt idx="56">
                  <c:v>-1.37</c:v>
                </c:pt>
                <c:pt idx="57">
                  <c:v>-0.22999999999999998</c:v>
                </c:pt>
                <c:pt idx="58">
                  <c:v>1.9</c:v>
                </c:pt>
                <c:pt idx="59">
                  <c:v>2.8000000000000003</c:v>
                </c:pt>
                <c:pt idx="60">
                  <c:v>2.5980976</c:v>
                </c:pt>
                <c:pt idx="61">
                  <c:v>2.1492038</c:v>
                </c:pt>
                <c:pt idx="62">
                  <c:v>2.2953410999999999</c:v>
                </c:pt>
                <c:pt idx="63">
                  <c:v>2.1945887000000002</c:v>
                </c:pt>
                <c:pt idx="64">
                  <c:v>1.9743915000000001</c:v>
                </c:pt>
                <c:pt idx="65">
                  <c:v>1.1464767</c:v>
                </c:pt>
                <c:pt idx="66">
                  <c:v>1.3612697</c:v>
                </c:pt>
                <c:pt idx="67">
                  <c:v>1.1987247000000001</c:v>
                </c:pt>
                <c:pt idx="68">
                  <c:v>1.1492336000000001</c:v>
                </c:pt>
                <c:pt idx="69">
                  <c:v>1.1751879999999999</c:v>
                </c:pt>
                <c:pt idx="70">
                  <c:v>1.0722434000000001</c:v>
                </c:pt>
                <c:pt idx="71">
                  <c:v>1.4190402</c:v>
                </c:pt>
                <c:pt idx="72">
                  <c:v>1.6502818675911901</c:v>
                </c:pt>
                <c:pt idx="73">
                  <c:v>2.0942601078415</c:v>
                </c:pt>
                <c:pt idx="74">
                  <c:v>2.6340969730425901</c:v>
                </c:pt>
                <c:pt idx="75">
                  <c:v>3.0366160392939898</c:v>
                </c:pt>
                <c:pt idx="76">
                  <c:v>3.4603830041891106</c:v>
                </c:pt>
                <c:pt idx="77">
                  <c:v>3.5618902015787102</c:v>
                </c:pt>
                <c:pt idx="78">
                  <c:v>3.63084661674859</c:v>
                </c:pt>
                <c:pt idx="79">
                  <c:v>3.7459866067333301</c:v>
                </c:pt>
                <c:pt idx="80">
                  <c:v>3.8631589554734198</c:v>
                </c:pt>
                <c:pt idx="81">
                  <c:v>3.5306580942117498</c:v>
                </c:pt>
                <c:pt idx="82">
                  <c:v>3.4528526982085395</c:v>
                </c:pt>
                <c:pt idx="83">
                  <c:v>3.0249242520456501</c:v>
                </c:pt>
                <c:pt idx="84">
                  <c:v>2.97808035569469</c:v>
                </c:pt>
                <c:pt idx="85">
                  <c:v>2.8501128814448098</c:v>
                </c:pt>
                <c:pt idx="86">
                  <c:v>2.5911025769357301</c:v>
                </c:pt>
                <c:pt idx="87">
                  <c:v>2.2887162080162899</c:v>
                </c:pt>
                <c:pt idx="88">
                  <c:v>1.7633108203361403</c:v>
                </c:pt>
                <c:pt idx="89">
                  <c:v>1.7045163613699499</c:v>
                </c:pt>
                <c:pt idx="90">
                  <c:v>1.43026839485014</c:v>
                </c:pt>
                <c:pt idx="91">
                  <c:v>1.6816319061843801</c:v>
                </c:pt>
                <c:pt idx="92">
                  <c:v>1.9464087817235898</c:v>
                </c:pt>
                <c:pt idx="93">
                  <c:v>2.15689257707872</c:v>
                </c:pt>
                <c:pt idx="94">
                  <c:v>1.78483411972052</c:v>
                </c:pt>
                <c:pt idx="95">
                  <c:v>1.7640335295177298</c:v>
                </c:pt>
                <c:pt idx="96">
                  <c:v>1.6179382593004099</c:v>
                </c:pt>
                <c:pt idx="97">
                  <c:v>1.97910506603587</c:v>
                </c:pt>
                <c:pt idx="98">
                  <c:v>1.47640977690002</c:v>
                </c:pt>
                <c:pt idx="99">
                  <c:v>1.0908837030701799</c:v>
                </c:pt>
                <c:pt idx="100">
                  <c:v>1.40087855410103</c:v>
                </c:pt>
                <c:pt idx="101">
                  <c:v>1.7307742776412103</c:v>
                </c:pt>
                <c:pt idx="102">
                  <c:v>1.9231442270675001</c:v>
                </c:pt>
                <c:pt idx="103">
                  <c:v>1.52319810709363</c:v>
                </c:pt>
                <c:pt idx="104">
                  <c:v>1.1548913043478299</c:v>
                </c:pt>
                <c:pt idx="105">
                  <c:v>0.93293806447713989</c:v>
                </c:pt>
                <c:pt idx="106">
                  <c:v>1.2266329876039299</c:v>
                </c:pt>
                <c:pt idx="107">
                  <c:v>1.5279129626024801</c:v>
                </c:pt>
                <c:pt idx="108">
                  <c:v>1.6383110071187801</c:v>
                </c:pt>
                <c:pt idx="109">
                  <c:v>1.12272268835434</c:v>
                </c:pt>
                <c:pt idx="110">
                  <c:v>1.5427462087786801</c:v>
                </c:pt>
                <c:pt idx="111">
                  <c:v>2.0008108481126299</c:v>
                </c:pt>
                <c:pt idx="112">
                  <c:v>2.11647512882984</c:v>
                </c:pt>
                <c:pt idx="113">
                  <c:v>2.00510421463524</c:v>
                </c:pt>
                <c:pt idx="114">
                  <c:v>1.9377097216314501</c:v>
                </c:pt>
                <c:pt idx="115">
                  <c:v>1.6780350612435799</c:v>
                </c:pt>
                <c:pt idx="116">
                  <c:v>1.65552426361699</c:v>
                </c:pt>
                <c:pt idx="117">
                  <c:v>1.6475690657359501</c:v>
                </c:pt>
                <c:pt idx="118">
                  <c:v>1.3026770846675999</c:v>
                </c:pt>
                <c:pt idx="119">
                  <c:v>0.68853338556591503</c:v>
                </c:pt>
                <c:pt idx="120">
                  <c:v>-0.20052254816576001</c:v>
                </c:pt>
                <c:pt idx="121">
                  <c:v>-7.7650293628428499E-2</c:v>
                </c:pt>
                <c:pt idx="122">
                  <c:v>4.6614514912279902E-3</c:v>
                </c:pt>
                <c:pt idx="123">
                  <c:v>-0.114178905658624</c:v>
                </c:pt>
                <c:pt idx="124">
                  <c:v>2.4912174030533599E-2</c:v>
                </c:pt>
                <c:pt idx="125">
                  <c:v>0.16453682882686699</c:v>
                </c:pt>
                <c:pt idx="126">
                  <c:v>0.19037671002088999</c:v>
                </c:pt>
                <c:pt idx="127">
                  <c:v>0.23392453720876299</c:v>
                </c:pt>
                <c:pt idx="128">
                  <c:v>-8.0004716067394507E-3</c:v>
                </c:pt>
                <c:pt idx="129">
                  <c:v>0.120418010492362</c:v>
                </c:pt>
                <c:pt idx="130">
                  <c:v>0.43649153585978401</c:v>
                </c:pt>
                <c:pt idx="131">
                  <c:v>0.658512844386139</c:v>
                </c:pt>
                <c:pt idx="132">
                  <c:v>1.3592266072971699</c:v>
                </c:pt>
                <c:pt idx="133">
                  <c:v>0.98475937304927097</c:v>
                </c:pt>
                <c:pt idx="134">
                  <c:v>0.88521075134857496</c:v>
                </c:pt>
                <c:pt idx="135">
                  <c:v>1.1460578066985201</c:v>
                </c:pt>
                <c:pt idx="136">
                  <c:v>1.0430957697844101</c:v>
                </c:pt>
                <c:pt idx="137">
                  <c:v>1.02055859050876</c:v>
                </c:pt>
                <c:pt idx="138">
                  <c:v>0.85002270090299703</c:v>
                </c:pt>
                <c:pt idx="139">
                  <c:v>1.08405414383692</c:v>
                </c:pt>
                <c:pt idx="140">
                  <c:v>1.49031233813539</c:v>
                </c:pt>
                <c:pt idx="141">
                  <c:v>1.6409298883057299</c:v>
                </c:pt>
                <c:pt idx="142">
                  <c:v>1.69890784495683</c:v>
                </c:pt>
                <c:pt idx="143">
                  <c:v>2.09168958065302</c:v>
                </c:pt>
                <c:pt idx="144">
                  <c:v>2.5417251140248398</c:v>
                </c:pt>
                <c:pt idx="145">
                  <c:v>2.79553253044473</c:v>
                </c:pt>
                <c:pt idx="146">
                  <c:v>2.3832525474844402</c:v>
                </c:pt>
                <c:pt idx="147">
                  <c:v>2.19749861871514</c:v>
                </c:pt>
                <c:pt idx="148">
                  <c:v>1.9</c:v>
                </c:pt>
              </c:numCache>
            </c:numRef>
          </c:val>
          <c:smooth val="0"/>
          <c:extLst>
            <c:ext xmlns:c16="http://schemas.microsoft.com/office/drawing/2014/chart" uri="{C3380CC4-5D6E-409C-BE32-E72D297353CC}">
              <c16:uniqueId val="{00000000-9F2E-4C90-A364-F3AE1D107A7A}"/>
            </c:ext>
          </c:extLst>
        </c:ser>
        <c:ser>
          <c:idx val="1"/>
          <c:order val="1"/>
          <c:tx>
            <c:strRef>
              <c:f>Sheet1!$C$1</c:f>
              <c:strCache>
                <c:ptCount val="1"/>
                <c:pt idx="0">
                  <c:v>Core</c:v>
                </c:pt>
              </c:strCache>
            </c:strRef>
          </c:tx>
          <c:spPr>
            <a:ln w="38100">
              <a:solidFill>
                <a:schemeClr val="accent2"/>
              </a:solidFill>
            </a:ln>
            <a:effectLst>
              <a:outerShdw blurRad="50800" dist="38100" algn="l" rotWithShape="0">
                <a:prstClr val="black">
                  <a:alpha val="40000"/>
                </a:prstClr>
              </a:outerShdw>
            </a:effectLst>
          </c:spPr>
          <c:marker>
            <c:symbol val="none"/>
          </c:marker>
          <c:cat>
            <c:numRef>
              <c:f>Sheet1!$A$2:$A$450</c:f>
              <c:numCache>
                <c:formatCode>m/d/yyyy</c:formatCode>
                <c:ptCount val="149"/>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numCache>
            </c:numRef>
          </c:cat>
          <c:val>
            <c:numRef>
              <c:f>Sheet1!$C$2:$C$450</c:f>
              <c:numCache>
                <c:formatCode>_(* #,##0.00_);_(* \(#,##0.00\);_(* "-"??_);_(@_)</c:formatCode>
                <c:ptCount val="149"/>
                <c:pt idx="0">
                  <c:v>2.2599999999999998</c:v>
                </c:pt>
                <c:pt idx="1">
                  <c:v>2.31</c:v>
                </c:pt>
                <c:pt idx="2">
                  <c:v>2.35</c:v>
                </c:pt>
                <c:pt idx="3">
                  <c:v>2.1999999999999997</c:v>
                </c:pt>
                <c:pt idx="4">
                  <c:v>2.19</c:v>
                </c:pt>
                <c:pt idx="5">
                  <c:v>2.0299999999999998</c:v>
                </c:pt>
                <c:pt idx="6">
                  <c:v>2.08</c:v>
                </c:pt>
                <c:pt idx="7">
                  <c:v>2.13</c:v>
                </c:pt>
                <c:pt idx="8">
                  <c:v>1.92</c:v>
                </c:pt>
                <c:pt idx="9">
                  <c:v>2.0699999999999998</c:v>
                </c:pt>
                <c:pt idx="10">
                  <c:v>2.12</c:v>
                </c:pt>
                <c:pt idx="11">
                  <c:v>2.11</c:v>
                </c:pt>
                <c:pt idx="12">
                  <c:v>2.11</c:v>
                </c:pt>
                <c:pt idx="13">
                  <c:v>2.11</c:v>
                </c:pt>
                <c:pt idx="14">
                  <c:v>2.1</c:v>
                </c:pt>
                <c:pt idx="15">
                  <c:v>2.2999999999999998</c:v>
                </c:pt>
                <c:pt idx="16">
                  <c:v>2.44</c:v>
                </c:pt>
                <c:pt idx="17">
                  <c:v>2.64</c:v>
                </c:pt>
                <c:pt idx="18">
                  <c:v>2.69</c:v>
                </c:pt>
                <c:pt idx="19">
                  <c:v>2.83</c:v>
                </c:pt>
                <c:pt idx="20">
                  <c:v>2.93</c:v>
                </c:pt>
                <c:pt idx="21">
                  <c:v>2.77</c:v>
                </c:pt>
                <c:pt idx="22">
                  <c:v>2.62</c:v>
                </c:pt>
                <c:pt idx="23">
                  <c:v>2.6100000000000003</c:v>
                </c:pt>
                <c:pt idx="24">
                  <c:v>2.6599999999999997</c:v>
                </c:pt>
                <c:pt idx="25">
                  <c:v>2.7199999999999998</c:v>
                </c:pt>
                <c:pt idx="26">
                  <c:v>2.5100000000000002</c:v>
                </c:pt>
                <c:pt idx="27">
                  <c:v>2.42</c:v>
                </c:pt>
                <c:pt idx="28">
                  <c:v>2.27</c:v>
                </c:pt>
                <c:pt idx="29">
                  <c:v>2.1800000000000002</c:v>
                </c:pt>
                <c:pt idx="30">
                  <c:v>2.17</c:v>
                </c:pt>
                <c:pt idx="31">
                  <c:v>2.09</c:v>
                </c:pt>
                <c:pt idx="32">
                  <c:v>2.1</c:v>
                </c:pt>
                <c:pt idx="33">
                  <c:v>2.16</c:v>
                </c:pt>
                <c:pt idx="34">
                  <c:v>2.34</c:v>
                </c:pt>
                <c:pt idx="35">
                  <c:v>2.44</c:v>
                </c:pt>
                <c:pt idx="36">
                  <c:v>2.4699999999999998</c:v>
                </c:pt>
                <c:pt idx="37">
                  <c:v>2.29</c:v>
                </c:pt>
                <c:pt idx="38">
                  <c:v>2.39</c:v>
                </c:pt>
                <c:pt idx="39">
                  <c:v>2.29</c:v>
                </c:pt>
                <c:pt idx="40">
                  <c:v>2.3199999999999998</c:v>
                </c:pt>
                <c:pt idx="41">
                  <c:v>2.4</c:v>
                </c:pt>
                <c:pt idx="42">
                  <c:v>2.48</c:v>
                </c:pt>
                <c:pt idx="43">
                  <c:v>2.52</c:v>
                </c:pt>
                <c:pt idx="44">
                  <c:v>2.44</c:v>
                </c:pt>
                <c:pt idx="45">
                  <c:v>2.21</c:v>
                </c:pt>
                <c:pt idx="46">
                  <c:v>2</c:v>
                </c:pt>
                <c:pt idx="47">
                  <c:v>1.7500000000000002</c:v>
                </c:pt>
                <c:pt idx="48">
                  <c:v>1.67</c:v>
                </c:pt>
                <c:pt idx="49">
                  <c:v>1.7999999999999998</c:v>
                </c:pt>
                <c:pt idx="50">
                  <c:v>1.79</c:v>
                </c:pt>
                <c:pt idx="51">
                  <c:v>1.94</c:v>
                </c:pt>
                <c:pt idx="52">
                  <c:v>1.8499999999999999</c:v>
                </c:pt>
                <c:pt idx="53">
                  <c:v>1.73</c:v>
                </c:pt>
                <c:pt idx="54">
                  <c:v>1.53</c:v>
                </c:pt>
                <c:pt idx="55">
                  <c:v>1.43</c:v>
                </c:pt>
                <c:pt idx="56">
                  <c:v>1.49</c:v>
                </c:pt>
                <c:pt idx="57">
                  <c:v>1.71</c:v>
                </c:pt>
                <c:pt idx="58">
                  <c:v>1.71</c:v>
                </c:pt>
                <c:pt idx="59">
                  <c:v>1.7999999999999998</c:v>
                </c:pt>
                <c:pt idx="60">
                  <c:v>1.4673672973569918</c:v>
                </c:pt>
                <c:pt idx="61">
                  <c:v>1.3128154631947053</c:v>
                </c:pt>
                <c:pt idx="62">
                  <c:v>1.1482040957877304</c:v>
                </c:pt>
                <c:pt idx="63">
                  <c:v>0.97616075714970219</c:v>
                </c:pt>
                <c:pt idx="64">
                  <c:v>0.97853818997433173</c:v>
                </c:pt>
                <c:pt idx="65">
                  <c:v>0.98054438348023076</c:v>
                </c:pt>
                <c:pt idx="66">
                  <c:v>0.99310118415234516</c:v>
                </c:pt>
                <c:pt idx="67">
                  <c:v>0.95112258739744604</c:v>
                </c:pt>
                <c:pt idx="68">
                  <c:v>0.81297770664434665</c:v>
                </c:pt>
                <c:pt idx="69">
                  <c:v>0.60371573198831907</c:v>
                </c:pt>
                <c:pt idx="70">
                  <c:v>0.65131668404116994</c:v>
                </c:pt>
                <c:pt idx="71">
                  <c:v>0.63947537657489395</c:v>
                </c:pt>
                <c:pt idx="72">
                  <c:v>0.95626718676240485</c:v>
                </c:pt>
                <c:pt idx="73">
                  <c:v>1.1016549748944</c:v>
                </c:pt>
                <c:pt idx="74">
                  <c:v>1.2031810428668199</c:v>
                </c:pt>
                <c:pt idx="75">
                  <c:v>1.3418897866019199</c:v>
                </c:pt>
                <c:pt idx="76">
                  <c:v>1.50389325756097</c:v>
                </c:pt>
                <c:pt idx="77">
                  <c:v>1.62407920575891</c:v>
                </c:pt>
                <c:pt idx="78">
                  <c:v>1.7514471224613299</c:v>
                </c:pt>
                <c:pt idx="79">
                  <c:v>1.94084519753616</c:v>
                </c:pt>
                <c:pt idx="80">
                  <c:v>1.9695480006855102</c:v>
                </c:pt>
                <c:pt idx="81">
                  <c:v>2.09918359697132</c:v>
                </c:pt>
                <c:pt idx="82">
                  <c:v>2.1560528947344602</c:v>
                </c:pt>
                <c:pt idx="83">
                  <c:v>2.2392749000040402</c:v>
                </c:pt>
                <c:pt idx="84">
                  <c:v>2.2802483830484999</c:v>
                </c:pt>
                <c:pt idx="85">
                  <c:v>2.17139622413338</c:v>
                </c:pt>
                <c:pt idx="86">
                  <c:v>2.25463061397764</c:v>
                </c:pt>
                <c:pt idx="87">
                  <c:v>2.3156288720752798</c:v>
                </c:pt>
                <c:pt idx="88">
                  <c:v>2.2469959071207</c:v>
                </c:pt>
                <c:pt idx="89">
                  <c:v>2.2152953407032401</c:v>
                </c:pt>
                <c:pt idx="90">
                  <c:v>2.1044896031013902</c:v>
                </c:pt>
                <c:pt idx="91">
                  <c:v>1.9163408032832203</c:v>
                </c:pt>
                <c:pt idx="92">
                  <c:v>1.9925558982526899</c:v>
                </c:pt>
                <c:pt idx="93">
                  <c:v>2.0006560964042701</c:v>
                </c:pt>
                <c:pt idx="94">
                  <c:v>1.9452567538388299</c:v>
                </c:pt>
                <c:pt idx="95">
                  <c:v>1.8907430012772299</c:v>
                </c:pt>
                <c:pt idx="96">
                  <c:v>1.9237183988764199</c:v>
                </c:pt>
                <c:pt idx="97">
                  <c:v>2.01524481167659</c:v>
                </c:pt>
                <c:pt idx="98">
                  <c:v>1.8942908664367299</c:v>
                </c:pt>
                <c:pt idx="99">
                  <c:v>1.7135269477555499</c:v>
                </c:pt>
                <c:pt idx="100">
                  <c:v>1.6680330728439801</c:v>
                </c:pt>
                <c:pt idx="101">
                  <c:v>1.6300184546815799</c:v>
                </c:pt>
                <c:pt idx="102">
                  <c:v>1.69492999391252</c:v>
                </c:pt>
                <c:pt idx="103">
                  <c:v>1.7764744216357102</c:v>
                </c:pt>
                <c:pt idx="104">
                  <c:v>1.7389569727404499</c:v>
                </c:pt>
                <c:pt idx="105">
                  <c:v>1.6758373775374698</c:v>
                </c:pt>
                <c:pt idx="106">
                  <c:v>1.7083450407417802</c:v>
                </c:pt>
                <c:pt idx="107">
                  <c:v>1.7307476449916801</c:v>
                </c:pt>
                <c:pt idx="108">
                  <c:v>1.62673739687569</c:v>
                </c:pt>
                <c:pt idx="109">
                  <c:v>1.5624126918629899</c:v>
                </c:pt>
                <c:pt idx="110">
                  <c:v>1.6476743137195899</c:v>
                </c:pt>
                <c:pt idx="111">
                  <c:v>1.8247485548884799</c:v>
                </c:pt>
                <c:pt idx="112">
                  <c:v>1.9370948296943999</c:v>
                </c:pt>
                <c:pt idx="113">
                  <c:v>1.9166427479019299</c:v>
                </c:pt>
                <c:pt idx="114">
                  <c:v>1.8525170626571399</c:v>
                </c:pt>
                <c:pt idx="115">
                  <c:v>1.7422628930441799</c:v>
                </c:pt>
                <c:pt idx="116">
                  <c:v>1.7372476813966298</c:v>
                </c:pt>
                <c:pt idx="117">
                  <c:v>1.810301518235</c:v>
                </c:pt>
                <c:pt idx="118">
                  <c:v>1.7132923605267101</c:v>
                </c:pt>
                <c:pt idx="119">
                  <c:v>1.6173787602359098</c:v>
                </c:pt>
                <c:pt idx="120">
                  <c:v>1.6485960876031001</c:v>
                </c:pt>
                <c:pt idx="121">
                  <c:v>1.69580493586758</c:v>
                </c:pt>
                <c:pt idx="122">
                  <c:v>1.7520506091608601</c:v>
                </c:pt>
                <c:pt idx="123">
                  <c:v>1.80739915893726</c:v>
                </c:pt>
                <c:pt idx="124">
                  <c:v>1.71644555188901</c:v>
                </c:pt>
                <c:pt idx="125">
                  <c:v>1.7587601644817099</c:v>
                </c:pt>
                <c:pt idx="126">
                  <c:v>1.79809149569474</c:v>
                </c:pt>
                <c:pt idx="127">
                  <c:v>1.83488547696955</c:v>
                </c:pt>
                <c:pt idx="128">
                  <c:v>1.89336025367675</c:v>
                </c:pt>
                <c:pt idx="129">
                  <c:v>1.9117948374848901</c:v>
                </c:pt>
                <c:pt idx="130">
                  <c:v>2.0252910729280398</c:v>
                </c:pt>
                <c:pt idx="131">
                  <c:v>2.0989092184193101</c:v>
                </c:pt>
                <c:pt idx="132">
                  <c:v>2.2183318744529301</c:v>
                </c:pt>
                <c:pt idx="133">
                  <c:v>2.3347874589986701</c:v>
                </c:pt>
                <c:pt idx="134">
                  <c:v>2.1924305287333499</c:v>
                </c:pt>
                <c:pt idx="135">
                  <c:v>2.13410339484434</c:v>
                </c:pt>
                <c:pt idx="136">
                  <c:v>2.2196290686992599</c:v>
                </c:pt>
                <c:pt idx="137">
                  <c:v>2.2179893480317898</c:v>
                </c:pt>
                <c:pt idx="138">
                  <c:v>2.1548168921148299</c:v>
                </c:pt>
                <c:pt idx="139">
                  <c:v>2.3056262718637002</c:v>
                </c:pt>
                <c:pt idx="140">
                  <c:v>2.2187141570982898</c:v>
                </c:pt>
                <c:pt idx="141">
                  <c:v>2.1713530746474401</c:v>
                </c:pt>
                <c:pt idx="142">
                  <c:v>2.1468260305215399</c:v>
                </c:pt>
                <c:pt idx="143">
                  <c:v>2.22094111971085</c:v>
                </c:pt>
                <c:pt idx="144">
                  <c:v>2.2635708227311202</c:v>
                </c:pt>
                <c:pt idx="145">
                  <c:v>2.2184709878175299</c:v>
                </c:pt>
                <c:pt idx="146">
                  <c:v>2.0039664799928398</c:v>
                </c:pt>
                <c:pt idx="147">
                  <c:v>1.88830790574281</c:v>
                </c:pt>
                <c:pt idx="148">
                  <c:v>1.7</c:v>
                </c:pt>
              </c:numCache>
            </c:numRef>
          </c:val>
          <c:smooth val="0"/>
          <c:extLst>
            <c:ext xmlns:c16="http://schemas.microsoft.com/office/drawing/2014/chart" uri="{C3380CC4-5D6E-409C-BE32-E72D297353CC}">
              <c16:uniqueId val="{00000001-9F2E-4C90-A364-F3AE1D107A7A}"/>
            </c:ext>
          </c:extLst>
        </c:ser>
        <c:dLbls>
          <c:showLegendKey val="0"/>
          <c:showVal val="0"/>
          <c:showCatName val="0"/>
          <c:showSerName val="0"/>
          <c:showPercent val="0"/>
          <c:showBubbleSize val="0"/>
        </c:dLbls>
        <c:smooth val="0"/>
        <c:axId val="96426240"/>
        <c:axId val="96428032"/>
      </c:lineChart>
      <c:dateAx>
        <c:axId val="96426240"/>
        <c:scaling>
          <c:orientation val="minMax"/>
        </c:scaling>
        <c:delete val="0"/>
        <c:axPos val="b"/>
        <c:numFmt formatCode="[$-409]mmm\-yy;@" sourceLinked="0"/>
        <c:majorTickMark val="out"/>
        <c:minorTickMark val="in"/>
        <c:tickLblPos val="low"/>
        <c:crossAx val="96428032"/>
        <c:crosses val="autoZero"/>
        <c:auto val="1"/>
        <c:lblOffset val="100"/>
        <c:baseTimeUnit val="months"/>
        <c:majorUnit val="8"/>
        <c:majorTimeUnit val="months"/>
      </c:dateAx>
      <c:valAx>
        <c:axId val="96428032"/>
        <c:scaling>
          <c:orientation val="minMax"/>
        </c:scaling>
        <c:delete val="0"/>
        <c:axPos val="l"/>
        <c:title>
          <c:tx>
            <c:rich>
              <a:bodyPr/>
              <a:lstStyle/>
              <a:p>
                <a:pPr>
                  <a:defRPr/>
                </a:pPr>
                <a:r>
                  <a:rPr lang="en-US" sz="1400" dirty="0">
                    <a:effectLst/>
                  </a:rPr>
                  <a:t>Annual Percent Change</a:t>
                </a:r>
                <a:endParaRPr lang="en-US" sz="1100" dirty="0">
                  <a:effectLst/>
                </a:endParaRPr>
              </a:p>
            </c:rich>
          </c:tx>
          <c:overlay val="0"/>
        </c:title>
        <c:numFmt formatCode="#,##0.0" sourceLinked="0"/>
        <c:majorTickMark val="out"/>
        <c:minorTickMark val="none"/>
        <c:tickLblPos val="nextTo"/>
        <c:crossAx val="96426240"/>
        <c:crossesAt val="38353"/>
        <c:crossBetween val="between"/>
      </c:valAx>
    </c:plotArea>
    <c:legend>
      <c:legendPos val="t"/>
      <c:overlay val="1"/>
      <c:spPr>
        <a:solidFill>
          <a:schemeClr val="bg1"/>
        </a:solidFill>
        <a:ln>
          <a:solidFill>
            <a:schemeClr val="tx1"/>
          </a:solidFill>
        </a:ln>
      </c:spPr>
    </c:legend>
    <c:plotVisOnly val="1"/>
    <c:dispBlanksAs val="gap"/>
    <c:showDLblsOverMax val="0"/>
  </c:chart>
  <c:txPr>
    <a:bodyPr/>
    <a:lstStyle/>
    <a:p>
      <a:pPr>
        <a:defRPr sz="1400" b="0">
          <a:latin typeface="Century Gothic" panose="020B0502020202020204" pitchFamily="34" charset="0"/>
          <a:cs typeface="Arial"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solidFill>
                <a:srgbClr val="3AC9BB"/>
              </a:solidFill>
            </a:ln>
            <a:effectLst>
              <a:outerShdw blurRad="50800" dist="38100" dir="2700000" algn="tl" rotWithShape="0">
                <a:prstClr val="black">
                  <a:alpha val="40000"/>
                </a:prstClr>
              </a:outerShdw>
            </a:effectLst>
          </c:spPr>
          <c:invertIfNegative val="0"/>
          <c:dPt>
            <c:idx val="11"/>
            <c:invertIfNegative val="0"/>
            <c:bubble3D val="0"/>
            <c:extLst>
              <c:ext xmlns:c16="http://schemas.microsoft.com/office/drawing/2014/chart" uri="{C3380CC4-5D6E-409C-BE32-E72D297353CC}">
                <c16:uniqueId val="{00000001-4A89-4B69-B090-D5FE21757D96}"/>
              </c:ext>
            </c:extLst>
          </c:dPt>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89-4B69-B090-D5FE21757D96}"/>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EC-4F7B-BE3F-82C510D99753}"/>
                </c:ext>
              </c:extLst>
            </c:dLbl>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9D-45D3-8346-08BF09220B79}"/>
                </c:ext>
              </c:extLst>
            </c:dLbl>
            <c:numFmt formatCode="#,##0.0" sourceLinked="0"/>
            <c:spPr>
              <a:noFill/>
              <a:ln>
                <a:noFill/>
              </a:ln>
              <a:effectLst/>
            </c:spPr>
            <c:txPr>
              <a:bodyPr wrap="square" lIns="38100" tIns="19050" rIns="38100" bIns="19050" anchor="ctr">
                <a:spAutoFit/>
              </a:bodyPr>
              <a:lstStyle/>
              <a:p>
                <a:pPr>
                  <a:defRPr sz="1400"/>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Sheet1!$B$2:$B$17</c:f>
              <c:numCache>
                <c:formatCode>0.0</c:formatCode>
                <c:ptCount val="13"/>
                <c:pt idx="0">
                  <c:v>148.57400000000001</c:v>
                </c:pt>
                <c:pt idx="1">
                  <c:v>162.15799999999999</c:v>
                </c:pt>
                <c:pt idx="2">
                  <c:v>133.67599999999999</c:v>
                </c:pt>
                <c:pt idx="3">
                  <c:v>104.721</c:v>
                </c:pt>
                <c:pt idx="4">
                  <c:v>58.237000000000002</c:v>
                </c:pt>
                <c:pt idx="5">
                  <c:v>35.14</c:v>
                </c:pt>
                <c:pt idx="6">
                  <c:v>32.844999999999999</c:v>
                </c:pt>
                <c:pt idx="7">
                  <c:v>51.941000000000003</c:v>
                </c:pt>
                <c:pt idx="8">
                  <c:v>64.272000000000006</c:v>
                </c:pt>
                <c:pt idx="9">
                  <c:v>62.198999999999998</c:v>
                </c:pt>
                <c:pt idx="10">
                  <c:v>71.210999999999999</c:v>
                </c:pt>
                <c:pt idx="11">
                  <c:v>80.236999999999995</c:v>
                </c:pt>
                <c:pt idx="12">
                  <c:v>86.207999999999998</c:v>
                </c:pt>
              </c:numCache>
            </c:numRef>
          </c:val>
          <c:extLst>
            <c:ext xmlns:c16="http://schemas.microsoft.com/office/drawing/2014/chart" uri="{C3380CC4-5D6E-409C-BE32-E72D297353CC}">
              <c16:uniqueId val="{00000000-DE45-4380-9B7B-1C3C7014173C}"/>
            </c:ext>
          </c:extLst>
        </c:ser>
        <c:dLbls>
          <c:showLegendKey val="0"/>
          <c:showVal val="0"/>
          <c:showCatName val="0"/>
          <c:showSerName val="0"/>
          <c:showPercent val="0"/>
          <c:showBubbleSize val="0"/>
        </c:dLbls>
        <c:gapWidth val="50"/>
        <c:overlap val="-27"/>
        <c:axId val="96534912"/>
        <c:axId val="96536448"/>
      </c:barChart>
      <c:catAx>
        <c:axId val="9653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6536448"/>
        <c:crosses val="autoZero"/>
        <c:auto val="1"/>
        <c:lblAlgn val="ctr"/>
        <c:lblOffset val="100"/>
        <c:noMultiLvlLbl val="0"/>
      </c:catAx>
      <c:valAx>
        <c:axId val="9653644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400" dirty="0"/>
                  <a:t>Annual Household</a:t>
                </a:r>
                <a:r>
                  <a:rPr lang="en-US" sz="1400" baseline="0" dirty="0"/>
                  <a:t> Growth </a:t>
                </a:r>
              </a:p>
              <a:p>
                <a:pPr>
                  <a:defRPr sz="1330" b="0" i="0" u="none" strike="noStrike" kern="1200" baseline="0">
                    <a:solidFill>
                      <a:schemeClr val="tx1">
                        <a:lumMod val="65000"/>
                        <a:lumOff val="35000"/>
                      </a:schemeClr>
                    </a:solidFill>
                    <a:latin typeface="+mn-lt"/>
                    <a:ea typeface="+mn-ea"/>
                    <a:cs typeface="+mn-cs"/>
                  </a:defRPr>
                </a:pPr>
                <a:r>
                  <a:rPr lang="en-US" sz="1400" baseline="0" dirty="0"/>
                  <a:t>(Net Chg. In thousands)</a:t>
                </a:r>
                <a:endParaRPr lang="en-US" sz="1400" dirty="0"/>
              </a:p>
            </c:rich>
          </c:tx>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6534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540332604501235E-2"/>
          <c:y val="3.1564701011088006E-2"/>
          <c:w val="0.92333706878042587"/>
          <c:h val="0.72668283916274712"/>
        </c:manualLayout>
      </c:layout>
      <c:lineChart>
        <c:grouping val="standard"/>
        <c:varyColors val="0"/>
        <c:ser>
          <c:idx val="0"/>
          <c:order val="0"/>
          <c:tx>
            <c:strRef>
              <c:f>Sheet1!$B$1</c:f>
              <c:strCache>
                <c:ptCount val="1"/>
                <c:pt idx="0">
                  <c:v>FRM</c:v>
                </c:pt>
              </c:strCache>
            </c:strRef>
          </c:tx>
          <c:spPr>
            <a:ln w="44450" cap="rnd" cmpd="sng" algn="ctr">
              <a:solidFill>
                <a:schemeClr val="accent1"/>
              </a:solidFill>
              <a:prstDash val="solid"/>
              <a:round/>
            </a:ln>
            <a:effectLst>
              <a:outerShdw blurRad="50800" dist="38100" algn="l" rotWithShape="0">
                <a:prstClr val="black">
                  <a:alpha val="40000"/>
                </a:prstClr>
              </a:outerShdw>
            </a:effectLst>
          </c:spPr>
          <c:marker>
            <c:symbol val="none"/>
          </c:marker>
          <c:cat>
            <c:strRef>
              <c:f>Sheet1!$A$2:$A$440</c:f>
              <c:strCache>
                <c:ptCount val="107"/>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90">
                  <c:v>02.23.17</c:v>
                </c:pt>
                <c:pt idx="91">
                  <c:v>03.02.17</c:v>
                </c:pt>
                <c:pt idx="92">
                  <c:v>03.09.17</c:v>
                </c:pt>
                <c:pt idx="93">
                  <c:v>03.16.17</c:v>
                </c:pt>
                <c:pt idx="94">
                  <c:v>03.23.17</c:v>
                </c:pt>
                <c:pt idx="95">
                  <c:v>03.30.17</c:v>
                </c:pt>
                <c:pt idx="96">
                  <c:v>04.06.17</c:v>
                </c:pt>
                <c:pt idx="97">
                  <c:v>04.13.17</c:v>
                </c:pt>
                <c:pt idx="98">
                  <c:v>04.20.17</c:v>
                </c:pt>
                <c:pt idx="99">
                  <c:v>04.27.17</c:v>
                </c:pt>
                <c:pt idx="100">
                  <c:v>05.04.17</c:v>
                </c:pt>
                <c:pt idx="101">
                  <c:v>05.11.17</c:v>
                </c:pt>
                <c:pt idx="102">
                  <c:v>05.18.17</c:v>
                </c:pt>
                <c:pt idx="103">
                  <c:v>05.25.17</c:v>
                </c:pt>
                <c:pt idx="104">
                  <c:v>06.01.17</c:v>
                </c:pt>
                <c:pt idx="105">
                  <c:v>06.08.17</c:v>
                </c:pt>
                <c:pt idx="106">
                  <c:v>06.15.17</c:v>
                </c:pt>
              </c:strCache>
            </c:strRef>
          </c:cat>
          <c:val>
            <c:numRef>
              <c:f>Sheet1!$B$2:$B$440</c:f>
              <c:numCache>
                <c:formatCode>General</c:formatCode>
                <c:ptCount val="107"/>
                <c:pt idx="0">
                  <c:v>5.0299999999999994</c:v>
                </c:pt>
                <c:pt idx="1">
                  <c:v>4.99</c:v>
                </c:pt>
                <c:pt idx="2">
                  <c:v>4.97</c:v>
                </c:pt>
                <c:pt idx="3">
                  <c:v>5.0999999999999996</c:v>
                </c:pt>
                <c:pt idx="4">
                  <c:v>4.8899999999999997</c:v>
                </c:pt>
                <c:pt idx="5">
                  <c:v>4.74</c:v>
                </c:pt>
                <c:pt idx="6">
                  <c:v>4.5600000000000005</c:v>
                </c:pt>
                <c:pt idx="7">
                  <c:v>4.43</c:v>
                </c:pt>
                <c:pt idx="8">
                  <c:v>4.3499999999999996</c:v>
                </c:pt>
                <c:pt idx="9">
                  <c:v>4.2299999999999995</c:v>
                </c:pt>
                <c:pt idx="10">
                  <c:v>4.3</c:v>
                </c:pt>
                <c:pt idx="11">
                  <c:v>4.71</c:v>
                </c:pt>
                <c:pt idx="12">
                  <c:v>4.7600000000000007</c:v>
                </c:pt>
                <c:pt idx="13">
                  <c:v>4.95</c:v>
                </c:pt>
                <c:pt idx="14">
                  <c:v>4.84</c:v>
                </c:pt>
                <c:pt idx="15">
                  <c:v>4.84</c:v>
                </c:pt>
                <c:pt idx="16">
                  <c:v>4.6399999999999997</c:v>
                </c:pt>
                <c:pt idx="17">
                  <c:v>4.51</c:v>
                </c:pt>
                <c:pt idx="18">
                  <c:v>4.55</c:v>
                </c:pt>
                <c:pt idx="19">
                  <c:v>4.2700000000000005</c:v>
                </c:pt>
                <c:pt idx="20">
                  <c:v>4.1099999999999994</c:v>
                </c:pt>
                <c:pt idx="21">
                  <c:v>4.07</c:v>
                </c:pt>
                <c:pt idx="22">
                  <c:v>3.9899999999999998</c:v>
                </c:pt>
                <c:pt idx="23">
                  <c:v>3.9600000000000004</c:v>
                </c:pt>
                <c:pt idx="24">
                  <c:v>3.91</c:v>
                </c:pt>
                <c:pt idx="25">
                  <c:v>3.8899999999999997</c:v>
                </c:pt>
                <c:pt idx="26">
                  <c:v>3.95</c:v>
                </c:pt>
                <c:pt idx="27">
                  <c:v>3.91</c:v>
                </c:pt>
                <c:pt idx="28">
                  <c:v>3.8</c:v>
                </c:pt>
                <c:pt idx="29">
                  <c:v>3.6700000000000004</c:v>
                </c:pt>
                <c:pt idx="30">
                  <c:v>3.55</c:v>
                </c:pt>
                <c:pt idx="31">
                  <c:v>3.5999999999999996</c:v>
                </c:pt>
                <c:pt idx="32">
                  <c:v>3.5000000000000004</c:v>
                </c:pt>
                <c:pt idx="33">
                  <c:v>3.38</c:v>
                </c:pt>
                <c:pt idx="34">
                  <c:v>3.35</c:v>
                </c:pt>
                <c:pt idx="35">
                  <c:v>3.34</c:v>
                </c:pt>
                <c:pt idx="36">
                  <c:v>3.4099999999999997</c:v>
                </c:pt>
                <c:pt idx="37">
                  <c:v>3.53</c:v>
                </c:pt>
                <c:pt idx="38">
                  <c:v>3.5700000000000003</c:v>
                </c:pt>
                <c:pt idx="39">
                  <c:v>3.45</c:v>
                </c:pt>
                <c:pt idx="40">
                  <c:v>3.54</c:v>
                </c:pt>
                <c:pt idx="41">
                  <c:v>4.07</c:v>
                </c:pt>
                <c:pt idx="42">
                  <c:v>4.37</c:v>
                </c:pt>
                <c:pt idx="43">
                  <c:v>4.46</c:v>
                </c:pt>
                <c:pt idx="44">
                  <c:v>4.49</c:v>
                </c:pt>
                <c:pt idx="45">
                  <c:v>4.1900000000000004</c:v>
                </c:pt>
                <c:pt idx="46">
                  <c:v>4.26</c:v>
                </c:pt>
                <c:pt idx="47">
                  <c:v>4.46</c:v>
                </c:pt>
                <c:pt idx="48">
                  <c:v>4.43</c:v>
                </c:pt>
                <c:pt idx="49">
                  <c:v>4.3</c:v>
                </c:pt>
                <c:pt idx="50">
                  <c:v>4.34</c:v>
                </c:pt>
                <c:pt idx="51">
                  <c:v>4.34</c:v>
                </c:pt>
                <c:pt idx="52">
                  <c:v>4.1900000000000004</c:v>
                </c:pt>
                <c:pt idx="53">
                  <c:v>4.16</c:v>
                </c:pt>
                <c:pt idx="54">
                  <c:v>4.1300000000000008</c:v>
                </c:pt>
                <c:pt idx="55">
                  <c:v>4.12</c:v>
                </c:pt>
                <c:pt idx="56">
                  <c:v>4.16</c:v>
                </c:pt>
                <c:pt idx="57">
                  <c:v>4.04</c:v>
                </c:pt>
                <c:pt idx="58">
                  <c:v>4</c:v>
                </c:pt>
                <c:pt idx="59">
                  <c:v>3.8600000000000003</c:v>
                </c:pt>
                <c:pt idx="60">
                  <c:v>3.71</c:v>
                </c:pt>
                <c:pt idx="61">
                  <c:v>3.71</c:v>
                </c:pt>
                <c:pt idx="62">
                  <c:v>3.7699999999999996</c:v>
                </c:pt>
                <c:pt idx="63">
                  <c:v>3.6700000000000004</c:v>
                </c:pt>
                <c:pt idx="64">
                  <c:v>3.84</c:v>
                </c:pt>
                <c:pt idx="65">
                  <c:v>3.9800000000000004</c:v>
                </c:pt>
                <c:pt idx="66">
                  <c:v>4.05</c:v>
                </c:pt>
                <c:pt idx="67">
                  <c:v>3.91</c:v>
                </c:pt>
                <c:pt idx="68">
                  <c:v>3.8899999999999997</c:v>
                </c:pt>
                <c:pt idx="69">
                  <c:v>3.8</c:v>
                </c:pt>
                <c:pt idx="70">
                  <c:v>3.94</c:v>
                </c:pt>
                <c:pt idx="71">
                  <c:v>3.9600000000000004</c:v>
                </c:pt>
                <c:pt idx="72">
                  <c:v>3.8699999999999997</c:v>
                </c:pt>
                <c:pt idx="73">
                  <c:v>3.66</c:v>
                </c:pt>
                <c:pt idx="74">
                  <c:v>3.694</c:v>
                </c:pt>
                <c:pt idx="75" formatCode="0.00">
                  <c:v>3.605</c:v>
                </c:pt>
                <c:pt idx="76">
                  <c:v>3.6</c:v>
                </c:pt>
                <c:pt idx="77" formatCode="0.00">
                  <c:v>3.57</c:v>
                </c:pt>
                <c:pt idx="78" formatCode="0.0000">
                  <c:v>3.44</c:v>
                </c:pt>
                <c:pt idx="79" formatCode="0.0000">
                  <c:v>3.4366666666666701</c:v>
                </c:pt>
                <c:pt idx="80" formatCode="0.0000">
                  <c:v>3.46</c:v>
                </c:pt>
                <c:pt idx="81" formatCode="0.0000">
                  <c:v>3.47</c:v>
                </c:pt>
                <c:pt idx="82" formatCode="0.0000">
                  <c:v>3.77</c:v>
                </c:pt>
                <c:pt idx="83" formatCode="0.0000">
                  <c:v>4.2</c:v>
                </c:pt>
                <c:pt idx="84" formatCode="0.0000">
                  <c:v>4.1500000000000004</c:v>
                </c:pt>
                <c:pt idx="85" formatCode="0.0000">
                  <c:v>4.17</c:v>
                </c:pt>
                <c:pt idx="86" formatCode="0.0000">
                  <c:v>4.2</c:v>
                </c:pt>
                <c:pt idx="87" formatCode="0.0000">
                  <c:v>4.05</c:v>
                </c:pt>
                <c:pt idx="90" formatCode="0.0000">
                  <c:v>4.16</c:v>
                </c:pt>
                <c:pt idx="91" formatCode="0.0000">
                  <c:v>4.0999999999999996</c:v>
                </c:pt>
                <c:pt idx="92" formatCode="0.0000">
                  <c:v>4.21</c:v>
                </c:pt>
                <c:pt idx="93" formatCode="0.0000">
                  <c:v>4.3</c:v>
                </c:pt>
                <c:pt idx="94" formatCode="0.0000">
                  <c:v>4.2300000000000004</c:v>
                </c:pt>
                <c:pt idx="95" formatCode="0.0000">
                  <c:v>4.1399999999999997</c:v>
                </c:pt>
                <c:pt idx="96" formatCode="0.0000">
                  <c:v>4.0999999999999996</c:v>
                </c:pt>
                <c:pt idx="97" formatCode="0.0000">
                  <c:v>4.08</c:v>
                </c:pt>
                <c:pt idx="98" formatCode="0.0000">
                  <c:v>3.97</c:v>
                </c:pt>
                <c:pt idx="99" formatCode="0.0000">
                  <c:v>4.03</c:v>
                </c:pt>
                <c:pt idx="100" formatCode="0.0000">
                  <c:v>4.0199999999999996</c:v>
                </c:pt>
                <c:pt idx="101" formatCode="0.0000">
                  <c:v>4.05</c:v>
                </c:pt>
                <c:pt idx="102" formatCode="0.0000">
                  <c:v>4.0199999999999996</c:v>
                </c:pt>
                <c:pt idx="103" formatCode="0.0000">
                  <c:v>3.95</c:v>
                </c:pt>
                <c:pt idx="104" formatCode="0.0000">
                  <c:v>3.94</c:v>
                </c:pt>
                <c:pt idx="105" formatCode="0.0000">
                  <c:v>3.89</c:v>
                </c:pt>
                <c:pt idx="106" formatCode="0.0000">
                  <c:v>3.91</c:v>
                </c:pt>
              </c:numCache>
            </c:numRef>
          </c:val>
          <c:smooth val="0"/>
          <c:extLst>
            <c:ext xmlns:c16="http://schemas.microsoft.com/office/drawing/2014/chart" uri="{C3380CC4-5D6E-409C-BE32-E72D297353CC}">
              <c16:uniqueId val="{00000000-764D-414D-950C-F220C0306E17}"/>
            </c:ext>
          </c:extLst>
        </c:ser>
        <c:ser>
          <c:idx val="1"/>
          <c:order val="1"/>
          <c:tx>
            <c:strRef>
              <c:f>Sheet1!$C$1</c:f>
              <c:strCache>
                <c:ptCount val="1"/>
                <c:pt idx="0">
                  <c:v>ARM</c:v>
                </c:pt>
              </c:strCache>
            </c:strRef>
          </c:tx>
          <c:spPr>
            <a:ln w="44450" cap="rnd" cmpd="sng" algn="ctr">
              <a:solidFill>
                <a:schemeClr val="accent2"/>
              </a:solidFill>
              <a:prstDash val="solid"/>
              <a:round/>
            </a:ln>
            <a:effectLst>
              <a:outerShdw blurRad="50800" dist="38100" algn="l" rotWithShape="0">
                <a:prstClr val="black">
                  <a:alpha val="40000"/>
                </a:prstClr>
              </a:outerShdw>
            </a:effectLst>
          </c:spPr>
          <c:marker>
            <c:symbol val="none"/>
          </c:marker>
          <c:cat>
            <c:strRef>
              <c:f>Sheet1!$A$2:$A$440</c:f>
              <c:strCache>
                <c:ptCount val="107"/>
                <c:pt idx="0">
                  <c:v>2010/01</c:v>
                </c:pt>
                <c:pt idx="1">
                  <c:v>2010/02</c:v>
                </c:pt>
                <c:pt idx="2">
                  <c:v>2010/03</c:v>
                </c:pt>
                <c:pt idx="3">
                  <c:v>2010/04</c:v>
                </c:pt>
                <c:pt idx="4">
                  <c:v>2010/05</c:v>
                </c:pt>
                <c:pt idx="5">
                  <c:v>2010/06</c:v>
                </c:pt>
                <c:pt idx="6">
                  <c:v>2010/07</c:v>
                </c:pt>
                <c:pt idx="7">
                  <c:v>2010/08</c:v>
                </c:pt>
                <c:pt idx="8">
                  <c:v>2010/09</c:v>
                </c:pt>
                <c:pt idx="9">
                  <c:v>2010/10</c:v>
                </c:pt>
                <c:pt idx="10">
                  <c:v>2010/11</c:v>
                </c:pt>
                <c:pt idx="11">
                  <c:v>2010/12</c:v>
                </c:pt>
                <c:pt idx="12">
                  <c:v>2011/01</c:v>
                </c:pt>
                <c:pt idx="13">
                  <c:v>2011/02</c:v>
                </c:pt>
                <c:pt idx="14">
                  <c:v>2011/03</c:v>
                </c:pt>
                <c:pt idx="15">
                  <c:v>2011/04</c:v>
                </c:pt>
                <c:pt idx="16">
                  <c:v>2011/05</c:v>
                </c:pt>
                <c:pt idx="17">
                  <c:v>2011/06</c:v>
                </c:pt>
                <c:pt idx="18">
                  <c:v>2011/07</c:v>
                </c:pt>
                <c:pt idx="19">
                  <c:v>2011/08</c:v>
                </c:pt>
                <c:pt idx="20">
                  <c:v>2011/09</c:v>
                </c:pt>
                <c:pt idx="21">
                  <c:v>2011/10</c:v>
                </c:pt>
                <c:pt idx="22">
                  <c:v>2011/11</c:v>
                </c:pt>
                <c:pt idx="23">
                  <c:v>2011/12</c:v>
                </c:pt>
                <c:pt idx="24">
                  <c:v>2012/01</c:v>
                </c:pt>
                <c:pt idx="25">
                  <c:v>2012/02</c:v>
                </c:pt>
                <c:pt idx="26">
                  <c:v>2012/03</c:v>
                </c:pt>
                <c:pt idx="27">
                  <c:v>2012/04</c:v>
                </c:pt>
                <c:pt idx="28">
                  <c:v>2012/05</c:v>
                </c:pt>
                <c:pt idx="29">
                  <c:v>2012/06</c:v>
                </c:pt>
                <c:pt idx="30">
                  <c:v>2012/07</c:v>
                </c:pt>
                <c:pt idx="31">
                  <c:v>2012/08</c:v>
                </c:pt>
                <c:pt idx="32">
                  <c:v>2012/09</c:v>
                </c:pt>
                <c:pt idx="33">
                  <c:v>2012/10</c:v>
                </c:pt>
                <c:pt idx="34">
                  <c:v>2012/11</c:v>
                </c:pt>
                <c:pt idx="35">
                  <c:v>2012/12</c:v>
                </c:pt>
                <c:pt idx="36">
                  <c:v>2013/01</c:v>
                </c:pt>
                <c:pt idx="37">
                  <c:v>2013/02</c:v>
                </c:pt>
                <c:pt idx="38">
                  <c:v>2013/03</c:v>
                </c:pt>
                <c:pt idx="39">
                  <c:v>2013/04</c:v>
                </c:pt>
                <c:pt idx="40">
                  <c:v>2013/05</c:v>
                </c:pt>
                <c:pt idx="41">
                  <c:v>2013/06</c:v>
                </c:pt>
                <c:pt idx="42">
                  <c:v>2013/07</c:v>
                </c:pt>
                <c:pt idx="43">
                  <c:v>2013/08</c:v>
                </c:pt>
                <c:pt idx="44">
                  <c:v>2013/09</c:v>
                </c:pt>
                <c:pt idx="45">
                  <c:v>2013/10</c:v>
                </c:pt>
                <c:pt idx="46">
                  <c:v>2013/11</c:v>
                </c:pt>
                <c:pt idx="47">
                  <c:v>2013/12</c:v>
                </c:pt>
                <c:pt idx="48">
                  <c:v>2014/01</c:v>
                </c:pt>
                <c:pt idx="49">
                  <c:v>2014/02</c:v>
                </c:pt>
                <c:pt idx="50">
                  <c:v>2014/03</c:v>
                </c:pt>
                <c:pt idx="51">
                  <c:v>2014/04</c:v>
                </c:pt>
                <c:pt idx="52">
                  <c:v>2014/05</c:v>
                </c:pt>
                <c:pt idx="53">
                  <c:v>2014/06</c:v>
                </c:pt>
                <c:pt idx="54">
                  <c:v>2014/07</c:v>
                </c:pt>
                <c:pt idx="55">
                  <c:v>2014/08</c:v>
                </c:pt>
                <c:pt idx="56">
                  <c:v>2014/09</c:v>
                </c:pt>
                <c:pt idx="57">
                  <c:v>2014/10</c:v>
                </c:pt>
                <c:pt idx="58">
                  <c:v>2014/11</c:v>
                </c:pt>
                <c:pt idx="59">
                  <c:v>2014/12</c:v>
                </c:pt>
                <c:pt idx="60">
                  <c:v>2015/01</c:v>
                </c:pt>
                <c:pt idx="61">
                  <c:v>2015/02</c:v>
                </c:pt>
                <c:pt idx="62">
                  <c:v>2015/03</c:v>
                </c:pt>
                <c:pt idx="63">
                  <c:v>2015/04</c:v>
                </c:pt>
                <c:pt idx="64">
                  <c:v>2015/05</c:v>
                </c:pt>
                <c:pt idx="65">
                  <c:v>2015/06</c:v>
                </c:pt>
                <c:pt idx="66">
                  <c:v>2015/07</c:v>
                </c:pt>
                <c:pt idx="67">
                  <c:v>2015/08</c:v>
                </c:pt>
                <c:pt idx="68">
                  <c:v>2015/09</c:v>
                </c:pt>
                <c:pt idx="69">
                  <c:v>2015/10</c:v>
                </c:pt>
                <c:pt idx="70">
                  <c:v>2015/11</c:v>
                </c:pt>
                <c:pt idx="71">
                  <c:v>2015/12</c:v>
                </c:pt>
                <c:pt idx="72">
                  <c:v>2016/01</c:v>
                </c:pt>
                <c:pt idx="73">
                  <c:v>2016/02</c:v>
                </c:pt>
                <c:pt idx="74">
                  <c:v>2016/03</c:v>
                </c:pt>
                <c:pt idx="75">
                  <c:v>2016/04</c:v>
                </c:pt>
                <c:pt idx="76">
                  <c:v>2016/05</c:v>
                </c:pt>
                <c:pt idx="77">
                  <c:v>2016/06</c:v>
                </c:pt>
                <c:pt idx="78">
                  <c:v>2016/07</c:v>
                </c:pt>
                <c:pt idx="79">
                  <c:v>2016/08</c:v>
                </c:pt>
                <c:pt idx="80">
                  <c:v>2016/09</c:v>
                </c:pt>
                <c:pt idx="81">
                  <c:v>2016/10</c:v>
                </c:pt>
                <c:pt idx="82">
                  <c:v>2016/11</c:v>
                </c:pt>
                <c:pt idx="83">
                  <c:v>2016/12</c:v>
                </c:pt>
                <c:pt idx="84">
                  <c:v>2017/01</c:v>
                </c:pt>
                <c:pt idx="85">
                  <c:v>2017/02</c:v>
                </c:pt>
                <c:pt idx="86">
                  <c:v>2017/03</c:v>
                </c:pt>
                <c:pt idx="87">
                  <c:v>2017/04</c:v>
                </c:pt>
                <c:pt idx="90">
                  <c:v>02.23.17</c:v>
                </c:pt>
                <c:pt idx="91">
                  <c:v>03.02.17</c:v>
                </c:pt>
                <c:pt idx="92">
                  <c:v>03.09.17</c:v>
                </c:pt>
                <c:pt idx="93">
                  <c:v>03.16.17</c:v>
                </c:pt>
                <c:pt idx="94">
                  <c:v>03.23.17</c:v>
                </c:pt>
                <c:pt idx="95">
                  <c:v>03.30.17</c:v>
                </c:pt>
                <c:pt idx="96">
                  <c:v>04.06.17</c:v>
                </c:pt>
                <c:pt idx="97">
                  <c:v>04.13.17</c:v>
                </c:pt>
                <c:pt idx="98">
                  <c:v>04.20.17</c:v>
                </c:pt>
                <c:pt idx="99">
                  <c:v>04.27.17</c:v>
                </c:pt>
                <c:pt idx="100">
                  <c:v>05.04.17</c:v>
                </c:pt>
                <c:pt idx="101">
                  <c:v>05.11.17</c:v>
                </c:pt>
                <c:pt idx="102">
                  <c:v>05.18.17</c:v>
                </c:pt>
                <c:pt idx="103">
                  <c:v>05.25.17</c:v>
                </c:pt>
                <c:pt idx="104">
                  <c:v>06.01.17</c:v>
                </c:pt>
                <c:pt idx="105">
                  <c:v>06.08.17</c:v>
                </c:pt>
                <c:pt idx="106">
                  <c:v>06.15.17</c:v>
                </c:pt>
              </c:strCache>
            </c:strRef>
          </c:cat>
          <c:val>
            <c:numRef>
              <c:f>Sheet1!$C$2:$C$440</c:f>
              <c:numCache>
                <c:formatCode>General</c:formatCode>
                <c:ptCount val="107"/>
                <c:pt idx="0">
                  <c:v>4.32</c:v>
                </c:pt>
                <c:pt idx="1">
                  <c:v>4.1900000000000004</c:v>
                </c:pt>
                <c:pt idx="2">
                  <c:v>4.1000000000000005</c:v>
                </c:pt>
                <c:pt idx="3">
                  <c:v>4.09</c:v>
                </c:pt>
                <c:pt idx="4">
                  <c:v>3.95</c:v>
                </c:pt>
                <c:pt idx="5">
                  <c:v>3.9</c:v>
                </c:pt>
                <c:pt idx="6">
                  <c:v>3.7900000000000005</c:v>
                </c:pt>
                <c:pt idx="7">
                  <c:v>3.58</c:v>
                </c:pt>
                <c:pt idx="8">
                  <c:v>3.54</c:v>
                </c:pt>
                <c:pt idx="9">
                  <c:v>3.45</c:v>
                </c:pt>
                <c:pt idx="10">
                  <c:v>3.37</c:v>
                </c:pt>
                <c:pt idx="11">
                  <c:v>3.6799999999999997</c:v>
                </c:pt>
                <c:pt idx="12">
                  <c:v>3.7199999999999998</c:v>
                </c:pt>
                <c:pt idx="13">
                  <c:v>3.82</c:v>
                </c:pt>
                <c:pt idx="14">
                  <c:v>3.6700000000000004</c:v>
                </c:pt>
                <c:pt idx="15">
                  <c:v>3.66</c:v>
                </c:pt>
                <c:pt idx="16">
                  <c:v>3.44</c:v>
                </c:pt>
                <c:pt idx="17">
                  <c:v>3.29</c:v>
                </c:pt>
                <c:pt idx="18">
                  <c:v>3.2800000000000002</c:v>
                </c:pt>
                <c:pt idx="19">
                  <c:v>3.1199999999999997</c:v>
                </c:pt>
                <c:pt idx="20">
                  <c:v>2.9899999999999998</c:v>
                </c:pt>
                <c:pt idx="21">
                  <c:v>3.0300000000000002</c:v>
                </c:pt>
                <c:pt idx="22">
                  <c:v>2.96</c:v>
                </c:pt>
                <c:pt idx="23">
                  <c:v>2.88</c:v>
                </c:pt>
                <c:pt idx="24">
                  <c:v>2.8400000000000003</c:v>
                </c:pt>
                <c:pt idx="25">
                  <c:v>2.81</c:v>
                </c:pt>
                <c:pt idx="26">
                  <c:v>2.87</c:v>
                </c:pt>
                <c:pt idx="27">
                  <c:v>2.8400000000000003</c:v>
                </c:pt>
                <c:pt idx="28">
                  <c:v>2.83</c:v>
                </c:pt>
                <c:pt idx="29">
                  <c:v>2.8000000000000003</c:v>
                </c:pt>
                <c:pt idx="30">
                  <c:v>2.74</c:v>
                </c:pt>
                <c:pt idx="31">
                  <c:v>2.77</c:v>
                </c:pt>
                <c:pt idx="32">
                  <c:v>2.74</c:v>
                </c:pt>
                <c:pt idx="33">
                  <c:v>2.74</c:v>
                </c:pt>
                <c:pt idx="34">
                  <c:v>2.73</c:v>
                </c:pt>
                <c:pt idx="35">
                  <c:v>2.7</c:v>
                </c:pt>
                <c:pt idx="36">
                  <c:v>2.68</c:v>
                </c:pt>
                <c:pt idx="37">
                  <c:v>2.63</c:v>
                </c:pt>
                <c:pt idx="38">
                  <c:v>2.63</c:v>
                </c:pt>
                <c:pt idx="39">
                  <c:v>2.6100000000000003</c:v>
                </c:pt>
                <c:pt idx="40">
                  <c:v>2.6100000000000003</c:v>
                </c:pt>
                <c:pt idx="41">
                  <c:v>2.85</c:v>
                </c:pt>
                <c:pt idx="42">
                  <c:v>3.17</c:v>
                </c:pt>
                <c:pt idx="43">
                  <c:v>3.2099999999999995</c:v>
                </c:pt>
                <c:pt idx="44">
                  <c:v>3.17</c:v>
                </c:pt>
                <c:pt idx="45">
                  <c:v>3.02</c:v>
                </c:pt>
                <c:pt idx="46">
                  <c:v>2.97</c:v>
                </c:pt>
                <c:pt idx="47">
                  <c:v>2.97</c:v>
                </c:pt>
                <c:pt idx="48">
                  <c:v>3.11</c:v>
                </c:pt>
                <c:pt idx="49">
                  <c:v>3.0700000000000003</c:v>
                </c:pt>
                <c:pt idx="50">
                  <c:v>3.06</c:v>
                </c:pt>
                <c:pt idx="51">
                  <c:v>3.0700000000000003</c:v>
                </c:pt>
                <c:pt idx="52">
                  <c:v>3.01</c:v>
                </c:pt>
                <c:pt idx="53">
                  <c:v>2.9899999999999998</c:v>
                </c:pt>
                <c:pt idx="54">
                  <c:v>2.9899999999999998</c:v>
                </c:pt>
                <c:pt idx="55">
                  <c:v>2.97</c:v>
                </c:pt>
                <c:pt idx="56">
                  <c:v>3.0300000000000002</c:v>
                </c:pt>
                <c:pt idx="57">
                  <c:v>2.98</c:v>
                </c:pt>
                <c:pt idx="58">
                  <c:v>3</c:v>
                </c:pt>
                <c:pt idx="59">
                  <c:v>2.98</c:v>
                </c:pt>
                <c:pt idx="60">
                  <c:v>2.8899999999999997</c:v>
                </c:pt>
                <c:pt idx="61">
                  <c:v>2.94</c:v>
                </c:pt>
                <c:pt idx="62">
                  <c:v>2.97</c:v>
                </c:pt>
                <c:pt idx="63">
                  <c:v>2.86</c:v>
                </c:pt>
                <c:pt idx="64">
                  <c:v>2.8899999999999997</c:v>
                </c:pt>
                <c:pt idx="65">
                  <c:v>2.9899999999999998</c:v>
                </c:pt>
                <c:pt idx="66">
                  <c:v>2.96</c:v>
                </c:pt>
                <c:pt idx="67">
                  <c:v>2.93</c:v>
                </c:pt>
                <c:pt idx="68">
                  <c:v>2.92</c:v>
                </c:pt>
                <c:pt idx="69">
                  <c:v>2.8899999999999997</c:v>
                </c:pt>
                <c:pt idx="70">
                  <c:v>3</c:v>
                </c:pt>
                <c:pt idx="71">
                  <c:v>3.04</c:v>
                </c:pt>
                <c:pt idx="72">
                  <c:v>2.98</c:v>
                </c:pt>
                <c:pt idx="73">
                  <c:v>2.83</c:v>
                </c:pt>
                <c:pt idx="74">
                  <c:v>2.8959999999999999</c:v>
                </c:pt>
                <c:pt idx="75" formatCode="0.00">
                  <c:v>2.8325</c:v>
                </c:pt>
                <c:pt idx="76">
                  <c:v>2.8125</c:v>
                </c:pt>
                <c:pt idx="77" formatCode="0.00">
                  <c:v>2.78</c:v>
                </c:pt>
                <c:pt idx="78" formatCode="0.0000">
                  <c:v>2.75</c:v>
                </c:pt>
                <c:pt idx="79" formatCode="0.0000">
                  <c:v>2.7433333333333301</c:v>
                </c:pt>
                <c:pt idx="80" formatCode="0.0000">
                  <c:v>2.8140000000000001</c:v>
                </c:pt>
                <c:pt idx="81" formatCode="0.0000">
                  <c:v>2.83</c:v>
                </c:pt>
                <c:pt idx="82" formatCode="0.0000">
                  <c:v>2.99</c:v>
                </c:pt>
                <c:pt idx="83" formatCode="0.0000">
                  <c:v>3.23</c:v>
                </c:pt>
                <c:pt idx="84" formatCode="0.0000">
                  <c:v>3.24</c:v>
                </c:pt>
                <c:pt idx="85" formatCode="0.0000">
                  <c:v>3.2</c:v>
                </c:pt>
                <c:pt idx="86" formatCode="0.0000">
                  <c:v>3.21</c:v>
                </c:pt>
                <c:pt idx="87" formatCode="0.0000">
                  <c:v>3.15</c:v>
                </c:pt>
                <c:pt idx="90" formatCode="0.0000">
                  <c:v>3.16</c:v>
                </c:pt>
                <c:pt idx="91" formatCode="0.0000">
                  <c:v>3.14</c:v>
                </c:pt>
                <c:pt idx="92" formatCode="0.0000">
                  <c:v>3.23</c:v>
                </c:pt>
                <c:pt idx="93" formatCode="0.0000">
                  <c:v>3.28</c:v>
                </c:pt>
                <c:pt idx="94" formatCode="0.0000">
                  <c:v>3.24</c:v>
                </c:pt>
                <c:pt idx="95" formatCode="0.0000">
                  <c:v>3.18</c:v>
                </c:pt>
                <c:pt idx="96" formatCode="0.0000">
                  <c:v>3.19</c:v>
                </c:pt>
                <c:pt idx="97" formatCode="0.0000">
                  <c:v>3.18</c:v>
                </c:pt>
                <c:pt idx="98" formatCode="0.0000">
                  <c:v>3.1</c:v>
                </c:pt>
                <c:pt idx="99" formatCode="0.0000">
                  <c:v>3.12</c:v>
                </c:pt>
                <c:pt idx="100" formatCode="0.0000">
                  <c:v>3.13</c:v>
                </c:pt>
                <c:pt idx="101" formatCode="0.0000">
                  <c:v>3.14</c:v>
                </c:pt>
                <c:pt idx="102" formatCode="0.0000">
                  <c:v>3.13</c:v>
                </c:pt>
                <c:pt idx="103" formatCode="0.0000">
                  <c:v>3.07</c:v>
                </c:pt>
                <c:pt idx="104" formatCode="0.0000">
                  <c:v>3.11</c:v>
                </c:pt>
                <c:pt idx="105" formatCode="0.0000">
                  <c:v>3.11</c:v>
                </c:pt>
                <c:pt idx="106" formatCode="0.0000">
                  <c:v>3.15</c:v>
                </c:pt>
              </c:numCache>
            </c:numRef>
          </c:val>
          <c:smooth val="0"/>
          <c:extLst>
            <c:ext xmlns:c16="http://schemas.microsoft.com/office/drawing/2014/chart" uri="{C3380CC4-5D6E-409C-BE32-E72D297353CC}">
              <c16:uniqueId val="{00000001-764D-414D-950C-F220C0306E17}"/>
            </c:ext>
          </c:extLst>
        </c:ser>
        <c:dLbls>
          <c:showLegendKey val="0"/>
          <c:showVal val="0"/>
          <c:showCatName val="0"/>
          <c:showSerName val="0"/>
          <c:showPercent val="0"/>
          <c:showBubbleSize val="0"/>
        </c:dLbls>
        <c:smooth val="0"/>
        <c:axId val="96941952"/>
        <c:axId val="96943488"/>
      </c:lineChart>
      <c:catAx>
        <c:axId val="96941952"/>
        <c:scaling>
          <c:orientation val="minMax"/>
        </c:scaling>
        <c:delete val="0"/>
        <c:axPos val="b"/>
        <c:numFmt formatCode="[$-409]mmm\-yy;@"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Arial" pitchFamily="34" charset="0"/>
              </a:defRPr>
            </a:pPr>
            <a:endParaRPr lang="en-US"/>
          </a:p>
        </c:txPr>
        <c:crossAx val="96943488"/>
        <c:crosses val="autoZero"/>
        <c:auto val="1"/>
        <c:lblAlgn val="ctr"/>
        <c:lblOffset val="100"/>
        <c:noMultiLvlLbl val="0"/>
      </c:catAx>
      <c:valAx>
        <c:axId val="96943488"/>
        <c:scaling>
          <c:orientation val="minMax"/>
        </c:scaling>
        <c:delete val="0"/>
        <c:axPos val="l"/>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Arial" pitchFamily="34" charset="0"/>
              </a:defRPr>
            </a:pPr>
            <a:endParaRPr lang="en-US"/>
          </a:p>
        </c:txPr>
        <c:crossAx val="96941952"/>
        <c:crosses val="autoZero"/>
        <c:crossBetween val="between"/>
      </c:valAx>
      <c:spPr>
        <a:noFill/>
        <a:ln>
          <a:noFill/>
        </a:ln>
        <a:effectLst/>
      </c:spPr>
    </c:plotArea>
    <c:legend>
      <c:legendPos val="r"/>
      <c:layout>
        <c:manualLayout>
          <c:xMode val="edge"/>
          <c:yMode val="edge"/>
          <c:x val="0.11883149153517747"/>
          <c:y val="0.51450017867606845"/>
          <c:w val="7.1548782821179074E-2"/>
          <c:h val="0.13286529032653807"/>
        </c:manualLayout>
      </c:layout>
      <c:overlay val="1"/>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Arial"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400" b="0">
          <a:latin typeface="Century Gothic" panose="020B0502020202020204" pitchFamily="34" charset="0"/>
          <a:cs typeface="Arial"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drawing1.xml><?xml version="1.0" encoding="utf-8"?>
<c:userShapes xmlns:c="http://schemas.openxmlformats.org/drawingml/2006/chart">
  <cdr:relSizeAnchor xmlns:cdr="http://schemas.openxmlformats.org/drawingml/2006/chartDrawing">
    <cdr:from>
      <cdr:x>0.95691</cdr:x>
      <cdr:y>0.19029</cdr:y>
    </cdr:from>
    <cdr:to>
      <cdr:x>1</cdr:x>
      <cdr:y>0.43362</cdr:y>
    </cdr:to>
    <cdr:sp macro="" textlink="">
      <cdr:nvSpPr>
        <cdr:cNvPr id="2" name="TextBox 1"/>
        <cdr:cNvSpPr txBox="1"/>
      </cdr:nvSpPr>
      <cdr:spPr>
        <a:xfrm xmlns:a="http://schemas.openxmlformats.org/drawingml/2006/main">
          <a:off x="10482482" y="818974"/>
          <a:ext cx="472030" cy="10472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3.9%1    </a:t>
          </a:r>
          <a:r>
            <a:rPr lang="en-US" sz="1400" dirty="0"/>
            <a:t> 3.54</a:t>
          </a:r>
        </a:p>
        <a:p xmlns:a="http://schemas.openxmlformats.org/drawingml/2006/main">
          <a:endParaRPr lang="en-US" dirty="0"/>
        </a:p>
        <a:p xmlns:a="http://schemas.openxmlformats.org/drawingml/2006/main">
          <a:endParaRPr lang="en-US" sz="1100" dirty="0"/>
        </a:p>
        <a:p xmlns:a="http://schemas.openxmlformats.org/drawingml/2006/main">
          <a:r>
            <a:rPr lang="en-US" sz="2000" dirty="0"/>
            <a:t>3.15</a:t>
          </a:r>
        </a:p>
      </cdr:txBody>
    </cdr:sp>
  </cdr:relSizeAnchor>
</c:userShapes>
</file>

<file path=ppt/drawings/drawing2.xml><?xml version="1.0" encoding="utf-8"?>
<c:userShapes xmlns:c="http://schemas.openxmlformats.org/drawingml/2006/chart">
  <cdr:relSizeAnchor xmlns:cdr="http://schemas.openxmlformats.org/drawingml/2006/chartDrawing">
    <cdr:from>
      <cdr:x>0.23379</cdr:x>
      <cdr:y>0.01609</cdr:y>
    </cdr:from>
    <cdr:to>
      <cdr:x>0.34884</cdr:x>
      <cdr:y>0.1235</cdr:y>
    </cdr:to>
    <cdr:sp macro="" textlink="">
      <cdr:nvSpPr>
        <cdr:cNvPr id="5" name="TextBox 4"/>
        <cdr:cNvSpPr txBox="1"/>
      </cdr:nvSpPr>
      <cdr:spPr>
        <a:xfrm xmlns:a="http://schemas.openxmlformats.org/drawingml/2006/main">
          <a:off x="2561097" y="72331"/>
          <a:ext cx="1260317" cy="482894"/>
        </a:xfrm>
        <a:prstGeom xmlns:a="http://schemas.openxmlformats.org/drawingml/2006/main" prst="rect">
          <a:avLst/>
        </a:prstGeom>
        <a:solidFill xmlns:a="http://schemas.openxmlformats.org/drawingml/2006/main">
          <a:srgbClr val="FFFFFF"/>
        </a:solidFill>
        <a:ln xmlns:a="http://schemas.openxmlformats.org/drawingml/2006/main">
          <a:solidFill>
            <a:schemeClr val="tx1"/>
          </a:solidFill>
        </a:ln>
      </cdr:spPr>
      <cdr:txBody>
        <a:bodyPr xmlns:a="http://schemas.openxmlformats.org/drawingml/2006/main" vertOverflow="clip" wrap="none" rtlCol="0"/>
        <a:lstStyle xmlns:a="http://schemas.openxmlformats.org/drawingml/2006/main"/>
        <a:p xmlns:a="http://schemas.openxmlformats.org/drawingml/2006/main">
          <a:pPr algn="ctr"/>
          <a:r>
            <a:rPr lang="en-US" sz="1200" b="1" dirty="0">
              <a:solidFill>
                <a:srgbClr val="FF0000"/>
              </a:solidFill>
              <a:latin typeface="Century Gothic" panose="020B0502020202020204" pitchFamily="34" charset="0"/>
            </a:rPr>
            <a:t>P: May-07</a:t>
          </a:r>
        </a:p>
        <a:p xmlns:a="http://schemas.openxmlformats.org/drawingml/2006/main">
          <a:pPr algn="ctr"/>
          <a:r>
            <a:rPr lang="en-US" sz="1200" b="1" dirty="0">
              <a:solidFill>
                <a:srgbClr val="FF0000"/>
              </a:solidFill>
              <a:latin typeface="Century Gothic" panose="020B0502020202020204" pitchFamily="34" charset="0"/>
            </a:rPr>
            <a:t>$594,530 </a:t>
          </a:r>
        </a:p>
      </cdr:txBody>
    </cdr:sp>
  </cdr:relSizeAnchor>
  <cdr:relSizeAnchor xmlns:cdr="http://schemas.openxmlformats.org/drawingml/2006/chartDrawing">
    <cdr:from>
      <cdr:x>0.37039</cdr:x>
      <cdr:y>0.29607</cdr:y>
    </cdr:from>
    <cdr:to>
      <cdr:x>0.47658</cdr:x>
      <cdr:y>0.47458</cdr:y>
    </cdr:to>
    <cdr:sp macro="" textlink="">
      <cdr:nvSpPr>
        <cdr:cNvPr id="6" name="TextBox 1"/>
        <cdr:cNvSpPr txBox="1"/>
      </cdr:nvSpPr>
      <cdr:spPr>
        <a:xfrm xmlns:a="http://schemas.openxmlformats.org/drawingml/2006/main">
          <a:off x="4057426" y="1331054"/>
          <a:ext cx="1163260" cy="802546"/>
        </a:xfrm>
        <a:prstGeom xmlns:a="http://schemas.openxmlformats.org/drawingml/2006/main" prst="rect">
          <a:avLst/>
        </a:prstGeom>
        <a:solidFill xmlns:a="http://schemas.openxmlformats.org/drawingml/2006/main">
          <a:srgbClr val="FFFFFF">
            <a:alpha val="50196"/>
          </a:srgbClr>
        </a:solidFill>
        <a:ln xmlns:a="http://schemas.openxmlformats.org/drawingml/2006/main">
          <a:solidFill>
            <a:schemeClr val="tx1"/>
          </a:solid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solidFill>
                <a:srgbClr val="FF0000"/>
              </a:solidFill>
              <a:latin typeface="Century Gothic" panose="020B0502020202020204" pitchFamily="34" charset="0"/>
            </a:rPr>
            <a:t>T: Feb-09</a:t>
          </a:r>
        </a:p>
        <a:p xmlns:a="http://schemas.openxmlformats.org/drawingml/2006/main">
          <a:pPr algn="ctr"/>
          <a:r>
            <a:rPr lang="en-US" sz="1200" b="1" dirty="0">
              <a:solidFill>
                <a:srgbClr val="FF0000"/>
              </a:solidFill>
              <a:latin typeface="Century Gothic" panose="020B0502020202020204" pitchFamily="34" charset="0"/>
            </a:rPr>
            <a:t>$245,230</a:t>
          </a:r>
        </a:p>
        <a:p xmlns:a="http://schemas.openxmlformats.org/drawingml/2006/main">
          <a:pPr algn="ctr"/>
          <a:r>
            <a:rPr lang="en-US" sz="1200" b="1" dirty="0">
              <a:solidFill>
                <a:srgbClr val="FF0000"/>
              </a:solidFill>
              <a:latin typeface="Century Gothic" panose="020B0502020202020204" pitchFamily="34" charset="0"/>
            </a:rPr>
            <a:t>-59% from</a:t>
          </a:r>
        </a:p>
        <a:p xmlns:a="http://schemas.openxmlformats.org/drawingml/2006/main">
          <a:pPr algn="ctr"/>
          <a:r>
            <a:rPr lang="en-US" sz="1200" b="1" dirty="0">
              <a:solidFill>
                <a:srgbClr val="FF0000"/>
              </a:solidFill>
              <a:latin typeface="Century Gothic" panose="020B0502020202020204" pitchFamily="34" charset="0"/>
            </a:rPr>
            <a:t>peak </a:t>
          </a:r>
        </a:p>
      </cdr:txBody>
    </cdr:sp>
  </cdr:relSizeAnchor>
</c:userShapes>
</file>

<file path=ppt/drawings/drawing3.xml><?xml version="1.0" encoding="utf-8"?>
<c:userShapes xmlns:c="http://schemas.openxmlformats.org/drawingml/2006/chart">
  <cdr:relSizeAnchor xmlns:cdr="http://schemas.openxmlformats.org/drawingml/2006/chartDrawing">
    <cdr:from>
      <cdr:x>0.79367</cdr:x>
      <cdr:y>0.46052</cdr:y>
    </cdr:from>
    <cdr:to>
      <cdr:x>0.98081</cdr:x>
      <cdr:y>0.46052</cdr:y>
    </cdr:to>
    <cdr:sp macro="" textlink="">
      <cdr:nvSpPr>
        <cdr:cNvPr id="2" name="Line 6"/>
        <cdr:cNvSpPr>
          <a:spLocks xmlns:a="http://schemas.openxmlformats.org/drawingml/2006/main" noChangeShapeType="1"/>
        </cdr:cNvSpPr>
      </cdr:nvSpPr>
      <cdr:spPr bwMode="auto">
        <a:xfrm xmlns:a="http://schemas.openxmlformats.org/drawingml/2006/main" flipV="1">
          <a:off x="8668960" y="2000232"/>
          <a:ext cx="2044047" cy="0"/>
        </a:xfrm>
        <a:prstGeom xmlns:a="http://schemas.openxmlformats.org/drawingml/2006/main" prst="line">
          <a:avLst/>
        </a:prstGeom>
        <a:noFill xmlns:a="http://schemas.openxmlformats.org/drawingml/2006/main"/>
        <a:ln xmlns:a="http://schemas.openxmlformats.org/drawingml/2006/main" w="76200">
          <a:solidFill>
            <a:schemeClr val="accent1"/>
          </a:solidFill>
          <a:round/>
          <a:headEnd/>
          <a:tailEnd/>
        </a:ln>
        <a:effectLst xmlns:a="http://schemas.openxmlformats.org/drawingml/2006/main">
          <a:outerShdw dist="35921" dir="2700000" algn="ctr" rotWithShape="0">
            <a:schemeClr val="bg2"/>
          </a:outerShdw>
        </a:effectLst>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fontAlgn="base">
            <a:spcBef>
              <a:spcPct val="0"/>
            </a:spcBef>
            <a:spcAft>
              <a:spcPct val="0"/>
            </a:spcAft>
          </a:pPr>
          <a:endParaRPr lang="en-US" sz="2400" dirty="0">
            <a:solidFill>
              <a:prstClr val="black"/>
            </a:solidFill>
            <a:latin typeface="Times New Roman"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7116B5-EACB-45F0-B914-1BC1CC89C508}" type="datetimeFigureOut">
              <a:rPr lang="en-US" smtClean="0"/>
              <a:t>6/29/2017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E15CED-2A8D-45F4-92AC-ABCAF8E40D25}" type="slidenum">
              <a:rPr lang="en-US" smtClean="0"/>
              <a:t>‹#›</a:t>
            </a:fld>
            <a:endParaRPr lang="en-US"/>
          </a:p>
        </p:txBody>
      </p:sp>
    </p:spTree>
    <p:extLst>
      <p:ext uri="{BB962C8B-B14F-4D97-AF65-F5344CB8AC3E}">
        <p14:creationId xmlns:p14="http://schemas.microsoft.com/office/powerpoint/2010/main" val="3979932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7A7607-D8D3-47CB-BE9C-6C8107599BE3}" type="datetimeFigureOut">
              <a:rPr lang="en-US" smtClean="0"/>
              <a:t>6/29/2017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C5DE19-D39F-4FF0-AD75-9C3B36B4AF4F}" type="slidenum">
              <a:rPr lang="en-US" smtClean="0"/>
              <a:t>‹#›</a:t>
            </a:fld>
            <a:endParaRPr lang="en-US"/>
          </a:p>
        </p:txBody>
      </p:sp>
    </p:spTree>
    <p:extLst>
      <p:ext uri="{BB962C8B-B14F-4D97-AF65-F5344CB8AC3E}">
        <p14:creationId xmlns:p14="http://schemas.microsoft.com/office/powerpoint/2010/main" val="3414045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conomy.com/freelunch/fl_dictionary.asp?m=34174038-A1EF-4C70-9374-59144B50A3F5&amp;h=H0022000400040002&amp;f=0&amp;c=undefine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en.wikipedia.org/wiki/Die_(manufacturing)" TargetMode="External"/><Relationship Id="rId2" Type="http://schemas.openxmlformats.org/officeDocument/2006/relationships/slide" Target="../slides/slide96.xml"/><Relationship Id="rId1" Type="http://schemas.openxmlformats.org/officeDocument/2006/relationships/notesMaster" Target="../notesMasters/notesMaster1.xml"/><Relationship Id="rId5" Type="http://schemas.openxmlformats.org/officeDocument/2006/relationships/hyperlink" Target="http://en.wikipedia.org/wiki/Mimi_Silbert" TargetMode="External"/><Relationship Id="rId4" Type="http://schemas.openxmlformats.org/officeDocument/2006/relationships/hyperlink" Target="http://en.wikipedia.org/wiki/Dean_Ornish"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5DE19-D39F-4FF0-AD75-9C3B36B4AF4F}" type="slidenum">
              <a:rPr lang="en-US" smtClean="0"/>
              <a:t>1</a:t>
            </a:fld>
            <a:endParaRPr lang="en-US" dirty="0"/>
          </a:p>
        </p:txBody>
      </p:sp>
    </p:spTree>
    <p:extLst>
      <p:ext uri="{BB962C8B-B14F-4D97-AF65-F5344CB8AC3E}">
        <p14:creationId xmlns:p14="http://schemas.microsoft.com/office/powerpoint/2010/main" val="2574107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pPr>
            <a:fld id="{AEB0D645-5479-43DB-965A-05853DA72CB4}" type="slidenum">
              <a:rPr lang="en-US" sz="1200">
                <a:solidFill>
                  <a:prstClr val="black"/>
                </a:solidFill>
              </a:rPr>
              <a:pPr algn="r" eaLnBrk="1" fontAlgn="base" hangingPunct="1">
                <a:spcBef>
                  <a:spcPct val="0"/>
                </a:spcBef>
                <a:spcAft>
                  <a:spcPct val="0"/>
                </a:spcAft>
              </a:pPr>
              <a:t>14</a:t>
            </a:fld>
            <a:endParaRPr lang="en-US" sz="1200">
              <a:solidFill>
                <a:prstClr val="black"/>
              </a:solidFill>
            </a:endParaRPr>
          </a:p>
        </p:txBody>
      </p:sp>
      <p:sp>
        <p:nvSpPr>
          <p:cNvPr id="48131" name="Rectangle 2"/>
          <p:cNvSpPr>
            <a:spLocks noGrp="1" noRot="1" noChangeAspect="1" noChangeArrowheads="1" noTextEdit="1"/>
          </p:cNvSpPr>
          <p:nvPr>
            <p:ph type="sldImg"/>
          </p:nvPr>
        </p:nvSpPr>
        <p:spPr>
          <a:xfrm>
            <a:off x="382588" y="687388"/>
            <a:ext cx="6097587" cy="3430587"/>
          </a:xfrm>
          <a:ln/>
        </p:spPr>
      </p:sp>
      <p:sp>
        <p:nvSpPr>
          <p:cNvPr id="48132" name="Rectangle 3"/>
          <p:cNvSpPr>
            <a:spLocks noGrp="1" noChangeArrowheads="1"/>
          </p:cNvSpPr>
          <p:nvPr>
            <p:ph type="body" idx="1"/>
          </p:nvPr>
        </p:nvSpPr>
        <p:spPr>
          <a:xfrm>
            <a:off x="912813" y="4343401"/>
            <a:ext cx="5032375" cy="4113213"/>
          </a:xfrm>
          <a:noFill/>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Weakness</a:t>
            </a:r>
            <a:r>
              <a:rPr lang="en-US" sz="1200" kern="1200" baseline="0" dirty="0">
                <a:solidFill>
                  <a:schemeClr val="tx1"/>
                </a:solidFill>
                <a:effectLst/>
                <a:latin typeface="+mn-lt"/>
                <a:ea typeface="+mn-ea"/>
                <a:cs typeface="+mn-cs"/>
              </a:rPr>
              <a:t> was primarily centered on a slower pace of consumer spending. Real consumer spending inched up just 0.6 percent in Q1, which was the weakest annualized pace growth since Q409.  Milder-than-usual winter weather during the first two month of the year was the factor that kept economic growth below the norm. As such, consumers did not spend as much on utility services.  On the other hand, business fixed investment posted a strong quarterly performance, up 11.9 percent.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outlook for capital spending outside of the energy sector has improved now that the nearly two-year slide in industrial activity appears to have ended. Small business owners are more upbeat, and a rising number of business owners plan to increase capital spending. The shift in business attitudes is a potential potent tailwind and raises some upside bias to the forecast.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Business inventories fell 0.2 percent in April after rising 0.2 percent in March, marking the end of five months of modest gains. The total business inventory-to-sales ratio has remained at 1.37 for the past five months, suggesting inventories are roughly keeping pace with slower growing demand. One exception is auto dealers, where inventories fell 0.4 percent in April, perhaps signaling the start of a needed correction. Inventories will need to rebound solidly in May and June in order to provide a meaningful boost to Q2 GDP growth.</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Business/consumer</a:t>
            </a:r>
            <a:r>
              <a:rPr lang="en-US" sz="1200" kern="1200" baseline="0" dirty="0">
                <a:solidFill>
                  <a:schemeClr val="tx1"/>
                </a:solidFill>
                <a:effectLst/>
                <a:latin typeface="+mn-lt"/>
                <a:ea typeface="+mn-ea"/>
                <a:cs typeface="+mn-cs"/>
              </a:rPr>
              <a:t> sentiment continues to suggest the weakness in Q1 was not the start of a new trend.  On early signs of strengthening consumer, resilient BFI and residential construction activity, conditions suggest US GDP will rebound in Q2.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eaLnBrk="1" hangingPunct="1"/>
            <a:endParaRPr lang="en-US" dirty="0"/>
          </a:p>
        </p:txBody>
      </p:sp>
    </p:spTree>
    <p:extLst>
      <p:ext uri="{BB962C8B-B14F-4D97-AF65-F5344CB8AC3E}">
        <p14:creationId xmlns:p14="http://schemas.microsoft.com/office/powerpoint/2010/main" val="67156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Job growth in May=</a:t>
            </a:r>
            <a:r>
              <a:rPr lang="en-US" baseline="0" dirty="0">
                <a:latin typeface="Arial" charset="0"/>
              </a:rPr>
              <a:t> 138,000. </a:t>
            </a:r>
            <a:r>
              <a:rPr lang="en-US" dirty="0">
                <a:latin typeface="Arial" charset="0"/>
              </a:rPr>
              <a:t>Job gains occurred in health</a:t>
            </a:r>
            <a:r>
              <a:rPr lang="en-US" baseline="0" dirty="0">
                <a:latin typeface="Arial" charset="0"/>
              </a:rPr>
              <a:t> care and mining. </a:t>
            </a:r>
            <a:r>
              <a:rPr lang="en-US" sz="1200" kern="1200" dirty="0">
                <a:solidFill>
                  <a:schemeClr val="tx1"/>
                </a:solidFill>
                <a:effectLst/>
                <a:latin typeface="+mn-lt"/>
                <a:ea typeface="+mn-ea"/>
                <a:cs typeface="+mn-cs"/>
              </a:rPr>
              <a:t>The labor force participation rate declined by 0.2 percentage point </a:t>
            </a:r>
          </a:p>
          <a:p>
            <a:r>
              <a:rPr lang="en-US" sz="1200" kern="1200" dirty="0">
                <a:solidFill>
                  <a:schemeClr val="tx1"/>
                </a:solidFill>
                <a:effectLst/>
                <a:latin typeface="+mn-lt"/>
                <a:ea typeface="+mn-ea"/>
                <a:cs typeface="+mn-cs"/>
              </a:rPr>
              <a:t>to 62.7 percent in May but has shown no clear trend over the past 12 months. Total nonfarm payroll employment increased by 138,000 in May, compared with an average monthly gain of 181,000 over the prior 12 months. Over the past 3 months, job gains have averaged 121,000 per month.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May, employment in professional and business services continued to trend up (+38,000). The industry has added an average of 46,000 jobs per month thus far this year, in line with the average monthly job gain in 2016. Employment in food services and drinking places also continued to trend up in May (+30,000) and has grown by 267,000 over the past 12 months.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average workweek for all employees on private nonfarm payrolls was unchanged at 34.4 hours in May. In manufacturing, the workweek also was unchanged at 40.7 hours. The current level of weekly hours in manufacturing is almost an all-time high, and there is no decline so far. That’s good news from Main Street. The logic that underlies this as a leading indicator is that in the face of a decline in sales, manufacturers first cut overtime hours and only later lay off workers.   The alarm sounded by a decline in weekly hours precedes the recession by only two or three quarters.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lvl="1" eaLnBrk="1" hangingPunct="1">
              <a:buFontTx/>
              <a:buNone/>
            </a:pPr>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FC7EA613-35CE-4473-A243-24F5BB3358A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657172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California payrolls rose by 17,600 jobs in May, equaling the jobs cut in April. California has added an average of 11,920 jobs in the first five months of 2017, well below the comparable 35,000 jobs averaged last year. 	</a:t>
            </a:r>
          </a:p>
          <a:p>
            <a:r>
              <a:rPr lang="en-US" sz="1200" b="0" i="0" u="none" strike="noStrike"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AC1CE6AD-9419-4B30-83C3-D355B5733C20}"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853552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a:t>Source: http://www.labormarketinfo.edd.ca.gov/LMID/Employment_by_Industry_Data.html</a:t>
            </a:r>
          </a:p>
          <a:p>
            <a:endParaRPr lang="en-US" baseline="0" dirty="0"/>
          </a:p>
          <a:p>
            <a:r>
              <a:rPr lang="en-US" baseline="0" dirty="0"/>
              <a:t>Unemployment rate is seasonally adjusted at the state level, but not at the county level</a:t>
            </a:r>
            <a:endParaRPr lang="en-US" dirty="0"/>
          </a:p>
        </p:txBody>
      </p:sp>
      <p:sp>
        <p:nvSpPr>
          <p:cNvPr id="4" name="Slide Number Placeholder 3"/>
          <p:cNvSpPr>
            <a:spLocks noGrp="1"/>
          </p:cNvSpPr>
          <p:nvPr>
            <p:ph type="sldNum" sz="quarter" idx="10"/>
          </p:nvPr>
        </p:nvSpPr>
        <p:spPr/>
        <p:txBody>
          <a:bodyPr/>
          <a:lstStyle/>
          <a:p>
            <a:fld id="{FC7EA613-35CE-4473-A243-24F5BB3358A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7761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Consumers’ appraisal of current conditions held steady in May. Those saying business conditions are “good” edged down from 30.8 percent to 29.4 percent, but those saying business conditions are “bad” was unchanged at 13.7 percent. Consumers’ assessment of the labor market also remained positive. Those stating jobs are “plentiful” declined marginally from 30.3 percent to 29.9 percent, however, those claiming jobs are “hard to get” decreased from 19.4 percent to 18.2 percent.</a:t>
            </a:r>
          </a:p>
          <a:p>
            <a:pPr marL="171450" indent="-171450">
              <a:buFont typeface="Arial" panose="020B0604020202020204" pitchFamily="34" charset="0"/>
              <a:buChar char="•"/>
            </a:pPr>
            <a:r>
              <a:rPr lang="en-US" dirty="0"/>
              <a:t>Consumers were less optimistic about the short-term outlook in May. The percentage of consumers expecting business conditions to improve over the next six months decreased from 25.1 percent to 21.3 percent, however, those expecting business conditions to worsen declined marginally from 10.4 percent to 10.1 percent.</a:t>
            </a:r>
          </a:p>
          <a:p>
            <a:pPr marL="171450" indent="-171450">
              <a:buFont typeface="Arial" panose="020B0604020202020204" pitchFamily="34" charset="0"/>
              <a:buChar char="•"/>
            </a:pPr>
            <a:r>
              <a:rPr lang="en-US" dirty="0"/>
              <a:t>Consumers’ outlook for the labor market was mixed. The proportion expecting more jobs in the months ahead declined from 21.9 percent to 18.6 percent, but those anticipating fewer jobs decreased from 13.8 percent to 12.0 percent. The percentage of consumers expecting their incomes to increase edged up from 18.7 percent to 19.2 percent, but the proportion expecting a decrease also rose, from 7.6 percent to 8.7 percent.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Buying plans for automobiles, homes and major appliances all declined. While these data are notoriously volatile, all three series hit their lowest levels this year. This bears watching but runs counter to recent reports citing improving consumer finances.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AC1CE6AD-9419-4B30-83C3-D355B5733C20}"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776790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a:t>“Core Inflation” is All Items Less Food and Energy</a:t>
            </a:r>
          </a:p>
          <a:p>
            <a:pPr eaLnBrk="1" hangingPunct="1"/>
            <a:endParaRPr lang="en-US" dirty="0"/>
          </a:p>
          <a:p>
            <a:pPr eaLnBrk="1" hangingPunct="1"/>
            <a:r>
              <a:rPr lang="en-US" dirty="0"/>
              <a:t>The CPI data is seasonally adjusted.</a:t>
            </a:r>
          </a:p>
          <a:p>
            <a:pPr eaLnBrk="1" hangingPunct="1"/>
            <a:endParaRPr lang="en-US" dirty="0"/>
          </a:p>
          <a:p>
            <a:pPr eaLnBrk="1" hangingPunct="1"/>
            <a:r>
              <a:rPr lang="en-US" dirty="0"/>
              <a:t>SOURCE:</a:t>
            </a:r>
          </a:p>
          <a:p>
            <a:pPr eaLnBrk="1" hangingPunct="1"/>
            <a:r>
              <a:rPr lang="en-US" dirty="0"/>
              <a:t>Go to </a:t>
            </a:r>
            <a:r>
              <a:rPr lang="en-US" dirty="0">
                <a:hlinkClick r:id="rId3"/>
              </a:rPr>
              <a:t>http://www.economy.com/freelunch/fl_dictionary.asp?m=34174038-A1EF-4C70-9374-59144B50A3F5&amp;h=H0022000400040002&amp;f=0&amp;c=undefined</a:t>
            </a:r>
            <a:endParaRPr lang="en-US" dirty="0"/>
          </a:p>
          <a:p>
            <a:pPr eaLnBrk="1" hangingPunct="1"/>
            <a:r>
              <a:rPr lang="en-US" dirty="0"/>
              <a:t>First choose "All Items." "Monthly" and "</a:t>
            </a:r>
            <a:r>
              <a:rPr lang="en-US" dirty="0" err="1"/>
              <a:t>Yr</a:t>
            </a:r>
            <a:r>
              <a:rPr lang="en-US" dirty="0"/>
              <a:t>/</a:t>
            </a:r>
            <a:r>
              <a:rPr lang="en-US" dirty="0" err="1"/>
              <a:t>Yr</a:t>
            </a:r>
            <a:r>
              <a:rPr lang="en-US" dirty="0"/>
              <a:t>%" series. </a:t>
            </a:r>
          </a:p>
          <a:p>
            <a:pPr eaLnBrk="1" hangingPunct="1"/>
            <a:r>
              <a:rPr lang="en-US" dirty="0"/>
              <a:t>Then find "All items less food and energy" towards the bottom of the CPI list. Do the same as above. </a:t>
            </a:r>
          </a:p>
        </p:txBody>
      </p:sp>
      <p:sp>
        <p:nvSpPr>
          <p:cNvPr id="4" name="Slide Number Placeholder 3"/>
          <p:cNvSpPr>
            <a:spLocks noGrp="1"/>
          </p:cNvSpPr>
          <p:nvPr>
            <p:ph type="sldNum" sz="quarter" idx="10"/>
          </p:nvPr>
        </p:nvSpPr>
        <p:spPr/>
        <p:txBody>
          <a:bodyPr/>
          <a:lstStyle/>
          <a:p>
            <a:pPr>
              <a:defRPr/>
            </a:pPr>
            <a:fld id="{AC1CE6AD-9419-4B30-83C3-D355B5733C20}"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889374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tax cut would also result in the decline in Federal revenue by $6.2 trillion over the first decade. </a:t>
            </a:r>
          </a:p>
          <a:p>
            <a:pPr marL="171450" indent="-171450">
              <a:buFont typeface="Arial" panose="020B0604020202020204" pitchFamily="34" charset="0"/>
              <a:buChar char="•"/>
            </a:pPr>
            <a:r>
              <a:rPr lang="en-US" dirty="0"/>
              <a:t>Including interest costs, it would amount to $7.2 trillion over the first decade and $20.9 trillion by 2036.  </a:t>
            </a:r>
          </a:p>
          <a:p>
            <a:pPr marL="171450" indent="-171450">
              <a:buFont typeface="Arial" panose="020B0604020202020204" pitchFamily="34" charset="0"/>
              <a:buChar char="•"/>
            </a:pPr>
            <a:r>
              <a:rPr lang="en-US" dirty="0"/>
              <a:t>The loss in federal revenue would lead to significantly higher budget deficits, which could exert more upward pressure on inflation.  </a:t>
            </a:r>
          </a:p>
          <a:p>
            <a:pPr marL="171450" indent="-171450">
              <a:buFont typeface="Arial" panose="020B0604020202020204" pitchFamily="34" charset="0"/>
              <a:buChar char="•"/>
            </a:pPr>
            <a:r>
              <a:rPr lang="en-US" dirty="0"/>
              <a:t>Rising interest rates likely</a:t>
            </a:r>
          </a:p>
          <a:p>
            <a:endParaRPr lang="en-US" dirty="0"/>
          </a:p>
          <a:p>
            <a:endParaRPr lang="en-US" dirty="0"/>
          </a:p>
        </p:txBody>
      </p:sp>
      <p:sp>
        <p:nvSpPr>
          <p:cNvPr id="4" name="Slide Number Placeholder 3"/>
          <p:cNvSpPr>
            <a:spLocks noGrp="1"/>
          </p:cNvSpPr>
          <p:nvPr>
            <p:ph type="sldNum" sz="quarter" idx="10"/>
          </p:nvPr>
        </p:nvSpPr>
        <p:spPr/>
        <p:txBody>
          <a:bodyPr/>
          <a:lstStyle/>
          <a:p>
            <a:fld id="{3FC5DE19-D39F-4FF0-AD75-9C3B36B4AF4F}" type="slidenum">
              <a:rPr lang="en-US" smtClean="0"/>
              <a:t>20</a:t>
            </a:fld>
            <a:endParaRPr lang="en-US"/>
          </a:p>
        </p:txBody>
      </p:sp>
    </p:spTree>
    <p:extLst>
      <p:ext uri="{BB962C8B-B14F-4D97-AF65-F5344CB8AC3E}">
        <p14:creationId xmlns:p14="http://schemas.microsoft.com/office/powerpoint/2010/main" val="1010156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5DE19-D39F-4FF0-AD75-9C3B36B4AF4F}" type="slidenum">
              <a:rPr lang="en-US" smtClean="0"/>
              <a:t>21</a:t>
            </a:fld>
            <a:endParaRPr lang="en-US"/>
          </a:p>
        </p:txBody>
      </p:sp>
    </p:spTree>
    <p:extLst>
      <p:ext uri="{BB962C8B-B14F-4D97-AF65-F5344CB8AC3E}">
        <p14:creationId xmlns:p14="http://schemas.microsoft.com/office/powerpoint/2010/main" val="6299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tax cut would also result in the decline in Federal revenue by $6.2 trillion over the first decade. </a:t>
            </a:r>
          </a:p>
          <a:p>
            <a:pPr marL="171450" indent="-171450">
              <a:buFont typeface="Arial" panose="020B0604020202020204" pitchFamily="34" charset="0"/>
              <a:buChar char="•"/>
            </a:pPr>
            <a:r>
              <a:rPr lang="en-US" dirty="0"/>
              <a:t>Including interest costs, it would amount to $7.2 trillion over the first decade and $20.9 trillion by 2036.  </a:t>
            </a:r>
          </a:p>
          <a:p>
            <a:pPr marL="171450" indent="-171450">
              <a:buFont typeface="Arial" panose="020B0604020202020204" pitchFamily="34" charset="0"/>
              <a:buChar char="•"/>
            </a:pPr>
            <a:r>
              <a:rPr lang="en-US" dirty="0"/>
              <a:t>The loss in federal revenue would lead to significantly higher budget deficits, which could exert more upward pressure on inflation.  </a:t>
            </a:r>
          </a:p>
          <a:p>
            <a:pPr marL="171450" indent="-171450">
              <a:buFont typeface="Arial" panose="020B0604020202020204" pitchFamily="34" charset="0"/>
              <a:buChar char="•"/>
            </a:pPr>
            <a:r>
              <a:rPr lang="en-US" dirty="0"/>
              <a:t>Rising interest rates likely</a:t>
            </a:r>
          </a:p>
          <a:p>
            <a:endParaRPr lang="en-US" dirty="0"/>
          </a:p>
          <a:p>
            <a:endParaRPr lang="en-US" dirty="0"/>
          </a:p>
        </p:txBody>
      </p:sp>
      <p:sp>
        <p:nvSpPr>
          <p:cNvPr id="4" name="Slide Number Placeholder 3"/>
          <p:cNvSpPr>
            <a:spLocks noGrp="1"/>
          </p:cNvSpPr>
          <p:nvPr>
            <p:ph type="sldNum" sz="quarter" idx="10"/>
          </p:nvPr>
        </p:nvSpPr>
        <p:spPr/>
        <p:txBody>
          <a:bodyPr/>
          <a:lstStyle/>
          <a:p>
            <a:fld id="{3FC5DE19-D39F-4FF0-AD75-9C3B36B4AF4F}" type="slidenum">
              <a:rPr lang="en-US" smtClean="0"/>
              <a:t>23</a:t>
            </a:fld>
            <a:endParaRPr lang="en-US"/>
          </a:p>
        </p:txBody>
      </p:sp>
    </p:spTree>
    <p:extLst>
      <p:ext uri="{BB962C8B-B14F-4D97-AF65-F5344CB8AC3E}">
        <p14:creationId xmlns:p14="http://schemas.microsoft.com/office/powerpoint/2010/main" val="3022585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5DE19-D39F-4FF0-AD75-9C3B36B4AF4F}" type="slidenum">
              <a:rPr lang="en-US" smtClean="0"/>
              <a:t>24</a:t>
            </a:fld>
            <a:endParaRPr lang="en-US"/>
          </a:p>
        </p:txBody>
      </p:sp>
    </p:spTree>
    <p:extLst>
      <p:ext uri="{BB962C8B-B14F-4D97-AF65-F5344CB8AC3E}">
        <p14:creationId xmlns:p14="http://schemas.microsoft.com/office/powerpoint/2010/main" val="4187875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2000" dirty="0"/>
          </a:p>
          <a:p>
            <a:pPr marL="342900" indent="-342900">
              <a:buFont typeface="Arial" panose="020B0604020202020204" pitchFamily="34" charset="0"/>
              <a:buChar char="•"/>
            </a:pPr>
            <a:r>
              <a:rPr lang="en-US" sz="2000" dirty="0"/>
              <a:t>New</a:t>
            </a:r>
            <a:r>
              <a:rPr lang="en-US" sz="2000" baseline="0" dirty="0"/>
              <a:t> C.A.R. Member Benefit -</a:t>
            </a:r>
            <a:r>
              <a:rPr lang="en-US" sz="2000" dirty="0"/>
              <a:t> 45 hour online</a:t>
            </a:r>
            <a:r>
              <a:rPr lang="en-US" sz="2000" baseline="0" dirty="0"/>
              <a:t> </a:t>
            </a:r>
            <a:r>
              <a:rPr lang="en-US" sz="2000" dirty="0"/>
              <a:t>package to complete your license renewal requirement</a:t>
            </a:r>
          </a:p>
          <a:p>
            <a:pPr marL="342900" indent="-342900">
              <a:buFont typeface="Arial" panose="020B0604020202020204" pitchFamily="34" charset="0"/>
              <a:buChar char="•"/>
            </a:pPr>
            <a:r>
              <a:rPr lang="en-US" sz="2000" dirty="0"/>
              <a:t>FREE 45-hour packages include:</a:t>
            </a:r>
          </a:p>
          <a:p>
            <a:pPr marL="914400" lvl="1" indent="-457200">
              <a:buFont typeface="Arial" panose="020B0604020202020204" pitchFamily="34" charset="0"/>
              <a:buChar char="•"/>
            </a:pPr>
            <a:r>
              <a:rPr lang="en-US" sz="2000" dirty="0"/>
              <a:t>First time Salesperson</a:t>
            </a:r>
          </a:p>
          <a:p>
            <a:pPr marL="914400" lvl="1" indent="-457200">
              <a:buFont typeface="Arial" panose="020B0604020202020204" pitchFamily="34" charset="0"/>
              <a:buChar char="•"/>
            </a:pPr>
            <a:r>
              <a:rPr lang="en-US" sz="2000" dirty="0"/>
              <a:t>First time Broker</a:t>
            </a:r>
          </a:p>
          <a:p>
            <a:pPr marL="914400" lvl="1" indent="-457200">
              <a:buFont typeface="Arial" panose="020B0604020202020204" pitchFamily="34" charset="0"/>
              <a:buChar char="•"/>
            </a:pPr>
            <a:r>
              <a:rPr lang="en-US" sz="2000" dirty="0"/>
              <a:t>Subsequent Renewal Salesperson &amp; Broker</a:t>
            </a:r>
          </a:p>
          <a:p>
            <a:pPr marL="914400" lvl="1" indent="-457200">
              <a:buFont typeface="Arial" panose="020B0604020202020204" pitchFamily="34" charset="0"/>
              <a:buChar char="•"/>
            </a:pPr>
            <a:r>
              <a:rPr lang="en-US" sz="2000" dirty="0"/>
              <a:t>Spanish Language Version</a:t>
            </a:r>
          </a:p>
          <a:p>
            <a:pPr marL="514350" indent="-457200">
              <a:buFont typeface="Arial" panose="020B0604020202020204" pitchFamily="34" charset="0"/>
              <a:buChar char="•"/>
            </a:pPr>
            <a:r>
              <a:rPr lang="en-US" sz="2000" dirty="0"/>
              <a:t>Meets all </a:t>
            </a:r>
            <a:r>
              <a:rPr lang="en-US" sz="2000" dirty="0" err="1"/>
              <a:t>CalBRE</a:t>
            </a:r>
            <a:r>
              <a:rPr lang="en-US" sz="2000" dirty="0"/>
              <a:t> Course requirements</a:t>
            </a:r>
          </a:p>
          <a:p>
            <a:pPr marL="514350" indent="-457200">
              <a:buFont typeface="Arial" panose="020B0604020202020204" pitchFamily="34" charset="0"/>
              <a:buChar char="•"/>
            </a:pPr>
            <a:r>
              <a:rPr lang="en-US" sz="2000" dirty="0"/>
              <a:t>Courses allow you to go at your own pace</a:t>
            </a:r>
            <a:endParaRPr lang="en-US" sz="2000" baseline="0" dirty="0"/>
          </a:p>
          <a:p>
            <a:pPr marL="514350" indent="-457200">
              <a:buFont typeface="Arial" panose="020B0604020202020204" pitchFamily="34" charset="0"/>
              <a:buChar char="•"/>
            </a:pPr>
            <a:r>
              <a:rPr lang="en-US" sz="2000" dirty="0"/>
              <a:t>Visit: </a:t>
            </a:r>
            <a:r>
              <a:rPr lang="en-US" sz="2000" baseline="0" dirty="0"/>
              <a:t>car.org/education/</a:t>
            </a:r>
            <a:r>
              <a:rPr lang="en-US" sz="2000" baseline="0" dirty="0" err="1"/>
              <a:t>licenserenewal</a:t>
            </a:r>
            <a:endParaRPr lang="en-US" sz="2000" baseline="0" dirty="0"/>
          </a:p>
          <a:p>
            <a:pPr marL="342900" indent="-342900">
              <a:buFont typeface="Arial" panose="020B0604020202020204" pitchFamily="34" charset="0"/>
              <a:buChar char="•"/>
            </a:pPr>
            <a:endParaRPr lang="en-US" sz="2000" baseline="0" dirty="0"/>
          </a:p>
        </p:txBody>
      </p:sp>
      <p:sp>
        <p:nvSpPr>
          <p:cNvPr id="4" name="Slide Number Placeholder 3"/>
          <p:cNvSpPr>
            <a:spLocks noGrp="1"/>
          </p:cNvSpPr>
          <p:nvPr>
            <p:ph type="sldNum" sz="quarter" idx="10"/>
          </p:nvPr>
        </p:nvSpPr>
        <p:spPr/>
        <p:txBody>
          <a:bodyPr/>
          <a:lstStyle/>
          <a:p>
            <a:fld id="{CB5A334F-941E-4AA5-AA41-BB05D867313C}" type="slidenum">
              <a:rPr lang="en-US" smtClean="0"/>
              <a:pPr/>
              <a:t>2</a:t>
            </a:fld>
            <a:endParaRPr lang="en-US"/>
          </a:p>
        </p:txBody>
      </p:sp>
    </p:spTree>
    <p:extLst>
      <p:ext uri="{BB962C8B-B14F-4D97-AF65-F5344CB8AC3E}">
        <p14:creationId xmlns:p14="http://schemas.microsoft.com/office/powerpoint/2010/main" val="1148526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7877A-91DB-42C4-9A53-61C341865A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252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14013">
              <a:defRPr/>
            </a:pPr>
            <a:r>
              <a:rPr lang="en-US" dirty="0">
                <a:latin typeface="Arial" charset="0"/>
                <a:cs typeface="Arial" charset="0"/>
              </a:rPr>
              <a:t>Monthly from 2009 to present, weekly for the past 8 weeks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C1CE6AD-9419-4B30-83C3-D355B5733C2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83561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C1CE6AD-9419-4B30-83C3-D355B5733C2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59896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C1CE6AD-9419-4B30-83C3-D355B5733C2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057944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19460301-7DCB-4910-9D81-3D7BAF0B993B}" type="slidenum">
              <a:rPr lang="en-US" sz="1800" kern="0" smtClean="0">
                <a:solidFill>
                  <a:sysClr val="windowText" lastClr="000000"/>
                </a:solidFill>
              </a:rPr>
              <a:pPr defTabSz="914400">
                <a:defRPr/>
              </a:pPr>
              <a:t>29</a:t>
            </a:fld>
            <a:endParaRPr lang="en-US" sz="1800" kern="0">
              <a:solidFill>
                <a:sysClr val="windowText" lastClr="000000"/>
              </a:solidFill>
            </a:endParaRPr>
          </a:p>
        </p:txBody>
      </p:sp>
    </p:spTree>
    <p:extLst>
      <p:ext uri="{BB962C8B-B14F-4D97-AF65-F5344CB8AC3E}">
        <p14:creationId xmlns:p14="http://schemas.microsoft.com/office/powerpoint/2010/main" val="3877643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19460301-7DCB-4910-9D81-3D7BAF0B993B}" type="slidenum">
              <a:rPr lang="en-US" sz="1800" kern="0" smtClean="0">
                <a:solidFill>
                  <a:sysClr val="windowText" lastClr="000000"/>
                </a:solidFill>
              </a:rPr>
              <a:pPr defTabSz="914400">
                <a:defRPr/>
              </a:pPr>
              <a:t>30</a:t>
            </a:fld>
            <a:endParaRPr lang="en-US" sz="1800" kern="0">
              <a:solidFill>
                <a:sysClr val="windowText" lastClr="000000"/>
              </a:solidFill>
            </a:endParaRPr>
          </a:p>
        </p:txBody>
      </p:sp>
    </p:spTree>
    <p:extLst>
      <p:ext uri="{BB962C8B-B14F-4D97-AF65-F5344CB8AC3E}">
        <p14:creationId xmlns:p14="http://schemas.microsoft.com/office/powerpoint/2010/main" val="852521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7877A-91DB-42C4-9A53-61C341865AB4}" type="slidenum">
              <a:rPr lang="en-US" smtClean="0"/>
              <a:pPr/>
              <a:t>31</a:t>
            </a:fld>
            <a:endParaRPr lang="en-US" dirty="0"/>
          </a:p>
        </p:txBody>
      </p:sp>
    </p:spTree>
    <p:extLst>
      <p:ext uri="{BB962C8B-B14F-4D97-AF65-F5344CB8AC3E}">
        <p14:creationId xmlns:p14="http://schemas.microsoft.com/office/powerpoint/2010/main" val="1600789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Peak:624,957 units in 2005</a:t>
            </a:r>
          </a:p>
          <a:p>
            <a:r>
              <a:rPr lang="en-US" dirty="0"/>
              <a:t>Valley:189,345 units in 1982</a:t>
            </a:r>
          </a:p>
          <a:p>
            <a:r>
              <a:rPr lang="en-US" dirty="0"/>
              <a:t>2012 annual sales up 4.3% from 2011</a:t>
            </a:r>
          </a:p>
          <a:p>
            <a:r>
              <a:rPr lang="en-US" dirty="0"/>
              <a:t>2011 annual sales up 1.4% from 2010</a:t>
            </a:r>
          </a:p>
          <a:p>
            <a:r>
              <a:rPr lang="en-US" dirty="0"/>
              <a:t>2010 annual sales down 12.3% from 2009</a:t>
            </a:r>
          </a:p>
          <a:p>
            <a:r>
              <a:rPr lang="en-US" dirty="0"/>
              <a:t>2009 annual sales up 24.5% from 2008</a:t>
            </a:r>
          </a:p>
          <a:p>
            <a:r>
              <a:rPr lang="en-US" dirty="0"/>
              <a:t>2008 annual sales up 30.4% from 2007</a:t>
            </a:r>
          </a:p>
          <a:p>
            <a:r>
              <a:rPr lang="en-US" dirty="0"/>
              <a:t>2007 annual sales down 33.4% from 2006</a:t>
            </a:r>
          </a:p>
          <a:p>
            <a:r>
              <a:rPr lang="en-US" dirty="0"/>
              <a:t>2006 annual sales down 23.8% from 2005</a:t>
            </a:r>
          </a:p>
          <a:p>
            <a:r>
              <a:rPr lang="en-US" dirty="0"/>
              <a:t>2005 annual sales up 0.8% from 2004</a:t>
            </a:r>
          </a:p>
          <a:p>
            <a:r>
              <a:rPr lang="en-US" dirty="0"/>
              <a:t>2004 annual sales up 3.8% from 2003</a:t>
            </a:r>
          </a:p>
          <a:p>
            <a:r>
              <a:rPr lang="en-US" dirty="0"/>
              <a:t>2003 annual sales up 7.6% from 2002</a:t>
            </a:r>
          </a:p>
          <a:p>
            <a:r>
              <a:rPr lang="en-US" dirty="0"/>
              <a:t>2002 annual sales up 14.1% from 2001  </a:t>
            </a:r>
          </a:p>
          <a:p>
            <a:r>
              <a:rPr lang="en-US" dirty="0"/>
              <a:t>2001 annual sales down 4.7% from 2000 YTD</a:t>
            </a:r>
          </a:p>
          <a:p>
            <a:r>
              <a:rPr lang="en-US" dirty="0"/>
              <a:t>2000 annual sales up 1.4  from 1999</a:t>
            </a:r>
          </a:p>
          <a:p>
            <a:r>
              <a:rPr lang="en-US" dirty="0"/>
              <a:t>1999 sales up 7.3% over 1998</a:t>
            </a:r>
          </a:p>
          <a:p>
            <a:r>
              <a:rPr lang="en-US" dirty="0"/>
              <a:t>10/93:  41.0</a:t>
            </a:r>
          </a:p>
          <a:p>
            <a:r>
              <a:rPr lang="en-US" dirty="0"/>
              <a:t>Consumer Confidence</a:t>
            </a:r>
          </a:p>
          <a:p>
            <a:r>
              <a:rPr lang="en-US" dirty="0"/>
              <a:t>01/00:  148.6</a:t>
            </a:r>
          </a:p>
          <a:p>
            <a:r>
              <a:rPr lang="en-US" dirty="0"/>
              <a:t>03/03:  63.0</a:t>
            </a:r>
          </a:p>
          <a:p>
            <a:r>
              <a:rPr lang="en-US" dirty="0"/>
              <a:t>5/07: 128.4</a:t>
            </a:r>
          </a:p>
          <a:p>
            <a:r>
              <a:rPr lang="en-US" dirty="0"/>
              <a:t>2/09: 23.9</a:t>
            </a:r>
          </a:p>
          <a:p>
            <a:endParaRPr lang="en-US" dirty="0"/>
          </a:p>
          <a:p>
            <a:endParaRPr lang="en-US" dirty="0"/>
          </a:p>
        </p:txBody>
      </p:sp>
      <p:sp>
        <p:nvSpPr>
          <p:cNvPr id="4" name="Slide Number Placeholder 3"/>
          <p:cNvSpPr>
            <a:spLocks noGrp="1"/>
          </p:cNvSpPr>
          <p:nvPr>
            <p:ph type="sldNum" sz="quarter" idx="10"/>
          </p:nvPr>
        </p:nvSpPr>
        <p:spPr/>
        <p:txBody>
          <a:bodyPr/>
          <a:lstStyle/>
          <a:p>
            <a:fld id="{FC7EA613-35CE-4473-A243-24F5BB3358AF}"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117458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EA613-35CE-4473-A243-24F5BB3358AF}"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105436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defTabSz="908370" eaLnBrk="0" hangingPunct="0">
              <a:defRPr sz="2400">
                <a:solidFill>
                  <a:schemeClr val="tx1"/>
                </a:solidFill>
                <a:latin typeface="Times New Roman" pitchFamily="18" charset="0"/>
              </a:defRPr>
            </a:lvl1pPr>
            <a:lvl2pPr marL="734225" indent="-282394" defTabSz="908370" eaLnBrk="0" hangingPunct="0">
              <a:defRPr sz="2400">
                <a:solidFill>
                  <a:schemeClr val="tx1"/>
                </a:solidFill>
                <a:latin typeface="Times New Roman" pitchFamily="18" charset="0"/>
              </a:defRPr>
            </a:lvl2pPr>
            <a:lvl3pPr marL="1129578" indent="-225916" defTabSz="908370" eaLnBrk="0" hangingPunct="0">
              <a:defRPr sz="2400">
                <a:solidFill>
                  <a:schemeClr val="tx1"/>
                </a:solidFill>
                <a:latin typeface="Times New Roman" pitchFamily="18" charset="0"/>
              </a:defRPr>
            </a:lvl3pPr>
            <a:lvl4pPr marL="1581410" indent="-225916" defTabSz="908370" eaLnBrk="0" hangingPunct="0">
              <a:defRPr sz="2400">
                <a:solidFill>
                  <a:schemeClr val="tx1"/>
                </a:solidFill>
                <a:latin typeface="Times New Roman" pitchFamily="18" charset="0"/>
              </a:defRPr>
            </a:lvl4pPr>
            <a:lvl5pPr marL="2033241" indent="-225916" defTabSz="908370" eaLnBrk="0" hangingPunct="0">
              <a:defRPr sz="2400">
                <a:solidFill>
                  <a:schemeClr val="tx1"/>
                </a:solidFill>
                <a:latin typeface="Times New Roman" pitchFamily="18" charset="0"/>
              </a:defRPr>
            </a:lvl5pPr>
            <a:lvl6pPr marL="2485072" indent="-225916" defTabSz="908370" eaLnBrk="0" fontAlgn="base" hangingPunct="0">
              <a:spcBef>
                <a:spcPct val="0"/>
              </a:spcBef>
              <a:spcAft>
                <a:spcPct val="0"/>
              </a:spcAft>
              <a:defRPr sz="2400">
                <a:solidFill>
                  <a:schemeClr val="tx1"/>
                </a:solidFill>
                <a:latin typeface="Times New Roman" pitchFamily="18" charset="0"/>
              </a:defRPr>
            </a:lvl6pPr>
            <a:lvl7pPr marL="2936903" indent="-225916" defTabSz="908370" eaLnBrk="0" fontAlgn="base" hangingPunct="0">
              <a:spcBef>
                <a:spcPct val="0"/>
              </a:spcBef>
              <a:spcAft>
                <a:spcPct val="0"/>
              </a:spcAft>
              <a:defRPr sz="2400">
                <a:solidFill>
                  <a:schemeClr val="tx1"/>
                </a:solidFill>
                <a:latin typeface="Times New Roman" pitchFamily="18" charset="0"/>
              </a:defRPr>
            </a:lvl7pPr>
            <a:lvl8pPr marL="3388734" indent="-225916" defTabSz="908370" eaLnBrk="0" fontAlgn="base" hangingPunct="0">
              <a:spcBef>
                <a:spcPct val="0"/>
              </a:spcBef>
              <a:spcAft>
                <a:spcPct val="0"/>
              </a:spcAft>
              <a:defRPr sz="2400">
                <a:solidFill>
                  <a:schemeClr val="tx1"/>
                </a:solidFill>
                <a:latin typeface="Times New Roman" pitchFamily="18" charset="0"/>
              </a:defRPr>
            </a:lvl8pPr>
            <a:lvl9pPr marL="3840565" indent="-225916" defTabSz="908370" eaLnBrk="0" fontAlgn="base" hangingPunct="0">
              <a:spcBef>
                <a:spcPct val="0"/>
              </a:spcBef>
              <a:spcAft>
                <a:spcPct val="0"/>
              </a:spcAft>
              <a:defRPr sz="2400">
                <a:solidFill>
                  <a:schemeClr val="tx1"/>
                </a:solidFill>
                <a:latin typeface="Times New Roman" pitchFamily="18" charset="0"/>
              </a:defRPr>
            </a:lvl9pPr>
          </a:lstStyle>
          <a:p>
            <a:pPr eaLnBrk="1" hangingPunct="1"/>
            <a:fld id="{9B712863-9398-4A8E-8067-E8980700B5B4}" type="slidenum">
              <a:rPr lang="en-US" sz="1200">
                <a:solidFill>
                  <a:srgbClr val="000000"/>
                </a:solidFill>
              </a:rPr>
              <a:pPr eaLnBrk="1" hangingPunct="1"/>
              <a:t>34</a:t>
            </a:fld>
            <a:endParaRPr lang="en-US" sz="1200" dirty="0">
              <a:solidFill>
                <a:srgbClr val="000000"/>
              </a:solidFill>
            </a:endParaRPr>
          </a:p>
        </p:txBody>
      </p:sp>
      <p:sp>
        <p:nvSpPr>
          <p:cNvPr id="176131" name="Rectangle 2"/>
          <p:cNvSpPr>
            <a:spLocks noGrp="1" noRot="1" noChangeAspect="1" noChangeArrowheads="1" noTextEdit="1"/>
          </p:cNvSpPr>
          <p:nvPr>
            <p:ph type="sldImg"/>
          </p:nvPr>
        </p:nvSpPr>
        <p:spPr>
          <a:xfrm>
            <a:off x="387350" y="687388"/>
            <a:ext cx="6092825" cy="3427412"/>
          </a:xfrm>
          <a:ln/>
        </p:spPr>
      </p:sp>
      <p:sp>
        <p:nvSpPr>
          <p:cNvPr id="176132" name="Rectangle 3"/>
          <p:cNvSpPr>
            <a:spLocks noGrp="1" noChangeArrowheads="1"/>
          </p:cNvSpPr>
          <p:nvPr>
            <p:ph type="body" idx="1"/>
          </p:nvPr>
        </p:nvSpPr>
        <p:spPr>
          <a:xfrm>
            <a:off x="916384" y="4344111"/>
            <a:ext cx="5025232" cy="4114643"/>
          </a:xfrm>
          <a:noFill/>
        </p:spPr>
        <p:txBody>
          <a:bodyPr lIns="100698" tIns="50349" rIns="100698" bIns="50349"/>
          <a:lstStyle/>
          <a:p>
            <a:pPr eaLnBrk="1" hangingPunct="1"/>
            <a:endParaRPr lang="en-US" dirty="0">
              <a:latin typeface="Times New Roman" pitchFamily="18" charset="0"/>
            </a:endParaRPr>
          </a:p>
          <a:p>
            <a:pPr eaLnBrk="1" hangingPunct="1"/>
            <a:endParaRPr lang="en-US" dirty="0">
              <a:latin typeface="Times New Roman" pitchFamily="18" charset="0"/>
            </a:endParaRPr>
          </a:p>
        </p:txBody>
      </p:sp>
    </p:spTree>
    <p:extLst>
      <p:ext uri="{BB962C8B-B14F-4D97-AF65-F5344CB8AC3E}">
        <p14:creationId xmlns:p14="http://schemas.microsoft.com/office/powerpoint/2010/main" val="2311091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710CF-07D3-4034-8B3E-B343318CE5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3706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34371" indent="-282450" eaLnBrk="0" hangingPunct="0">
              <a:defRPr sz="2400">
                <a:solidFill>
                  <a:schemeClr val="tx1"/>
                </a:solidFill>
                <a:latin typeface="Times New Roman" pitchFamily="18" charset="0"/>
              </a:defRPr>
            </a:lvl2pPr>
            <a:lvl3pPr marL="1129803" indent="-225961" eaLnBrk="0" hangingPunct="0">
              <a:defRPr sz="2400">
                <a:solidFill>
                  <a:schemeClr val="tx1"/>
                </a:solidFill>
                <a:latin typeface="Times New Roman" pitchFamily="18" charset="0"/>
              </a:defRPr>
            </a:lvl3pPr>
            <a:lvl4pPr marL="1581724" indent="-225961" eaLnBrk="0" hangingPunct="0">
              <a:defRPr sz="2400">
                <a:solidFill>
                  <a:schemeClr val="tx1"/>
                </a:solidFill>
                <a:latin typeface="Times New Roman" pitchFamily="18" charset="0"/>
              </a:defRPr>
            </a:lvl4pPr>
            <a:lvl5pPr marL="2033645" indent="-225961" eaLnBrk="0" hangingPunct="0">
              <a:defRPr sz="2400">
                <a:solidFill>
                  <a:schemeClr val="tx1"/>
                </a:solidFill>
                <a:latin typeface="Times New Roman" pitchFamily="18" charset="0"/>
              </a:defRPr>
            </a:lvl5pPr>
            <a:lvl6pPr marL="2485566" indent="-225961" eaLnBrk="0" fontAlgn="base" hangingPunct="0">
              <a:spcBef>
                <a:spcPct val="0"/>
              </a:spcBef>
              <a:spcAft>
                <a:spcPct val="0"/>
              </a:spcAft>
              <a:defRPr sz="2400">
                <a:solidFill>
                  <a:schemeClr val="tx1"/>
                </a:solidFill>
                <a:latin typeface="Times New Roman" pitchFamily="18" charset="0"/>
              </a:defRPr>
            </a:lvl6pPr>
            <a:lvl7pPr marL="2937486" indent="-225961" eaLnBrk="0" fontAlgn="base" hangingPunct="0">
              <a:spcBef>
                <a:spcPct val="0"/>
              </a:spcBef>
              <a:spcAft>
                <a:spcPct val="0"/>
              </a:spcAft>
              <a:defRPr sz="2400">
                <a:solidFill>
                  <a:schemeClr val="tx1"/>
                </a:solidFill>
                <a:latin typeface="Times New Roman" pitchFamily="18" charset="0"/>
              </a:defRPr>
            </a:lvl7pPr>
            <a:lvl8pPr marL="3389408" indent="-225961" eaLnBrk="0" fontAlgn="base" hangingPunct="0">
              <a:spcBef>
                <a:spcPct val="0"/>
              </a:spcBef>
              <a:spcAft>
                <a:spcPct val="0"/>
              </a:spcAft>
              <a:defRPr sz="2400">
                <a:solidFill>
                  <a:schemeClr val="tx1"/>
                </a:solidFill>
                <a:latin typeface="Times New Roman" pitchFamily="18" charset="0"/>
              </a:defRPr>
            </a:lvl8pPr>
            <a:lvl9pPr marL="3841328" indent="-225961" eaLnBrk="0" fontAlgn="base" hangingPunct="0">
              <a:spcBef>
                <a:spcPct val="0"/>
              </a:spcBef>
              <a:spcAft>
                <a:spcPct val="0"/>
              </a:spcAft>
              <a:defRPr sz="2400">
                <a:solidFill>
                  <a:schemeClr val="tx1"/>
                </a:solidFill>
                <a:latin typeface="Times New Roman" pitchFamily="18" charset="0"/>
              </a:defRPr>
            </a:lvl9pPr>
          </a:lstStyle>
          <a:p>
            <a:pPr eaLnBrk="1" hangingPunct="1"/>
            <a:fld id="{8A663B1C-B931-427E-A186-7409F9DA4240}" type="slidenum">
              <a:rPr lang="en-US" sz="1200">
                <a:solidFill>
                  <a:srgbClr val="000000"/>
                </a:solidFill>
              </a:rPr>
              <a:pPr eaLnBrk="1" hangingPunct="1"/>
              <a:t>35</a:t>
            </a:fld>
            <a:endParaRPr lang="en-US" sz="1200" dirty="0">
              <a:solidFill>
                <a:srgbClr val="000000"/>
              </a:solidFill>
            </a:endParaRPr>
          </a:p>
        </p:txBody>
      </p:sp>
      <p:sp>
        <p:nvSpPr>
          <p:cNvPr id="175107" name="Rectangle 2"/>
          <p:cNvSpPr>
            <a:spLocks noGrp="1" noRot="1" noChangeAspect="1" noChangeArrowheads="1" noTextEdit="1"/>
          </p:cNvSpPr>
          <p:nvPr>
            <p:ph type="sldImg"/>
          </p:nvPr>
        </p:nvSpPr>
        <p:spPr>
          <a:xfrm>
            <a:off x="387350" y="685800"/>
            <a:ext cx="6092825" cy="3427413"/>
          </a:xfrm>
          <a:ln/>
        </p:spPr>
      </p:sp>
      <p:sp>
        <p:nvSpPr>
          <p:cNvPr id="175108" name="Rectangle 3"/>
          <p:cNvSpPr>
            <a:spLocks noGrp="1" noChangeArrowheads="1"/>
          </p:cNvSpPr>
          <p:nvPr>
            <p:ph type="body" idx="1"/>
          </p:nvPr>
        </p:nvSpPr>
        <p:spPr>
          <a:xfrm>
            <a:off x="916385" y="4344111"/>
            <a:ext cx="5025232" cy="4114643"/>
          </a:xfrm>
          <a:noFill/>
        </p:spPr>
        <p:txBody>
          <a:bodyPr lIns="100730" tIns="50363" rIns="100730" bIns="50363"/>
          <a:lstStyle/>
          <a:p>
            <a:pPr eaLnBrk="1" hangingPunct="1"/>
            <a:endParaRPr lang="en-US" dirty="0">
              <a:latin typeface="Times New Roman" pitchFamily="18" charset="0"/>
            </a:endParaRPr>
          </a:p>
          <a:p>
            <a:pPr eaLnBrk="1" hangingPunct="1"/>
            <a:endParaRPr lang="en-US" dirty="0">
              <a:latin typeface="Times New Roman" pitchFamily="18" charset="0"/>
            </a:endParaRPr>
          </a:p>
        </p:txBody>
      </p:sp>
    </p:spTree>
    <p:extLst>
      <p:ext uri="{BB962C8B-B14F-4D97-AF65-F5344CB8AC3E}">
        <p14:creationId xmlns:p14="http://schemas.microsoft.com/office/powerpoint/2010/main" val="2691277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34371" indent="-282450" eaLnBrk="0" hangingPunct="0">
              <a:defRPr sz="2400">
                <a:solidFill>
                  <a:schemeClr val="tx1"/>
                </a:solidFill>
                <a:latin typeface="Times New Roman" pitchFamily="18" charset="0"/>
              </a:defRPr>
            </a:lvl2pPr>
            <a:lvl3pPr marL="1129803" indent="-225961" eaLnBrk="0" hangingPunct="0">
              <a:defRPr sz="2400">
                <a:solidFill>
                  <a:schemeClr val="tx1"/>
                </a:solidFill>
                <a:latin typeface="Times New Roman" pitchFamily="18" charset="0"/>
              </a:defRPr>
            </a:lvl3pPr>
            <a:lvl4pPr marL="1581724" indent="-225961" eaLnBrk="0" hangingPunct="0">
              <a:defRPr sz="2400">
                <a:solidFill>
                  <a:schemeClr val="tx1"/>
                </a:solidFill>
                <a:latin typeface="Times New Roman" pitchFamily="18" charset="0"/>
              </a:defRPr>
            </a:lvl4pPr>
            <a:lvl5pPr marL="2033645" indent="-225961" eaLnBrk="0" hangingPunct="0">
              <a:defRPr sz="2400">
                <a:solidFill>
                  <a:schemeClr val="tx1"/>
                </a:solidFill>
                <a:latin typeface="Times New Roman" pitchFamily="18" charset="0"/>
              </a:defRPr>
            </a:lvl5pPr>
            <a:lvl6pPr marL="2485566" indent="-225961" eaLnBrk="0" fontAlgn="base" hangingPunct="0">
              <a:spcBef>
                <a:spcPct val="0"/>
              </a:spcBef>
              <a:spcAft>
                <a:spcPct val="0"/>
              </a:spcAft>
              <a:defRPr sz="2400">
                <a:solidFill>
                  <a:schemeClr val="tx1"/>
                </a:solidFill>
                <a:latin typeface="Times New Roman" pitchFamily="18" charset="0"/>
              </a:defRPr>
            </a:lvl6pPr>
            <a:lvl7pPr marL="2937486" indent="-225961" eaLnBrk="0" fontAlgn="base" hangingPunct="0">
              <a:spcBef>
                <a:spcPct val="0"/>
              </a:spcBef>
              <a:spcAft>
                <a:spcPct val="0"/>
              </a:spcAft>
              <a:defRPr sz="2400">
                <a:solidFill>
                  <a:schemeClr val="tx1"/>
                </a:solidFill>
                <a:latin typeface="Times New Roman" pitchFamily="18" charset="0"/>
              </a:defRPr>
            </a:lvl7pPr>
            <a:lvl8pPr marL="3389408" indent="-225961" eaLnBrk="0" fontAlgn="base" hangingPunct="0">
              <a:spcBef>
                <a:spcPct val="0"/>
              </a:spcBef>
              <a:spcAft>
                <a:spcPct val="0"/>
              </a:spcAft>
              <a:defRPr sz="2400">
                <a:solidFill>
                  <a:schemeClr val="tx1"/>
                </a:solidFill>
                <a:latin typeface="Times New Roman" pitchFamily="18" charset="0"/>
              </a:defRPr>
            </a:lvl8pPr>
            <a:lvl9pPr marL="3841328" indent="-225961"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EF1A1A5B-307A-451D-BD1E-C57B2F8555CF}" type="slidenum">
              <a:rPr kumimoji="0" lang="en-US" sz="1200" b="0" i="0" u="none" strike="noStrike" kern="0" cap="none" spc="0" normalizeH="0" baseline="0" noProof="0">
                <a:ln>
                  <a:noFill/>
                </a:ln>
                <a:solidFill>
                  <a:srgbClr val="000000"/>
                </a:solidFill>
                <a:effectLst/>
                <a:uLnTx/>
                <a:uFillTx/>
                <a:latin typeface="Times New Roman" pitchFamily="18" charset="0"/>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200" b="0" i="0" u="none" strike="noStrike" kern="0" cap="none" spc="0" normalizeH="0" baseline="0" noProof="0" dirty="0">
              <a:ln>
                <a:noFill/>
              </a:ln>
              <a:solidFill>
                <a:srgbClr val="000000"/>
              </a:solidFill>
              <a:effectLst/>
              <a:uLnTx/>
              <a:uFillTx/>
              <a:latin typeface="Times New Roman" pitchFamily="18" charset="0"/>
            </a:endParaRPr>
          </a:p>
        </p:txBody>
      </p:sp>
      <p:sp>
        <p:nvSpPr>
          <p:cNvPr id="174083" name="Rectangle 2"/>
          <p:cNvSpPr>
            <a:spLocks noGrp="1" noRot="1" noChangeAspect="1" noChangeArrowheads="1" noTextEdit="1"/>
          </p:cNvSpPr>
          <p:nvPr>
            <p:ph type="sldImg"/>
          </p:nvPr>
        </p:nvSpPr>
        <p:spPr>
          <a:xfrm>
            <a:off x="387350" y="685800"/>
            <a:ext cx="6092825" cy="3427413"/>
          </a:xfrm>
          <a:ln/>
        </p:spPr>
      </p:sp>
      <p:sp>
        <p:nvSpPr>
          <p:cNvPr id="174084" name="Rectangle 3"/>
          <p:cNvSpPr>
            <a:spLocks noGrp="1" noChangeArrowheads="1"/>
          </p:cNvSpPr>
          <p:nvPr>
            <p:ph type="body" idx="1"/>
          </p:nvPr>
        </p:nvSpPr>
        <p:spPr>
          <a:xfrm>
            <a:off x="916384" y="4344110"/>
            <a:ext cx="5025232" cy="4114643"/>
          </a:xfrm>
          <a:noFill/>
        </p:spPr>
        <p:txBody>
          <a:bodyPr lIns="100730" tIns="50363" rIns="100730" bIns="50363"/>
          <a:lstStyle/>
          <a:p>
            <a:pPr eaLnBrk="1" hangingPunct="1"/>
            <a:endParaRPr lang="en-US" dirty="0">
              <a:latin typeface="Times New Roman" pitchFamily="18" charset="0"/>
            </a:endParaRPr>
          </a:p>
          <a:p>
            <a:pPr eaLnBrk="1" hangingPunct="1"/>
            <a:endParaRPr lang="en-US" dirty="0">
              <a:latin typeface="Times New Roman" pitchFamily="18" charset="0"/>
            </a:endParaRPr>
          </a:p>
        </p:txBody>
      </p:sp>
    </p:spTree>
    <p:extLst>
      <p:ext uri="{BB962C8B-B14F-4D97-AF65-F5344CB8AC3E}">
        <p14:creationId xmlns:p14="http://schemas.microsoft.com/office/powerpoint/2010/main" val="2988877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18" charset="0"/>
              </a:defRPr>
            </a:lvl1pPr>
            <a:lvl2pPr marL="742717" indent="-285660" eaLnBrk="0" hangingPunct="0">
              <a:defRPr sz="2800">
                <a:solidFill>
                  <a:schemeClr val="tx1"/>
                </a:solidFill>
                <a:latin typeface="Times New Roman" pitchFamily="18" charset="0"/>
              </a:defRPr>
            </a:lvl2pPr>
            <a:lvl3pPr marL="1142640" indent="-228529" eaLnBrk="0" hangingPunct="0">
              <a:defRPr sz="2800">
                <a:solidFill>
                  <a:schemeClr val="tx1"/>
                </a:solidFill>
                <a:latin typeface="Times New Roman" pitchFamily="18" charset="0"/>
              </a:defRPr>
            </a:lvl3pPr>
            <a:lvl4pPr marL="1599698" indent="-228529" eaLnBrk="0" hangingPunct="0">
              <a:defRPr sz="2800">
                <a:solidFill>
                  <a:schemeClr val="tx1"/>
                </a:solidFill>
                <a:latin typeface="Times New Roman" pitchFamily="18" charset="0"/>
              </a:defRPr>
            </a:lvl4pPr>
            <a:lvl5pPr marL="2056754" indent="-228529" eaLnBrk="0" hangingPunct="0">
              <a:defRPr sz="2800">
                <a:solidFill>
                  <a:schemeClr val="tx1"/>
                </a:solidFill>
                <a:latin typeface="Times New Roman" pitchFamily="18" charset="0"/>
              </a:defRPr>
            </a:lvl5pPr>
            <a:lvl6pPr marL="2513811" indent="-228529" eaLnBrk="0" fontAlgn="base" hangingPunct="0">
              <a:spcBef>
                <a:spcPct val="0"/>
              </a:spcBef>
              <a:spcAft>
                <a:spcPct val="0"/>
              </a:spcAft>
              <a:defRPr sz="2800">
                <a:solidFill>
                  <a:schemeClr val="tx1"/>
                </a:solidFill>
                <a:latin typeface="Times New Roman" pitchFamily="18" charset="0"/>
              </a:defRPr>
            </a:lvl6pPr>
            <a:lvl7pPr marL="2970868" indent="-228529" eaLnBrk="0" fontAlgn="base" hangingPunct="0">
              <a:spcBef>
                <a:spcPct val="0"/>
              </a:spcBef>
              <a:spcAft>
                <a:spcPct val="0"/>
              </a:spcAft>
              <a:defRPr sz="2800">
                <a:solidFill>
                  <a:schemeClr val="tx1"/>
                </a:solidFill>
                <a:latin typeface="Times New Roman" pitchFamily="18" charset="0"/>
              </a:defRPr>
            </a:lvl7pPr>
            <a:lvl8pPr marL="3427923" indent="-228529" eaLnBrk="0" fontAlgn="base" hangingPunct="0">
              <a:spcBef>
                <a:spcPct val="0"/>
              </a:spcBef>
              <a:spcAft>
                <a:spcPct val="0"/>
              </a:spcAft>
              <a:defRPr sz="2800">
                <a:solidFill>
                  <a:schemeClr val="tx1"/>
                </a:solidFill>
                <a:latin typeface="Times New Roman" pitchFamily="18" charset="0"/>
              </a:defRPr>
            </a:lvl8pPr>
            <a:lvl9pPr marL="3884980" indent="-228529" eaLnBrk="0" fontAlgn="base" hangingPunct="0">
              <a:spcBef>
                <a:spcPct val="0"/>
              </a:spcBef>
              <a:spcAft>
                <a:spcPct val="0"/>
              </a:spcAft>
              <a:defRPr sz="2800">
                <a:solidFill>
                  <a:schemeClr val="tx1"/>
                </a:solidFill>
                <a:latin typeface="Times New Roman" pitchFamily="18" charset="0"/>
              </a:defRPr>
            </a:lvl9pPr>
          </a:lstStyle>
          <a:p>
            <a:pPr eaLnBrk="1" hangingPunct="1"/>
            <a:fld id="{92B55B7E-135A-45E3-94B3-433F8377544F}" type="slidenum">
              <a:rPr lang="en-US" sz="1300">
                <a:solidFill>
                  <a:prstClr val="black"/>
                </a:solidFill>
                <a:latin typeface="Arial Unicode MS" pitchFamily="34" charset="-128"/>
              </a:rPr>
              <a:pPr eaLnBrk="1" hangingPunct="1"/>
              <a:t>38</a:t>
            </a:fld>
            <a:endParaRPr lang="en-US" sz="1300">
              <a:solidFill>
                <a:prstClr val="black"/>
              </a:solidFill>
              <a:latin typeface="Arial Unicode MS" pitchFamily="34" charset="-128"/>
            </a:endParaRPr>
          </a:p>
        </p:txBody>
      </p:sp>
      <p:sp>
        <p:nvSpPr>
          <p:cNvPr id="6861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68612" name="Rectangle 3"/>
          <p:cNvSpPr>
            <a:spLocks noGrp="1" noChangeArrowheads="1"/>
          </p:cNvSpPr>
          <p:nvPr>
            <p:ph type="body" idx="1"/>
          </p:nvPr>
        </p:nvSpPr>
        <p:spPr>
          <a:noFill/>
        </p:spPr>
        <p:txBody>
          <a:bodyPr/>
          <a:lstStyle/>
          <a:p>
            <a:pPr eaLnBrk="1" hangingPunct="1">
              <a:buFontTx/>
              <a:buChar char="•"/>
            </a:pPr>
            <a:r>
              <a:rPr lang="en-US" dirty="0">
                <a:latin typeface="Arial" charset="0"/>
              </a:rPr>
              <a:t>Range since 1988:</a:t>
            </a:r>
          </a:p>
          <a:p>
            <a:pPr lvl="1" eaLnBrk="1" hangingPunct="1">
              <a:buFontTx/>
              <a:buChar char="•"/>
            </a:pPr>
            <a:r>
              <a:rPr lang="en-US" dirty="0">
                <a:latin typeface="Arial" charset="0"/>
              </a:rPr>
              <a:t>Low: 1.3 months in April 2004</a:t>
            </a:r>
          </a:p>
          <a:p>
            <a:pPr lvl="1" eaLnBrk="1" hangingPunct="1">
              <a:buFontTx/>
              <a:buChar char="•"/>
            </a:pPr>
            <a:r>
              <a:rPr lang="en-US" dirty="0">
                <a:latin typeface="Arial" charset="0"/>
              </a:rPr>
              <a:t>High: 18.8 months in Apr 1991</a:t>
            </a:r>
          </a:p>
          <a:p>
            <a:pPr lvl="1" eaLnBrk="1" hangingPunct="1">
              <a:buFontTx/>
              <a:buChar char="•"/>
            </a:pPr>
            <a:r>
              <a:rPr lang="en-US" dirty="0">
                <a:latin typeface="Arial" charset="0"/>
              </a:rPr>
              <a:t>Long-run average: 6.9 months</a:t>
            </a:r>
          </a:p>
          <a:p>
            <a:pPr>
              <a:buFontTx/>
              <a:buChar char="•"/>
              <a:tabLst>
                <a:tab pos="358662" algn="l"/>
              </a:tabLst>
            </a:pPr>
            <a:endParaRPr lang="en-US" sz="1500" dirty="0">
              <a:latin typeface="Arial" charset="0"/>
            </a:endParaRPr>
          </a:p>
          <a:p>
            <a:pPr>
              <a:buFontTx/>
              <a:buChar char="•"/>
              <a:tabLst>
                <a:tab pos="358662" algn="l"/>
              </a:tabLst>
            </a:pPr>
            <a:endParaRPr lang="en-US" dirty="0">
              <a:latin typeface="Arial" charset="0"/>
            </a:endParaRPr>
          </a:p>
        </p:txBody>
      </p:sp>
    </p:spTree>
    <p:extLst>
      <p:ext uri="{BB962C8B-B14F-4D97-AF65-F5344CB8AC3E}">
        <p14:creationId xmlns:p14="http://schemas.microsoft.com/office/powerpoint/2010/main" val="3831315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7877A-91DB-42C4-9A53-61C341865AB4}" type="slidenum">
              <a:rPr lang="en-US" smtClean="0"/>
              <a:t>39</a:t>
            </a:fld>
            <a:endParaRPr lang="en-US" dirty="0"/>
          </a:p>
        </p:txBody>
      </p:sp>
    </p:spTree>
    <p:extLst>
      <p:ext uri="{BB962C8B-B14F-4D97-AF65-F5344CB8AC3E}">
        <p14:creationId xmlns:p14="http://schemas.microsoft.com/office/powerpoint/2010/main" val="3620867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09" indent="-285734" eaLnBrk="0" hangingPunct="0">
              <a:defRPr>
                <a:solidFill>
                  <a:schemeClr val="tx1"/>
                </a:solidFill>
                <a:latin typeface="Arial" charset="0"/>
                <a:cs typeface="Arial" charset="0"/>
              </a:defRPr>
            </a:lvl2pPr>
            <a:lvl3pPr marL="1142937" indent="-228587" eaLnBrk="0" hangingPunct="0">
              <a:defRPr>
                <a:solidFill>
                  <a:schemeClr val="tx1"/>
                </a:solidFill>
                <a:latin typeface="Arial" charset="0"/>
                <a:cs typeface="Arial" charset="0"/>
              </a:defRPr>
            </a:lvl3pPr>
            <a:lvl4pPr marL="1600112" indent="-228587" eaLnBrk="0" hangingPunct="0">
              <a:defRPr>
                <a:solidFill>
                  <a:schemeClr val="tx1"/>
                </a:solidFill>
                <a:latin typeface="Arial" charset="0"/>
                <a:cs typeface="Arial" charset="0"/>
              </a:defRPr>
            </a:lvl4pPr>
            <a:lvl5pPr marL="2057287" indent="-228587" eaLnBrk="0" hangingPunct="0">
              <a:defRPr>
                <a:solidFill>
                  <a:schemeClr val="tx1"/>
                </a:solidFill>
                <a:latin typeface="Arial" charset="0"/>
                <a:cs typeface="Arial" charset="0"/>
              </a:defRPr>
            </a:lvl5pPr>
            <a:lvl6pPr marL="2514461" indent="-228587" eaLnBrk="0" fontAlgn="base" hangingPunct="0">
              <a:spcBef>
                <a:spcPct val="0"/>
              </a:spcBef>
              <a:spcAft>
                <a:spcPct val="0"/>
              </a:spcAft>
              <a:defRPr>
                <a:solidFill>
                  <a:schemeClr val="tx1"/>
                </a:solidFill>
                <a:latin typeface="Arial" charset="0"/>
                <a:cs typeface="Arial" charset="0"/>
              </a:defRPr>
            </a:lvl6pPr>
            <a:lvl7pPr marL="2971635" indent="-228587" eaLnBrk="0" fontAlgn="base" hangingPunct="0">
              <a:spcBef>
                <a:spcPct val="0"/>
              </a:spcBef>
              <a:spcAft>
                <a:spcPct val="0"/>
              </a:spcAft>
              <a:defRPr>
                <a:solidFill>
                  <a:schemeClr val="tx1"/>
                </a:solidFill>
                <a:latin typeface="Arial" charset="0"/>
                <a:cs typeface="Arial" charset="0"/>
              </a:defRPr>
            </a:lvl7pPr>
            <a:lvl8pPr marL="3428810" indent="-228587" eaLnBrk="0" fontAlgn="base" hangingPunct="0">
              <a:spcBef>
                <a:spcPct val="0"/>
              </a:spcBef>
              <a:spcAft>
                <a:spcPct val="0"/>
              </a:spcAft>
              <a:defRPr>
                <a:solidFill>
                  <a:schemeClr val="tx1"/>
                </a:solidFill>
                <a:latin typeface="Arial" charset="0"/>
                <a:cs typeface="Arial" charset="0"/>
              </a:defRPr>
            </a:lvl8pPr>
            <a:lvl9pPr marL="3885985" indent="-228587"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66272EC-2691-4C8F-84FB-CED9A3C465ED}" type="slidenum">
              <a:rPr kumimoji="0" lang="en-US" sz="1800" b="0" i="0" u="none" strike="noStrike" kern="0" cap="none" spc="0" normalizeH="0" baseline="0" noProof="0">
                <a:ln>
                  <a:noFill/>
                </a:ln>
                <a:solidFill>
                  <a:srgbClr val="000000"/>
                </a:solidFill>
                <a:effectLst/>
                <a:uLnTx/>
                <a:uFillTx/>
                <a:latin typeface="Arial" charset="0"/>
                <a:cs typeface="Arial" charset="0"/>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696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fld id="{CCC9B9A0-F793-4221-8DFD-8BFC1870A866}" type="slidenum">
              <a:rPr kumimoji="0" lang="en-US" sz="1200" b="0" i="0" u="none" strike="noStrike" kern="0" cap="none" spc="0" normalizeH="0" baseline="0" noProof="0">
                <a:ln>
                  <a:noFill/>
                </a:ln>
                <a:solidFill>
                  <a:srgbClr val="000000"/>
                </a:solidFill>
                <a:effectLst/>
                <a:uLnTx/>
                <a:uFillTx/>
                <a:latin typeface="Times New Roman" pitchFamily="18" charset="0"/>
                <a:cs typeface="Arial" charset="0"/>
              </a:rPr>
              <a:pPr marL="0" marR="0" lvl="0" indent="0" algn="r" defTabSz="914400" eaLnBrk="1" fontAlgn="base" latinLnBrk="0" hangingPunct="1">
                <a:lnSpc>
                  <a:spcPct val="100000"/>
                </a:lnSpc>
                <a:spcBef>
                  <a:spcPct val="0"/>
                </a:spcBef>
                <a:spcAft>
                  <a:spcPct val="0"/>
                </a:spcAft>
                <a:buClrTx/>
                <a:buSzTx/>
                <a:buFontTx/>
                <a:buNone/>
                <a:tabLst/>
                <a:defRPr/>
              </a:pPr>
              <a:t>41</a:t>
            </a:fld>
            <a:endParaRPr kumimoji="0" lang="en-US" sz="12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buFontTx/>
              <a:buChar char="•"/>
            </a:pPr>
            <a:endParaRPr lang="en-US" sz="1400" dirty="0"/>
          </a:p>
          <a:p>
            <a:pPr eaLnBrk="1" hangingPunct="1">
              <a:spcBef>
                <a:spcPct val="0"/>
              </a:spcBef>
              <a:buFontTx/>
              <a:buChar char="•"/>
            </a:pPr>
            <a:endParaRPr lang="en-US" sz="1400" dirty="0"/>
          </a:p>
        </p:txBody>
      </p:sp>
    </p:spTree>
    <p:extLst>
      <p:ext uri="{BB962C8B-B14F-4D97-AF65-F5344CB8AC3E}">
        <p14:creationId xmlns:p14="http://schemas.microsoft.com/office/powerpoint/2010/main" val="1236275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09" indent="-285734" eaLnBrk="0" hangingPunct="0">
              <a:defRPr>
                <a:solidFill>
                  <a:schemeClr val="tx1"/>
                </a:solidFill>
                <a:latin typeface="Arial" charset="0"/>
                <a:cs typeface="Arial" charset="0"/>
              </a:defRPr>
            </a:lvl2pPr>
            <a:lvl3pPr marL="1142937" indent="-228587" eaLnBrk="0" hangingPunct="0">
              <a:defRPr>
                <a:solidFill>
                  <a:schemeClr val="tx1"/>
                </a:solidFill>
                <a:latin typeface="Arial" charset="0"/>
                <a:cs typeface="Arial" charset="0"/>
              </a:defRPr>
            </a:lvl3pPr>
            <a:lvl4pPr marL="1600112" indent="-228587" eaLnBrk="0" hangingPunct="0">
              <a:defRPr>
                <a:solidFill>
                  <a:schemeClr val="tx1"/>
                </a:solidFill>
                <a:latin typeface="Arial" charset="0"/>
                <a:cs typeface="Arial" charset="0"/>
              </a:defRPr>
            </a:lvl4pPr>
            <a:lvl5pPr marL="2057287" indent="-228587" eaLnBrk="0" hangingPunct="0">
              <a:defRPr>
                <a:solidFill>
                  <a:schemeClr val="tx1"/>
                </a:solidFill>
                <a:latin typeface="Arial" charset="0"/>
                <a:cs typeface="Arial" charset="0"/>
              </a:defRPr>
            </a:lvl5pPr>
            <a:lvl6pPr marL="2514461" indent="-228587" eaLnBrk="0" fontAlgn="base" hangingPunct="0">
              <a:spcBef>
                <a:spcPct val="0"/>
              </a:spcBef>
              <a:spcAft>
                <a:spcPct val="0"/>
              </a:spcAft>
              <a:defRPr>
                <a:solidFill>
                  <a:schemeClr val="tx1"/>
                </a:solidFill>
                <a:latin typeface="Arial" charset="0"/>
                <a:cs typeface="Arial" charset="0"/>
              </a:defRPr>
            </a:lvl6pPr>
            <a:lvl7pPr marL="2971635" indent="-228587" eaLnBrk="0" fontAlgn="base" hangingPunct="0">
              <a:spcBef>
                <a:spcPct val="0"/>
              </a:spcBef>
              <a:spcAft>
                <a:spcPct val="0"/>
              </a:spcAft>
              <a:defRPr>
                <a:solidFill>
                  <a:schemeClr val="tx1"/>
                </a:solidFill>
                <a:latin typeface="Arial" charset="0"/>
                <a:cs typeface="Arial" charset="0"/>
              </a:defRPr>
            </a:lvl7pPr>
            <a:lvl8pPr marL="3428810" indent="-228587" eaLnBrk="0" fontAlgn="base" hangingPunct="0">
              <a:spcBef>
                <a:spcPct val="0"/>
              </a:spcBef>
              <a:spcAft>
                <a:spcPct val="0"/>
              </a:spcAft>
              <a:defRPr>
                <a:solidFill>
                  <a:schemeClr val="tx1"/>
                </a:solidFill>
                <a:latin typeface="Arial" charset="0"/>
                <a:cs typeface="Arial" charset="0"/>
              </a:defRPr>
            </a:lvl8pPr>
            <a:lvl9pPr marL="3885985" indent="-228587"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5EE5DD75-A249-4EEF-A9BB-B67D87DF3121}" type="slidenum">
              <a:rPr kumimoji="0" lang="en-US" sz="1800" b="0" i="0" u="none" strike="noStrike" kern="0" cap="none" spc="0" normalizeH="0" baseline="0" noProof="0">
                <a:ln>
                  <a:noFill/>
                </a:ln>
                <a:solidFill>
                  <a:srgbClr val="000000"/>
                </a:solidFill>
                <a:effectLst/>
                <a:uLnTx/>
                <a:uFillTx/>
                <a:latin typeface="Arial" charset="0"/>
                <a:cs typeface="Arial" charset="0"/>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706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fld id="{CA74B182-570D-4C18-A603-5867957C455B}" type="slidenum">
              <a:rPr kumimoji="0" lang="en-US" sz="1200" b="0" i="0" u="none" strike="noStrike" kern="0" cap="none" spc="0" normalizeH="0" baseline="0" noProof="0">
                <a:ln>
                  <a:noFill/>
                </a:ln>
                <a:solidFill>
                  <a:srgbClr val="000000"/>
                </a:solidFill>
                <a:effectLst/>
                <a:uLnTx/>
                <a:uFillTx/>
                <a:latin typeface="Times New Roman" pitchFamily="18" charset="0"/>
                <a:cs typeface="Arial" charset="0"/>
              </a:rPr>
              <a:pPr marL="0" marR="0" lvl="0" indent="0" algn="r" defTabSz="914400" eaLnBrk="1" fontAlgn="base" latinLnBrk="0" hangingPunct="1">
                <a:lnSpc>
                  <a:spcPct val="100000"/>
                </a:lnSpc>
                <a:spcBef>
                  <a:spcPct val="0"/>
                </a:spcBef>
                <a:spcAft>
                  <a:spcPct val="0"/>
                </a:spcAft>
                <a:buClrTx/>
                <a:buSzTx/>
                <a:buFontTx/>
                <a:buNone/>
                <a:tabLst/>
                <a:defRPr/>
              </a:pPr>
              <a:t>42</a:t>
            </a:fld>
            <a:endParaRPr kumimoji="0" lang="en-US" sz="12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buFontTx/>
              <a:buChar char="•"/>
            </a:pPr>
            <a:endParaRPr lang="en-US" sz="1400"/>
          </a:p>
          <a:p>
            <a:pPr eaLnBrk="1" hangingPunct="1">
              <a:spcBef>
                <a:spcPct val="0"/>
              </a:spcBef>
              <a:buFontTx/>
              <a:buChar char="•"/>
            </a:pPr>
            <a:endParaRPr lang="en-US" sz="1400"/>
          </a:p>
        </p:txBody>
      </p:sp>
    </p:spTree>
    <p:extLst>
      <p:ext uri="{BB962C8B-B14F-4D97-AF65-F5344CB8AC3E}">
        <p14:creationId xmlns:p14="http://schemas.microsoft.com/office/powerpoint/2010/main" val="657845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09" indent="-285734" eaLnBrk="0" hangingPunct="0">
              <a:defRPr>
                <a:solidFill>
                  <a:schemeClr val="tx1"/>
                </a:solidFill>
                <a:latin typeface="Arial" charset="0"/>
                <a:cs typeface="Arial" charset="0"/>
              </a:defRPr>
            </a:lvl2pPr>
            <a:lvl3pPr marL="1142937" indent="-228587" eaLnBrk="0" hangingPunct="0">
              <a:defRPr>
                <a:solidFill>
                  <a:schemeClr val="tx1"/>
                </a:solidFill>
                <a:latin typeface="Arial" charset="0"/>
                <a:cs typeface="Arial" charset="0"/>
              </a:defRPr>
            </a:lvl3pPr>
            <a:lvl4pPr marL="1600112" indent="-228587" eaLnBrk="0" hangingPunct="0">
              <a:defRPr>
                <a:solidFill>
                  <a:schemeClr val="tx1"/>
                </a:solidFill>
                <a:latin typeface="Arial" charset="0"/>
                <a:cs typeface="Arial" charset="0"/>
              </a:defRPr>
            </a:lvl4pPr>
            <a:lvl5pPr marL="2057287" indent="-228587" eaLnBrk="0" hangingPunct="0">
              <a:defRPr>
                <a:solidFill>
                  <a:schemeClr val="tx1"/>
                </a:solidFill>
                <a:latin typeface="Arial" charset="0"/>
                <a:cs typeface="Arial" charset="0"/>
              </a:defRPr>
            </a:lvl5pPr>
            <a:lvl6pPr marL="2514461" indent="-228587" eaLnBrk="0" fontAlgn="base" hangingPunct="0">
              <a:spcBef>
                <a:spcPct val="0"/>
              </a:spcBef>
              <a:spcAft>
                <a:spcPct val="0"/>
              </a:spcAft>
              <a:defRPr>
                <a:solidFill>
                  <a:schemeClr val="tx1"/>
                </a:solidFill>
                <a:latin typeface="Arial" charset="0"/>
                <a:cs typeface="Arial" charset="0"/>
              </a:defRPr>
            </a:lvl6pPr>
            <a:lvl7pPr marL="2971635" indent="-228587" eaLnBrk="0" fontAlgn="base" hangingPunct="0">
              <a:spcBef>
                <a:spcPct val="0"/>
              </a:spcBef>
              <a:spcAft>
                <a:spcPct val="0"/>
              </a:spcAft>
              <a:defRPr>
                <a:solidFill>
                  <a:schemeClr val="tx1"/>
                </a:solidFill>
                <a:latin typeface="Arial" charset="0"/>
                <a:cs typeface="Arial" charset="0"/>
              </a:defRPr>
            </a:lvl7pPr>
            <a:lvl8pPr marL="3428810" indent="-228587" eaLnBrk="0" fontAlgn="base" hangingPunct="0">
              <a:spcBef>
                <a:spcPct val="0"/>
              </a:spcBef>
              <a:spcAft>
                <a:spcPct val="0"/>
              </a:spcAft>
              <a:defRPr>
                <a:solidFill>
                  <a:schemeClr val="tx1"/>
                </a:solidFill>
                <a:latin typeface="Arial" charset="0"/>
                <a:cs typeface="Arial" charset="0"/>
              </a:defRPr>
            </a:lvl8pPr>
            <a:lvl9pPr marL="3885985" indent="-228587"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10CC549-470A-4137-A5D3-965066E3B7C7}" type="slidenum">
              <a:rPr kumimoji="0" lang="en-US" sz="1800" b="0" i="0" u="none" strike="noStrike" kern="0" cap="none" spc="0" normalizeH="0" baseline="0" noProof="0">
                <a:ln>
                  <a:noFill/>
                </a:ln>
                <a:solidFill>
                  <a:srgbClr val="000000"/>
                </a:solidFill>
                <a:effectLst/>
                <a:uLnTx/>
                <a:uFillTx/>
                <a:latin typeface="Arial" charset="0"/>
                <a:cs typeface="Arial" charset="0"/>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727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fld id="{D8834EF9-2FD3-4D26-9C8F-F828C0505D40}" type="slidenum">
              <a:rPr kumimoji="0" lang="en-US" sz="1200" b="0" i="0" u="none" strike="noStrike" kern="0" cap="none" spc="0" normalizeH="0" baseline="0" noProof="0">
                <a:ln>
                  <a:noFill/>
                </a:ln>
                <a:solidFill>
                  <a:srgbClr val="000000"/>
                </a:solidFill>
                <a:effectLst/>
                <a:uLnTx/>
                <a:uFillTx/>
                <a:latin typeface="Times New Roman" pitchFamily="18" charset="0"/>
                <a:cs typeface="Arial" charset="0"/>
              </a:rPr>
              <a:pPr marL="0" marR="0" lvl="0" indent="0" algn="r" defTabSz="914400" eaLnBrk="1" fontAlgn="base" latinLnBrk="0" hangingPunct="1">
                <a:lnSpc>
                  <a:spcPct val="100000"/>
                </a:lnSpc>
                <a:spcBef>
                  <a:spcPct val="0"/>
                </a:spcBef>
                <a:spcAft>
                  <a:spcPct val="0"/>
                </a:spcAft>
                <a:buClrTx/>
                <a:buSzTx/>
                <a:buFontTx/>
                <a:buNone/>
                <a:tabLst/>
                <a:defRPr/>
              </a:pPr>
              <a:t>43</a:t>
            </a:fld>
            <a:endParaRPr kumimoji="0" lang="en-US" sz="12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72708" name="Rectangle 2"/>
          <p:cNvSpPr>
            <a:spLocks noGrp="1" noRot="1" noChangeAspect="1" noChangeArrowheads="1" noTextEdit="1"/>
          </p:cNvSpPr>
          <p:nvPr>
            <p:ph type="sldImg"/>
          </p:nvPr>
        </p:nvSpPr>
        <p:spPr>
          <a:ln/>
        </p:spPr>
      </p:sp>
      <p:sp>
        <p:nvSpPr>
          <p:cNvPr id="7270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buFontTx/>
              <a:buChar char="•"/>
            </a:pPr>
            <a:endParaRPr lang="en-US" sz="1400"/>
          </a:p>
          <a:p>
            <a:pPr eaLnBrk="1" hangingPunct="1">
              <a:spcBef>
                <a:spcPct val="0"/>
              </a:spcBef>
              <a:buFontTx/>
              <a:buChar char="•"/>
            </a:pPr>
            <a:endParaRPr lang="en-US" sz="1400"/>
          </a:p>
        </p:txBody>
      </p:sp>
    </p:spTree>
    <p:extLst>
      <p:ext uri="{BB962C8B-B14F-4D97-AF65-F5344CB8AC3E}">
        <p14:creationId xmlns:p14="http://schemas.microsoft.com/office/powerpoint/2010/main" val="2347971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09" indent="-285734" eaLnBrk="0" hangingPunct="0">
              <a:defRPr>
                <a:solidFill>
                  <a:schemeClr val="tx1"/>
                </a:solidFill>
                <a:latin typeface="Arial" charset="0"/>
                <a:cs typeface="Arial" charset="0"/>
              </a:defRPr>
            </a:lvl2pPr>
            <a:lvl3pPr marL="1142937" indent="-228587" eaLnBrk="0" hangingPunct="0">
              <a:defRPr>
                <a:solidFill>
                  <a:schemeClr val="tx1"/>
                </a:solidFill>
                <a:latin typeface="Arial" charset="0"/>
                <a:cs typeface="Arial" charset="0"/>
              </a:defRPr>
            </a:lvl3pPr>
            <a:lvl4pPr marL="1600112" indent="-228587" eaLnBrk="0" hangingPunct="0">
              <a:defRPr>
                <a:solidFill>
                  <a:schemeClr val="tx1"/>
                </a:solidFill>
                <a:latin typeface="Arial" charset="0"/>
                <a:cs typeface="Arial" charset="0"/>
              </a:defRPr>
            </a:lvl4pPr>
            <a:lvl5pPr marL="2057287" indent="-228587" eaLnBrk="0" hangingPunct="0">
              <a:defRPr>
                <a:solidFill>
                  <a:schemeClr val="tx1"/>
                </a:solidFill>
                <a:latin typeface="Arial" charset="0"/>
                <a:cs typeface="Arial" charset="0"/>
              </a:defRPr>
            </a:lvl5pPr>
            <a:lvl6pPr marL="2514461" indent="-228587" eaLnBrk="0" fontAlgn="base" hangingPunct="0">
              <a:spcBef>
                <a:spcPct val="0"/>
              </a:spcBef>
              <a:spcAft>
                <a:spcPct val="0"/>
              </a:spcAft>
              <a:defRPr>
                <a:solidFill>
                  <a:schemeClr val="tx1"/>
                </a:solidFill>
                <a:latin typeface="Arial" charset="0"/>
                <a:cs typeface="Arial" charset="0"/>
              </a:defRPr>
            </a:lvl6pPr>
            <a:lvl7pPr marL="2971635" indent="-228587" eaLnBrk="0" fontAlgn="base" hangingPunct="0">
              <a:spcBef>
                <a:spcPct val="0"/>
              </a:spcBef>
              <a:spcAft>
                <a:spcPct val="0"/>
              </a:spcAft>
              <a:defRPr>
                <a:solidFill>
                  <a:schemeClr val="tx1"/>
                </a:solidFill>
                <a:latin typeface="Arial" charset="0"/>
                <a:cs typeface="Arial" charset="0"/>
              </a:defRPr>
            </a:lvl7pPr>
            <a:lvl8pPr marL="3428810" indent="-228587" eaLnBrk="0" fontAlgn="base" hangingPunct="0">
              <a:spcBef>
                <a:spcPct val="0"/>
              </a:spcBef>
              <a:spcAft>
                <a:spcPct val="0"/>
              </a:spcAft>
              <a:defRPr>
                <a:solidFill>
                  <a:schemeClr val="tx1"/>
                </a:solidFill>
                <a:latin typeface="Arial" charset="0"/>
                <a:cs typeface="Arial" charset="0"/>
              </a:defRPr>
            </a:lvl8pPr>
            <a:lvl9pPr marL="3885985" indent="-228587"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66272EC-2691-4C8F-84FB-CED9A3C465ED}" type="slidenum">
              <a:rPr kumimoji="0" lang="en-US" sz="1800" b="0" i="0" u="none" strike="noStrike" kern="0" cap="none" spc="0" normalizeH="0" baseline="0" noProof="0">
                <a:ln>
                  <a:noFill/>
                </a:ln>
                <a:solidFill>
                  <a:srgbClr val="000000"/>
                </a:solidFill>
                <a:effectLst/>
                <a:uLnTx/>
                <a:uFillTx/>
                <a:latin typeface="Arial" charset="0"/>
                <a:cs typeface="Arial" charset="0"/>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696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fld id="{CCC9B9A0-F793-4221-8DFD-8BFC1870A866}" type="slidenum">
              <a:rPr kumimoji="0" lang="en-US" sz="1200" b="0" i="0" u="none" strike="noStrike" kern="0" cap="none" spc="0" normalizeH="0" baseline="0" noProof="0">
                <a:ln>
                  <a:noFill/>
                </a:ln>
                <a:solidFill>
                  <a:srgbClr val="000000"/>
                </a:solidFill>
                <a:effectLst/>
                <a:uLnTx/>
                <a:uFillTx/>
                <a:latin typeface="Times New Roman" pitchFamily="18" charset="0"/>
                <a:cs typeface="Arial" charset="0"/>
              </a:rPr>
              <a:pPr marL="0" marR="0" lvl="0" indent="0" algn="r" defTabSz="914400" eaLnBrk="1" fontAlgn="base" latinLnBrk="0" hangingPunct="1">
                <a:lnSpc>
                  <a:spcPct val="100000"/>
                </a:lnSpc>
                <a:spcBef>
                  <a:spcPct val="0"/>
                </a:spcBef>
                <a:spcAft>
                  <a:spcPct val="0"/>
                </a:spcAft>
                <a:buClrTx/>
                <a:buSzTx/>
                <a:buFontTx/>
                <a:buNone/>
                <a:tabLst/>
                <a:defRPr/>
              </a:pPr>
              <a:t>45</a:t>
            </a:fld>
            <a:endParaRPr kumimoji="0" lang="en-US" sz="12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buFontTx/>
              <a:buChar char="•"/>
            </a:pPr>
            <a:endParaRPr lang="en-US" sz="1400" dirty="0"/>
          </a:p>
          <a:p>
            <a:pPr eaLnBrk="1" hangingPunct="1">
              <a:spcBef>
                <a:spcPct val="0"/>
              </a:spcBef>
              <a:buFontTx/>
              <a:buChar char="•"/>
            </a:pPr>
            <a:endParaRPr lang="en-US" sz="1400" dirty="0"/>
          </a:p>
        </p:txBody>
      </p:sp>
    </p:spTree>
    <p:extLst>
      <p:ext uri="{BB962C8B-B14F-4D97-AF65-F5344CB8AC3E}">
        <p14:creationId xmlns:p14="http://schemas.microsoft.com/office/powerpoint/2010/main" val="3253012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09" indent="-285734" eaLnBrk="0" hangingPunct="0">
              <a:defRPr>
                <a:solidFill>
                  <a:schemeClr val="tx1"/>
                </a:solidFill>
                <a:latin typeface="Arial" charset="0"/>
                <a:cs typeface="Arial" charset="0"/>
              </a:defRPr>
            </a:lvl2pPr>
            <a:lvl3pPr marL="1142937" indent="-228587" eaLnBrk="0" hangingPunct="0">
              <a:defRPr>
                <a:solidFill>
                  <a:schemeClr val="tx1"/>
                </a:solidFill>
                <a:latin typeface="Arial" charset="0"/>
                <a:cs typeface="Arial" charset="0"/>
              </a:defRPr>
            </a:lvl3pPr>
            <a:lvl4pPr marL="1600112" indent="-228587" eaLnBrk="0" hangingPunct="0">
              <a:defRPr>
                <a:solidFill>
                  <a:schemeClr val="tx1"/>
                </a:solidFill>
                <a:latin typeface="Arial" charset="0"/>
                <a:cs typeface="Arial" charset="0"/>
              </a:defRPr>
            </a:lvl4pPr>
            <a:lvl5pPr marL="2057287" indent="-228587" eaLnBrk="0" hangingPunct="0">
              <a:defRPr>
                <a:solidFill>
                  <a:schemeClr val="tx1"/>
                </a:solidFill>
                <a:latin typeface="Arial" charset="0"/>
                <a:cs typeface="Arial" charset="0"/>
              </a:defRPr>
            </a:lvl5pPr>
            <a:lvl6pPr marL="2514461" indent="-228587" eaLnBrk="0" fontAlgn="base" hangingPunct="0">
              <a:spcBef>
                <a:spcPct val="0"/>
              </a:spcBef>
              <a:spcAft>
                <a:spcPct val="0"/>
              </a:spcAft>
              <a:defRPr>
                <a:solidFill>
                  <a:schemeClr val="tx1"/>
                </a:solidFill>
                <a:latin typeface="Arial" charset="0"/>
                <a:cs typeface="Arial" charset="0"/>
              </a:defRPr>
            </a:lvl6pPr>
            <a:lvl7pPr marL="2971635" indent="-228587" eaLnBrk="0" fontAlgn="base" hangingPunct="0">
              <a:spcBef>
                <a:spcPct val="0"/>
              </a:spcBef>
              <a:spcAft>
                <a:spcPct val="0"/>
              </a:spcAft>
              <a:defRPr>
                <a:solidFill>
                  <a:schemeClr val="tx1"/>
                </a:solidFill>
                <a:latin typeface="Arial" charset="0"/>
                <a:cs typeface="Arial" charset="0"/>
              </a:defRPr>
            </a:lvl7pPr>
            <a:lvl8pPr marL="3428810" indent="-228587" eaLnBrk="0" fontAlgn="base" hangingPunct="0">
              <a:spcBef>
                <a:spcPct val="0"/>
              </a:spcBef>
              <a:spcAft>
                <a:spcPct val="0"/>
              </a:spcAft>
              <a:defRPr>
                <a:solidFill>
                  <a:schemeClr val="tx1"/>
                </a:solidFill>
                <a:latin typeface="Arial" charset="0"/>
                <a:cs typeface="Arial" charset="0"/>
              </a:defRPr>
            </a:lvl8pPr>
            <a:lvl9pPr marL="3885985" indent="-228587"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5EE5DD75-A249-4EEF-A9BB-B67D87DF3121}" type="slidenum">
              <a:rPr kumimoji="0" lang="en-US" sz="1800" b="0" i="0" u="none" strike="noStrike" kern="0" cap="none" spc="0" normalizeH="0" baseline="0" noProof="0">
                <a:ln>
                  <a:noFill/>
                </a:ln>
                <a:solidFill>
                  <a:srgbClr val="000000"/>
                </a:solidFill>
                <a:effectLst/>
                <a:uLnTx/>
                <a:uFillTx/>
                <a:latin typeface="Arial" charset="0"/>
                <a:cs typeface="Arial" charset="0"/>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706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fld id="{CA74B182-570D-4C18-A603-5867957C455B}" type="slidenum">
              <a:rPr kumimoji="0" lang="en-US" sz="1200" b="0" i="0" u="none" strike="noStrike" kern="0" cap="none" spc="0" normalizeH="0" baseline="0" noProof="0">
                <a:ln>
                  <a:noFill/>
                </a:ln>
                <a:solidFill>
                  <a:srgbClr val="000000"/>
                </a:solidFill>
                <a:effectLst/>
                <a:uLnTx/>
                <a:uFillTx/>
                <a:latin typeface="Times New Roman" pitchFamily="18" charset="0"/>
                <a:cs typeface="Arial" charset="0"/>
              </a:rPr>
              <a:pPr marL="0" marR="0" lvl="0" indent="0" algn="r" defTabSz="914400" eaLnBrk="1" fontAlgn="base" latinLnBrk="0" hangingPunct="1">
                <a:lnSpc>
                  <a:spcPct val="100000"/>
                </a:lnSpc>
                <a:spcBef>
                  <a:spcPct val="0"/>
                </a:spcBef>
                <a:spcAft>
                  <a:spcPct val="0"/>
                </a:spcAft>
                <a:buClrTx/>
                <a:buSzTx/>
                <a:buFontTx/>
                <a:buNone/>
                <a:tabLst/>
                <a:defRPr/>
              </a:pPr>
              <a:t>46</a:t>
            </a:fld>
            <a:endParaRPr kumimoji="0" lang="en-US" sz="12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buFontTx/>
              <a:buChar char="•"/>
            </a:pPr>
            <a:endParaRPr lang="en-US" sz="1400"/>
          </a:p>
          <a:p>
            <a:pPr eaLnBrk="1" hangingPunct="1">
              <a:spcBef>
                <a:spcPct val="0"/>
              </a:spcBef>
              <a:buFontTx/>
              <a:buChar char="•"/>
            </a:pPr>
            <a:endParaRPr lang="en-US" sz="1400"/>
          </a:p>
        </p:txBody>
      </p:sp>
    </p:spTree>
    <p:extLst>
      <p:ext uri="{BB962C8B-B14F-4D97-AF65-F5344CB8AC3E}">
        <p14:creationId xmlns:p14="http://schemas.microsoft.com/office/powerpoint/2010/main" val="22102106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09" indent="-285734" eaLnBrk="0" hangingPunct="0">
              <a:defRPr>
                <a:solidFill>
                  <a:schemeClr val="tx1"/>
                </a:solidFill>
                <a:latin typeface="Arial" charset="0"/>
                <a:cs typeface="Arial" charset="0"/>
              </a:defRPr>
            </a:lvl2pPr>
            <a:lvl3pPr marL="1142937" indent="-228587" eaLnBrk="0" hangingPunct="0">
              <a:defRPr>
                <a:solidFill>
                  <a:schemeClr val="tx1"/>
                </a:solidFill>
                <a:latin typeface="Arial" charset="0"/>
                <a:cs typeface="Arial" charset="0"/>
              </a:defRPr>
            </a:lvl3pPr>
            <a:lvl4pPr marL="1600112" indent="-228587" eaLnBrk="0" hangingPunct="0">
              <a:defRPr>
                <a:solidFill>
                  <a:schemeClr val="tx1"/>
                </a:solidFill>
                <a:latin typeface="Arial" charset="0"/>
                <a:cs typeface="Arial" charset="0"/>
              </a:defRPr>
            </a:lvl4pPr>
            <a:lvl5pPr marL="2057287" indent="-228587" eaLnBrk="0" hangingPunct="0">
              <a:defRPr>
                <a:solidFill>
                  <a:schemeClr val="tx1"/>
                </a:solidFill>
                <a:latin typeface="Arial" charset="0"/>
                <a:cs typeface="Arial" charset="0"/>
              </a:defRPr>
            </a:lvl5pPr>
            <a:lvl6pPr marL="2514461" indent="-228587" eaLnBrk="0" fontAlgn="base" hangingPunct="0">
              <a:spcBef>
                <a:spcPct val="0"/>
              </a:spcBef>
              <a:spcAft>
                <a:spcPct val="0"/>
              </a:spcAft>
              <a:defRPr>
                <a:solidFill>
                  <a:schemeClr val="tx1"/>
                </a:solidFill>
                <a:latin typeface="Arial" charset="0"/>
                <a:cs typeface="Arial" charset="0"/>
              </a:defRPr>
            </a:lvl6pPr>
            <a:lvl7pPr marL="2971635" indent="-228587" eaLnBrk="0" fontAlgn="base" hangingPunct="0">
              <a:spcBef>
                <a:spcPct val="0"/>
              </a:spcBef>
              <a:spcAft>
                <a:spcPct val="0"/>
              </a:spcAft>
              <a:defRPr>
                <a:solidFill>
                  <a:schemeClr val="tx1"/>
                </a:solidFill>
                <a:latin typeface="Arial" charset="0"/>
                <a:cs typeface="Arial" charset="0"/>
              </a:defRPr>
            </a:lvl7pPr>
            <a:lvl8pPr marL="3428810" indent="-228587" eaLnBrk="0" fontAlgn="base" hangingPunct="0">
              <a:spcBef>
                <a:spcPct val="0"/>
              </a:spcBef>
              <a:spcAft>
                <a:spcPct val="0"/>
              </a:spcAft>
              <a:defRPr>
                <a:solidFill>
                  <a:schemeClr val="tx1"/>
                </a:solidFill>
                <a:latin typeface="Arial" charset="0"/>
                <a:cs typeface="Arial" charset="0"/>
              </a:defRPr>
            </a:lvl8pPr>
            <a:lvl9pPr marL="3885985" indent="-228587"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10CC549-470A-4137-A5D3-965066E3B7C7}" type="slidenum">
              <a:rPr kumimoji="0" lang="en-US" sz="1800" b="0" i="0" u="none" strike="noStrike" kern="0" cap="none" spc="0" normalizeH="0" baseline="0" noProof="0">
                <a:ln>
                  <a:noFill/>
                </a:ln>
                <a:solidFill>
                  <a:srgbClr val="000000"/>
                </a:solidFill>
                <a:effectLst/>
                <a:uLnTx/>
                <a:uFillTx/>
                <a:latin typeface="Arial" charset="0"/>
                <a:cs typeface="Arial" charset="0"/>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727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fld id="{D8834EF9-2FD3-4D26-9C8F-F828C0505D40}" type="slidenum">
              <a:rPr kumimoji="0" lang="en-US" sz="1200" b="0" i="0" u="none" strike="noStrike" kern="0" cap="none" spc="0" normalizeH="0" baseline="0" noProof="0">
                <a:ln>
                  <a:noFill/>
                </a:ln>
                <a:solidFill>
                  <a:srgbClr val="000000"/>
                </a:solidFill>
                <a:effectLst/>
                <a:uLnTx/>
                <a:uFillTx/>
                <a:latin typeface="Times New Roman" pitchFamily="18" charset="0"/>
                <a:cs typeface="Arial" charset="0"/>
              </a:rPr>
              <a:pPr marL="0" marR="0" lvl="0" indent="0" algn="r" defTabSz="914400" eaLnBrk="1" fontAlgn="base" latinLnBrk="0" hangingPunct="1">
                <a:lnSpc>
                  <a:spcPct val="100000"/>
                </a:lnSpc>
                <a:spcBef>
                  <a:spcPct val="0"/>
                </a:spcBef>
                <a:spcAft>
                  <a:spcPct val="0"/>
                </a:spcAft>
                <a:buClrTx/>
                <a:buSzTx/>
                <a:buFontTx/>
                <a:buNone/>
                <a:tabLst/>
                <a:defRPr/>
              </a:pPr>
              <a:t>47</a:t>
            </a:fld>
            <a:endParaRPr kumimoji="0" lang="en-US" sz="12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72708" name="Rectangle 2"/>
          <p:cNvSpPr>
            <a:spLocks noGrp="1" noRot="1" noChangeAspect="1" noChangeArrowheads="1" noTextEdit="1"/>
          </p:cNvSpPr>
          <p:nvPr>
            <p:ph type="sldImg"/>
          </p:nvPr>
        </p:nvSpPr>
        <p:spPr>
          <a:ln/>
        </p:spPr>
      </p:sp>
      <p:sp>
        <p:nvSpPr>
          <p:cNvPr id="7270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buFontTx/>
              <a:buChar char="•"/>
            </a:pPr>
            <a:endParaRPr lang="en-US" sz="1400"/>
          </a:p>
          <a:p>
            <a:pPr eaLnBrk="1" hangingPunct="1">
              <a:spcBef>
                <a:spcPct val="0"/>
              </a:spcBef>
              <a:buFontTx/>
              <a:buChar char="•"/>
            </a:pPr>
            <a:endParaRPr lang="en-US" sz="1400"/>
          </a:p>
        </p:txBody>
      </p:sp>
    </p:spTree>
    <p:extLst>
      <p:ext uri="{BB962C8B-B14F-4D97-AF65-F5344CB8AC3E}">
        <p14:creationId xmlns:p14="http://schemas.microsoft.com/office/powerpoint/2010/main" val="173380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925" y="779463"/>
            <a:ext cx="6935788" cy="3900487"/>
          </a:xfrm>
        </p:spPr>
      </p:sp>
      <p:sp>
        <p:nvSpPr>
          <p:cNvPr id="3" name="Notes Placeholder 2"/>
          <p:cNvSpPr>
            <a:spLocks noGrp="1"/>
          </p:cNvSpPr>
          <p:nvPr>
            <p:ph type="body" idx="1"/>
          </p:nvPr>
        </p:nvSpPr>
        <p:spPr/>
        <p:txBody>
          <a:bodyPr/>
          <a:lstStyle/>
          <a:p>
            <a:r>
              <a:rPr lang="en-US" baseline="0" dirty="0"/>
              <a:t>Your mortgage resource to help with any of your mortgage, lending and financing issues and questions.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9B6A1-DF2B-4777-B6AA-FEED32BF1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688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0D16CF-61F7-4546-A480-28932700C1CA}" type="slidenum">
              <a:rPr lang="en-US" smtClean="0"/>
              <a:t>48</a:t>
            </a:fld>
            <a:endParaRPr lang="en-US"/>
          </a:p>
        </p:txBody>
      </p:sp>
    </p:spTree>
    <p:extLst>
      <p:ext uri="{BB962C8B-B14F-4D97-AF65-F5344CB8AC3E}">
        <p14:creationId xmlns:p14="http://schemas.microsoft.com/office/powerpoint/2010/main" val="4204290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09" indent="-285734" eaLnBrk="0" hangingPunct="0">
              <a:defRPr>
                <a:solidFill>
                  <a:schemeClr val="tx1"/>
                </a:solidFill>
                <a:latin typeface="Arial" charset="0"/>
                <a:cs typeface="Arial" charset="0"/>
              </a:defRPr>
            </a:lvl2pPr>
            <a:lvl3pPr marL="1142937" indent="-228587" eaLnBrk="0" hangingPunct="0">
              <a:defRPr>
                <a:solidFill>
                  <a:schemeClr val="tx1"/>
                </a:solidFill>
                <a:latin typeface="Arial" charset="0"/>
                <a:cs typeface="Arial" charset="0"/>
              </a:defRPr>
            </a:lvl3pPr>
            <a:lvl4pPr marL="1600112" indent="-228587" eaLnBrk="0" hangingPunct="0">
              <a:defRPr>
                <a:solidFill>
                  <a:schemeClr val="tx1"/>
                </a:solidFill>
                <a:latin typeface="Arial" charset="0"/>
                <a:cs typeface="Arial" charset="0"/>
              </a:defRPr>
            </a:lvl4pPr>
            <a:lvl5pPr marL="2057287" indent="-228587" eaLnBrk="0" hangingPunct="0">
              <a:defRPr>
                <a:solidFill>
                  <a:schemeClr val="tx1"/>
                </a:solidFill>
                <a:latin typeface="Arial" charset="0"/>
                <a:cs typeface="Arial" charset="0"/>
              </a:defRPr>
            </a:lvl5pPr>
            <a:lvl6pPr marL="2514461" indent="-228587" eaLnBrk="0" fontAlgn="base" hangingPunct="0">
              <a:spcBef>
                <a:spcPct val="0"/>
              </a:spcBef>
              <a:spcAft>
                <a:spcPct val="0"/>
              </a:spcAft>
              <a:defRPr>
                <a:solidFill>
                  <a:schemeClr val="tx1"/>
                </a:solidFill>
                <a:latin typeface="Arial" charset="0"/>
                <a:cs typeface="Arial" charset="0"/>
              </a:defRPr>
            </a:lvl6pPr>
            <a:lvl7pPr marL="2971635" indent="-228587" eaLnBrk="0" fontAlgn="base" hangingPunct="0">
              <a:spcBef>
                <a:spcPct val="0"/>
              </a:spcBef>
              <a:spcAft>
                <a:spcPct val="0"/>
              </a:spcAft>
              <a:defRPr>
                <a:solidFill>
                  <a:schemeClr val="tx1"/>
                </a:solidFill>
                <a:latin typeface="Arial" charset="0"/>
                <a:cs typeface="Arial" charset="0"/>
              </a:defRPr>
            </a:lvl7pPr>
            <a:lvl8pPr marL="3428810" indent="-228587" eaLnBrk="0" fontAlgn="base" hangingPunct="0">
              <a:spcBef>
                <a:spcPct val="0"/>
              </a:spcBef>
              <a:spcAft>
                <a:spcPct val="0"/>
              </a:spcAft>
              <a:defRPr>
                <a:solidFill>
                  <a:schemeClr val="tx1"/>
                </a:solidFill>
                <a:latin typeface="Arial" charset="0"/>
                <a:cs typeface="Arial" charset="0"/>
              </a:defRPr>
            </a:lvl8pPr>
            <a:lvl9pPr marL="3885985" indent="-228587"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966272EC-2691-4C8F-84FB-CED9A3C465ED}" type="slidenum">
              <a:rPr kumimoji="0" lang="en-US" sz="1800" b="0" i="0" u="none" strike="noStrike" kern="0" cap="none" spc="0" normalizeH="0" baseline="0" noProof="0">
                <a:ln>
                  <a:noFill/>
                </a:ln>
                <a:solidFill>
                  <a:srgbClr val="000000"/>
                </a:solidFill>
                <a:effectLst/>
                <a:uLnTx/>
                <a:uFillTx/>
                <a:latin typeface="Arial" charset="0"/>
                <a:cs typeface="Arial" charset="0"/>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696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fld id="{CCC9B9A0-F793-4221-8DFD-8BFC1870A866}" type="slidenum">
              <a:rPr kumimoji="0" lang="en-US" sz="1200" b="0" i="0" u="none" strike="noStrike" kern="0" cap="none" spc="0" normalizeH="0" baseline="0" noProof="0">
                <a:ln>
                  <a:noFill/>
                </a:ln>
                <a:solidFill>
                  <a:srgbClr val="000000"/>
                </a:solidFill>
                <a:effectLst/>
                <a:uLnTx/>
                <a:uFillTx/>
                <a:latin typeface="Times New Roman" pitchFamily="18" charset="0"/>
                <a:cs typeface="Arial" charset="0"/>
              </a:rPr>
              <a:pPr marL="0" marR="0" lvl="0" indent="0" algn="r" defTabSz="914400" eaLnBrk="1" fontAlgn="base" latinLnBrk="0" hangingPunct="1">
                <a:lnSpc>
                  <a:spcPct val="100000"/>
                </a:lnSpc>
                <a:spcBef>
                  <a:spcPct val="0"/>
                </a:spcBef>
                <a:spcAft>
                  <a:spcPct val="0"/>
                </a:spcAft>
                <a:buClrTx/>
                <a:buSzTx/>
                <a:buFontTx/>
                <a:buNone/>
                <a:tabLst/>
                <a:defRPr/>
              </a:pPr>
              <a:t>49</a:t>
            </a:fld>
            <a:endParaRPr kumimoji="0" lang="en-US" sz="12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buFontTx/>
              <a:buChar char="•"/>
            </a:pPr>
            <a:endParaRPr lang="en-US" sz="1400"/>
          </a:p>
          <a:p>
            <a:pPr eaLnBrk="1" hangingPunct="1">
              <a:spcBef>
                <a:spcPct val="0"/>
              </a:spcBef>
              <a:buFontTx/>
              <a:buChar char="•"/>
            </a:pPr>
            <a:endParaRPr lang="en-US" sz="1400"/>
          </a:p>
        </p:txBody>
      </p:sp>
    </p:spTree>
    <p:extLst>
      <p:ext uri="{BB962C8B-B14F-4D97-AF65-F5344CB8AC3E}">
        <p14:creationId xmlns:p14="http://schemas.microsoft.com/office/powerpoint/2010/main" val="664668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09" indent="-285734" eaLnBrk="0" hangingPunct="0">
              <a:defRPr>
                <a:solidFill>
                  <a:schemeClr val="tx1"/>
                </a:solidFill>
                <a:latin typeface="Arial" charset="0"/>
                <a:cs typeface="Arial" charset="0"/>
              </a:defRPr>
            </a:lvl2pPr>
            <a:lvl3pPr marL="1142937" indent="-228587" eaLnBrk="0" hangingPunct="0">
              <a:defRPr>
                <a:solidFill>
                  <a:schemeClr val="tx1"/>
                </a:solidFill>
                <a:latin typeface="Arial" charset="0"/>
                <a:cs typeface="Arial" charset="0"/>
              </a:defRPr>
            </a:lvl3pPr>
            <a:lvl4pPr marL="1600112" indent="-228587" eaLnBrk="0" hangingPunct="0">
              <a:defRPr>
                <a:solidFill>
                  <a:schemeClr val="tx1"/>
                </a:solidFill>
                <a:latin typeface="Arial" charset="0"/>
                <a:cs typeface="Arial" charset="0"/>
              </a:defRPr>
            </a:lvl4pPr>
            <a:lvl5pPr marL="2057287" indent="-228587" eaLnBrk="0" hangingPunct="0">
              <a:defRPr>
                <a:solidFill>
                  <a:schemeClr val="tx1"/>
                </a:solidFill>
                <a:latin typeface="Arial" charset="0"/>
                <a:cs typeface="Arial" charset="0"/>
              </a:defRPr>
            </a:lvl5pPr>
            <a:lvl6pPr marL="2514461" indent="-228587" eaLnBrk="0" fontAlgn="base" hangingPunct="0">
              <a:spcBef>
                <a:spcPct val="0"/>
              </a:spcBef>
              <a:spcAft>
                <a:spcPct val="0"/>
              </a:spcAft>
              <a:defRPr>
                <a:solidFill>
                  <a:schemeClr val="tx1"/>
                </a:solidFill>
                <a:latin typeface="Arial" charset="0"/>
                <a:cs typeface="Arial" charset="0"/>
              </a:defRPr>
            </a:lvl6pPr>
            <a:lvl7pPr marL="2971635" indent="-228587" eaLnBrk="0" fontAlgn="base" hangingPunct="0">
              <a:spcBef>
                <a:spcPct val="0"/>
              </a:spcBef>
              <a:spcAft>
                <a:spcPct val="0"/>
              </a:spcAft>
              <a:defRPr>
                <a:solidFill>
                  <a:schemeClr val="tx1"/>
                </a:solidFill>
                <a:latin typeface="Arial" charset="0"/>
                <a:cs typeface="Arial" charset="0"/>
              </a:defRPr>
            </a:lvl7pPr>
            <a:lvl8pPr marL="3428810" indent="-228587" eaLnBrk="0" fontAlgn="base" hangingPunct="0">
              <a:spcBef>
                <a:spcPct val="0"/>
              </a:spcBef>
              <a:spcAft>
                <a:spcPct val="0"/>
              </a:spcAft>
              <a:defRPr>
                <a:solidFill>
                  <a:schemeClr val="tx1"/>
                </a:solidFill>
                <a:latin typeface="Arial" charset="0"/>
                <a:cs typeface="Arial" charset="0"/>
              </a:defRPr>
            </a:lvl8pPr>
            <a:lvl9pPr marL="3885985" indent="-228587"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5EE5DD75-A249-4EEF-A9BB-B67D87DF3121}" type="slidenum">
              <a:rPr kumimoji="0" lang="en-US" sz="1800" b="0" i="0" u="none" strike="noStrike" kern="0" cap="none" spc="0" normalizeH="0" baseline="0" noProof="0">
                <a:ln>
                  <a:noFill/>
                </a:ln>
                <a:solidFill>
                  <a:srgbClr val="000000"/>
                </a:solidFill>
                <a:effectLst/>
                <a:uLnTx/>
                <a:uFillTx/>
                <a:latin typeface="Arial" charset="0"/>
                <a:cs typeface="Arial" charset="0"/>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706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eaLnBrk="1" fontAlgn="base" latinLnBrk="0" hangingPunct="1">
              <a:lnSpc>
                <a:spcPct val="100000"/>
              </a:lnSpc>
              <a:spcBef>
                <a:spcPct val="0"/>
              </a:spcBef>
              <a:spcAft>
                <a:spcPct val="0"/>
              </a:spcAft>
              <a:buClrTx/>
              <a:buSzTx/>
              <a:buFontTx/>
              <a:buNone/>
              <a:tabLst/>
              <a:defRPr/>
            </a:pPr>
            <a:fld id="{CA74B182-570D-4C18-A603-5867957C455B}" type="slidenum">
              <a:rPr kumimoji="0" lang="en-US" sz="1200" b="0" i="0" u="none" strike="noStrike" kern="0" cap="none" spc="0" normalizeH="0" baseline="0" noProof="0">
                <a:ln>
                  <a:noFill/>
                </a:ln>
                <a:solidFill>
                  <a:srgbClr val="000000"/>
                </a:solidFill>
                <a:effectLst/>
                <a:uLnTx/>
                <a:uFillTx/>
                <a:latin typeface="Times New Roman" pitchFamily="18" charset="0"/>
                <a:cs typeface="Arial" charset="0"/>
              </a:rPr>
              <a:pPr marL="0" marR="0" lvl="0" indent="0" algn="r" defTabSz="914400" eaLnBrk="1" fontAlgn="base" latinLnBrk="0" hangingPunct="1">
                <a:lnSpc>
                  <a:spcPct val="100000"/>
                </a:lnSpc>
                <a:spcBef>
                  <a:spcPct val="0"/>
                </a:spcBef>
                <a:spcAft>
                  <a:spcPct val="0"/>
                </a:spcAft>
                <a:buClrTx/>
                <a:buSzTx/>
                <a:buFontTx/>
                <a:buNone/>
                <a:tabLst/>
                <a:defRPr/>
              </a:pPr>
              <a:t>50</a:t>
            </a:fld>
            <a:endParaRPr kumimoji="0" lang="en-US" sz="1200" b="0" i="0" u="none" strike="noStrike" kern="0" cap="none" spc="0" normalizeH="0" baseline="0" noProof="0">
              <a:ln>
                <a:noFill/>
              </a:ln>
              <a:solidFill>
                <a:srgbClr val="000000"/>
              </a:solidFill>
              <a:effectLst/>
              <a:uLnTx/>
              <a:uFillTx/>
              <a:latin typeface="Times New Roman" pitchFamily="18" charset="0"/>
              <a:cs typeface="Arial" charset="0"/>
            </a:endParaRPr>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buFontTx/>
              <a:buChar char="•"/>
            </a:pPr>
            <a:endParaRPr lang="en-US" sz="1400"/>
          </a:p>
          <a:p>
            <a:pPr eaLnBrk="1" hangingPunct="1">
              <a:spcBef>
                <a:spcPct val="0"/>
              </a:spcBef>
              <a:buFontTx/>
              <a:buChar char="•"/>
            </a:pPr>
            <a:endParaRPr lang="en-US" sz="1400"/>
          </a:p>
        </p:txBody>
      </p:sp>
    </p:spTree>
    <p:extLst>
      <p:ext uri="{BB962C8B-B14F-4D97-AF65-F5344CB8AC3E}">
        <p14:creationId xmlns:p14="http://schemas.microsoft.com/office/powerpoint/2010/main" val="913331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7877A-91DB-42C4-9A53-61C341865AB4}" type="slidenum">
              <a:rPr lang="en-US" smtClean="0"/>
              <a:pPr/>
              <a:t>51</a:t>
            </a:fld>
            <a:endParaRPr lang="en-US" dirty="0"/>
          </a:p>
        </p:txBody>
      </p:sp>
    </p:spTree>
    <p:extLst>
      <p:ext uri="{BB962C8B-B14F-4D97-AF65-F5344CB8AC3E}">
        <p14:creationId xmlns:p14="http://schemas.microsoft.com/office/powerpoint/2010/main" val="3259636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buFont typeface="Wingdings" pitchFamily="2" charset="2"/>
              <a:buNone/>
            </a:pPr>
            <a:r>
              <a:rPr lang="en-US" dirty="0">
                <a:latin typeface="Arial" charset="0"/>
              </a:rPr>
              <a:t>C.A.R.’s traditional Housing Affordability Index (HAI) </a:t>
            </a:r>
            <a:r>
              <a:rPr lang="en-US">
                <a:latin typeface="Arial" charset="0"/>
              </a:rPr>
              <a:t>was replaced </a:t>
            </a:r>
            <a:r>
              <a:rPr lang="en-US" dirty="0">
                <a:latin typeface="Arial" charset="0"/>
              </a:rPr>
              <a:t>with the First-Time Buyer Housing Affordability Index (FTB-HAI) in 2006. </a:t>
            </a:r>
          </a:p>
          <a:p>
            <a:pPr eaLnBrk="1" hangingPunct="1">
              <a:buFont typeface="Wingdings" pitchFamily="2" charset="2"/>
              <a:buNone/>
            </a:pPr>
            <a:endParaRPr lang="en-US" dirty="0">
              <a:latin typeface="Arial" charset="0"/>
            </a:endParaRPr>
          </a:p>
          <a:p>
            <a:pPr eaLnBrk="1" hangingPunct="1">
              <a:buFont typeface="Wingdings" pitchFamily="2" charset="2"/>
              <a:buNone/>
            </a:pPr>
            <a:r>
              <a:rPr lang="en-US" dirty="0">
                <a:latin typeface="Arial" charset="0"/>
              </a:rPr>
              <a:t>Note this slide takes the average of the 3 months in each of the quarters.</a:t>
            </a:r>
          </a:p>
          <a:p>
            <a:pPr eaLnBrk="1" hangingPunct="1"/>
            <a:endParaRPr lang="en-US" dirty="0">
              <a:latin typeface="Times New Roman" pitchFamily="18" charset="0"/>
            </a:endParaRPr>
          </a:p>
          <a:p>
            <a:pPr eaLnBrk="1" hangingPunct="1"/>
            <a:r>
              <a:rPr lang="en-US" dirty="0">
                <a:latin typeface="Times New Roman" pitchFamily="18" charset="0"/>
              </a:rPr>
              <a:t>C.A.R. began producing its Housing Affordability Index (HAI) in 1984. At that time, fixed-rate mortgages were the prevailing form of financing a home purchase, while </a:t>
            </a:r>
            <a:r>
              <a:rPr lang="en-US">
                <a:latin typeface="Times New Roman" pitchFamily="18" charset="0"/>
              </a:rPr>
              <a:t>the calculations </a:t>
            </a:r>
            <a:r>
              <a:rPr lang="en-US" dirty="0">
                <a:latin typeface="Times New Roman" pitchFamily="18" charset="0"/>
              </a:rPr>
              <a:t>used to produce the HAI reflected a 20 percent down payment. The methodology also assumed a monthly payment for principal, interest, taxes and insurance that was no more than 30 percent of a household’s income. In the more than two decades since the CALIFORNIA ASSOCIATION OF REALTORS® first conceived the HAI, the mortgage </a:t>
            </a:r>
            <a:r>
              <a:rPr lang="en-US">
                <a:latin typeface="Times New Roman" pitchFamily="18" charset="0"/>
              </a:rPr>
              <a:t>finance landscape </a:t>
            </a:r>
            <a:r>
              <a:rPr lang="en-US" dirty="0">
                <a:latin typeface="Times New Roman" pitchFamily="18" charset="0"/>
              </a:rPr>
              <a:t>has changed dramatically. The range of mortgage </a:t>
            </a:r>
            <a:r>
              <a:rPr lang="en-US">
                <a:latin typeface="Times New Roman" pitchFamily="18" charset="0"/>
              </a:rPr>
              <a:t>products available </a:t>
            </a:r>
            <a:r>
              <a:rPr lang="en-US" dirty="0">
                <a:latin typeface="Times New Roman" pitchFamily="18" charset="0"/>
              </a:rPr>
              <a:t>to buyers as well as underwriting criteria has changed. C.A.R. developed the new index measuring affordability for first-time home buyers to better reflect the realities of today’s real estate market.</a:t>
            </a:r>
          </a:p>
          <a:p>
            <a:endParaRPr lang="en-US" dirty="0"/>
          </a:p>
        </p:txBody>
      </p:sp>
      <p:sp>
        <p:nvSpPr>
          <p:cNvPr id="4" name="Slide Number Placeholder 3"/>
          <p:cNvSpPr>
            <a:spLocks noGrp="1"/>
          </p:cNvSpPr>
          <p:nvPr>
            <p:ph type="sldNum" sz="quarter" idx="10"/>
          </p:nvPr>
        </p:nvSpPr>
        <p:spPr/>
        <p:txBody>
          <a:bodyPr/>
          <a:lstStyle/>
          <a:p>
            <a:fld id="{19460301-7DCB-4910-9D81-3D7BAF0B993B}"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039471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19460301-7DCB-4910-9D81-3D7BAF0B993B}" type="slidenum">
              <a:rPr lang="en-US" sz="1800" kern="0" smtClean="0">
                <a:solidFill>
                  <a:sysClr val="windowText" lastClr="000000"/>
                </a:solidFill>
              </a:rPr>
              <a:pPr defTabSz="914400">
                <a:defRPr/>
              </a:pPr>
              <a:t>53</a:t>
            </a:fld>
            <a:endParaRPr lang="en-US" sz="1800" kern="0">
              <a:solidFill>
                <a:sysClr val="windowText" lastClr="000000"/>
              </a:solidFill>
            </a:endParaRPr>
          </a:p>
        </p:txBody>
      </p:sp>
    </p:spTree>
    <p:extLst>
      <p:ext uri="{BB962C8B-B14F-4D97-AF65-F5344CB8AC3E}">
        <p14:creationId xmlns:p14="http://schemas.microsoft.com/office/powerpoint/2010/main" val="160375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19460301-7DCB-4910-9D81-3D7BAF0B993B}" type="slidenum">
              <a:rPr lang="en-US" sz="1800" kern="0" smtClean="0">
                <a:solidFill>
                  <a:sysClr val="windowText" lastClr="000000"/>
                </a:solidFill>
              </a:rPr>
              <a:pPr defTabSz="914400">
                <a:defRPr/>
              </a:pPr>
              <a:t>54</a:t>
            </a:fld>
            <a:endParaRPr lang="en-US" sz="1800" kern="0">
              <a:solidFill>
                <a:sysClr val="windowText" lastClr="000000"/>
              </a:solidFill>
            </a:endParaRPr>
          </a:p>
        </p:txBody>
      </p:sp>
    </p:spTree>
    <p:extLst>
      <p:ext uri="{BB962C8B-B14F-4D97-AF65-F5344CB8AC3E}">
        <p14:creationId xmlns:p14="http://schemas.microsoft.com/office/powerpoint/2010/main" val="22990079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fld id="{4D545359-CE99-4B2C-A7FA-909058FF08AD}" type="slidenum">
              <a:rPr lang="en-US" sz="1300" smtClean="0">
                <a:solidFill>
                  <a:prstClr val="black"/>
                </a:solidFill>
                <a:latin typeface="Arial Unicode MS" pitchFamily="34" charset="-128"/>
              </a:rPr>
              <a:pPr eaLnBrk="1" hangingPunct="1"/>
              <a:t>55</a:t>
            </a:fld>
            <a:endParaRPr lang="en-US" sz="1300" dirty="0">
              <a:solidFill>
                <a:prstClr val="black"/>
              </a:solidFill>
              <a:latin typeface="Arial Unicode MS" pitchFamily="34" charset="-128"/>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buFontTx/>
              <a:buChar char="•"/>
            </a:pPr>
            <a:r>
              <a:rPr lang="en-US" sz="1500" dirty="0">
                <a:latin typeface="Arial" charset="0"/>
              </a:rPr>
              <a:t>But California rate has lagged US rate by 10+ percent for most of period</a:t>
            </a:r>
          </a:p>
          <a:p>
            <a:pPr eaLnBrk="1" hangingPunct="1"/>
            <a:endParaRPr lang="en-US" sz="1500" dirty="0">
              <a:latin typeface="Arial" charset="0"/>
            </a:endParaRPr>
          </a:p>
        </p:txBody>
      </p:sp>
    </p:spTree>
    <p:extLst>
      <p:ext uri="{BB962C8B-B14F-4D97-AF65-F5344CB8AC3E}">
        <p14:creationId xmlns:p14="http://schemas.microsoft.com/office/powerpoint/2010/main" val="8714048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homeownership gap between White and minority households is another feature of the housing market that has experienced limited changes during the past two decades. The homeownership gap between White households and Black and Hispanic households remains at more than 20 percentage points. Using 1989 data, </a:t>
            </a:r>
            <a:r>
              <a:rPr lang="en-US" sz="1200" b="0" i="0" u="none" strike="noStrike" kern="1200" baseline="0" dirty="0" err="1">
                <a:solidFill>
                  <a:schemeClr val="tx1"/>
                </a:solidFill>
                <a:latin typeface="+mn-lt"/>
                <a:ea typeface="+mn-ea"/>
                <a:cs typeface="+mn-cs"/>
              </a:rPr>
              <a:t>Wachter</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Megbolugbe</a:t>
            </a:r>
            <a:r>
              <a:rPr lang="en-US" sz="1200" b="0" i="0" u="none" strike="noStrike" kern="1200" baseline="0" dirty="0">
                <a:solidFill>
                  <a:schemeClr val="tx1"/>
                </a:solidFill>
                <a:latin typeface="+mn-lt"/>
                <a:ea typeface="+mn-ea"/>
                <a:cs typeface="+mn-cs"/>
              </a:rPr>
              <a:t> (1992) estimated that about 80 percent of the gap between White households and Black and Hispanic households can be explained by differences in endowment (including differences in income, education, age, gender, and family type). </a:t>
            </a:r>
            <a:endParaRPr lang="en-US" dirty="0"/>
          </a:p>
        </p:txBody>
      </p:sp>
      <p:sp>
        <p:nvSpPr>
          <p:cNvPr id="4" name="Slide Number Placeholder 3"/>
          <p:cNvSpPr>
            <a:spLocks noGrp="1"/>
          </p:cNvSpPr>
          <p:nvPr>
            <p:ph type="sldNum" sz="quarter" idx="10"/>
          </p:nvPr>
        </p:nvSpPr>
        <p:spPr/>
        <p:txBody>
          <a:bodyPr/>
          <a:lstStyle/>
          <a:p>
            <a:fld id="{E3048F0E-59E4-4A86-BE40-E9C41F06D90A}" type="slidenum">
              <a:rPr lang="en-US" smtClean="0"/>
              <a:t>58</a:t>
            </a:fld>
            <a:endParaRPr lang="en-US" dirty="0"/>
          </a:p>
        </p:txBody>
      </p:sp>
    </p:spTree>
    <p:extLst>
      <p:ext uri="{BB962C8B-B14F-4D97-AF65-F5344CB8AC3E}">
        <p14:creationId xmlns:p14="http://schemas.microsoft.com/office/powerpoint/2010/main" val="3141112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Housing-cost burden is experienced disproportionately by people of color. The above graph looks across all income levels in the State and shows that the percentage of renters paying more than 30 percent of their income toward rent is greater for households that identify as Black or African-American, Latino or Hispanic, American Indian or Alaska Native, or Pacific Islander, compared to renter households that identify as White. This may become an ever-greater factor in the need for affordable housing as population trends suggest that California will become increasingly diverse in the coming decades.</a:t>
            </a:r>
            <a:endParaRPr lang="en-US" dirty="0"/>
          </a:p>
        </p:txBody>
      </p:sp>
      <p:sp>
        <p:nvSpPr>
          <p:cNvPr id="4" name="Slide Number Placeholder 3"/>
          <p:cNvSpPr>
            <a:spLocks noGrp="1"/>
          </p:cNvSpPr>
          <p:nvPr>
            <p:ph type="sldNum" sz="quarter" idx="10"/>
          </p:nvPr>
        </p:nvSpPr>
        <p:spPr/>
        <p:txBody>
          <a:bodyPr/>
          <a:lstStyle/>
          <a:p>
            <a:fld id="{E3048F0E-59E4-4A86-BE40-E9C41F06D90A}" type="slidenum">
              <a:rPr lang="en-US" smtClean="0"/>
              <a:t>59</a:t>
            </a:fld>
            <a:endParaRPr lang="en-US" dirty="0"/>
          </a:p>
        </p:txBody>
      </p:sp>
    </p:spTree>
    <p:extLst>
      <p:ext uri="{BB962C8B-B14F-4D97-AF65-F5344CB8AC3E}">
        <p14:creationId xmlns:p14="http://schemas.microsoft.com/office/powerpoint/2010/main" val="2358475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5DE19-D39F-4FF0-AD75-9C3B36B4AF4F}" type="slidenum">
              <a:rPr lang="en-US" smtClean="0"/>
              <a:t>6</a:t>
            </a:fld>
            <a:endParaRPr lang="en-US"/>
          </a:p>
        </p:txBody>
      </p:sp>
    </p:spTree>
    <p:extLst>
      <p:ext uri="{BB962C8B-B14F-4D97-AF65-F5344CB8AC3E}">
        <p14:creationId xmlns:p14="http://schemas.microsoft.com/office/powerpoint/2010/main" val="42334951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447877A-91DB-42C4-9A53-61C341865AB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987248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EB8C07-F105-4ECE-878A-EEF43395BE6F}"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lIns="91436" tIns="45717" rIns="91436" bIns="45717"/>
          <a:lstStyle/>
          <a:p>
            <a:endParaRPr lang="en-US" dirty="0">
              <a:latin typeface="Arial" charset="0"/>
            </a:endParaRPr>
          </a:p>
        </p:txBody>
      </p:sp>
    </p:spTree>
    <p:extLst>
      <p:ext uri="{BB962C8B-B14F-4D97-AF65-F5344CB8AC3E}">
        <p14:creationId xmlns:p14="http://schemas.microsoft.com/office/powerpoint/2010/main" val="42451645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EB8C07-F105-4ECE-878A-EEF43395BE6F}"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lIns="91436" tIns="45717" rIns="91436" bIns="45717"/>
          <a:lstStyle/>
          <a:p>
            <a:endParaRPr lang="en-US" dirty="0">
              <a:latin typeface="Arial" charset="0"/>
            </a:endParaRPr>
          </a:p>
        </p:txBody>
      </p:sp>
    </p:spTree>
    <p:extLst>
      <p:ext uri="{BB962C8B-B14F-4D97-AF65-F5344CB8AC3E}">
        <p14:creationId xmlns:p14="http://schemas.microsoft.com/office/powerpoint/2010/main" val="21001894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EB8C07-F105-4ECE-878A-EEF43395BE6F}"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lIns="91436" tIns="45717" rIns="91436" bIns="45717"/>
          <a:lstStyle/>
          <a:p>
            <a:endParaRPr lang="en-US" dirty="0">
              <a:latin typeface="Arial" charset="0"/>
            </a:endParaRPr>
          </a:p>
        </p:txBody>
      </p:sp>
    </p:spTree>
    <p:extLst>
      <p:ext uri="{BB962C8B-B14F-4D97-AF65-F5344CB8AC3E}">
        <p14:creationId xmlns:p14="http://schemas.microsoft.com/office/powerpoint/2010/main" val="3722277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5A334F-941E-4AA5-AA41-BB05D867313C}" type="slidenum">
              <a:rPr lang="en-US" smtClean="0"/>
              <a:pPr/>
              <a:t>65</a:t>
            </a:fld>
            <a:endParaRPr lang="en-US"/>
          </a:p>
        </p:txBody>
      </p:sp>
    </p:spTree>
    <p:extLst>
      <p:ext uri="{BB962C8B-B14F-4D97-AF65-F5344CB8AC3E}">
        <p14:creationId xmlns:p14="http://schemas.microsoft.com/office/powerpoint/2010/main" val="2724939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EA613-35CE-4473-A243-24F5BB3358AF}"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5648702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7877A-91DB-42C4-9A53-61C341865AB4}" type="slidenum">
              <a:rPr lang="en-US" smtClean="0"/>
              <a:pPr/>
              <a:t>69</a:t>
            </a:fld>
            <a:endParaRPr lang="en-US" dirty="0"/>
          </a:p>
        </p:txBody>
      </p:sp>
    </p:spTree>
    <p:extLst>
      <p:ext uri="{BB962C8B-B14F-4D97-AF65-F5344CB8AC3E}">
        <p14:creationId xmlns:p14="http://schemas.microsoft.com/office/powerpoint/2010/main" val="25774802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0CBF6-C2E0-4C81-825C-0DF6521AD1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9991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 Improved credit score, Saved, visited open houses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C0CBF6-C2E0-4C81-825C-0DF6521AD1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7461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April 2016, SALT® distributed a 33 question survey written by NAR and SALT® to 75,000 student loan borrowers who are currently in repayment. A total of 3,230 student loan borrowers completed the survey. The survey had a response rate of 4.3 percent.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5DE19-D39F-4FF0-AD75-9C3B36B4AF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063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5DE19-D39F-4FF0-AD75-9C3B36B4AF4F}" type="slidenum">
              <a:rPr lang="en-US" smtClean="0"/>
              <a:t>8</a:t>
            </a:fld>
            <a:endParaRPr lang="en-US"/>
          </a:p>
        </p:txBody>
      </p:sp>
    </p:spTree>
    <p:extLst>
      <p:ext uri="{BB962C8B-B14F-4D97-AF65-F5344CB8AC3E}">
        <p14:creationId xmlns:p14="http://schemas.microsoft.com/office/powerpoint/2010/main" val="21108375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447877A-91DB-42C4-9A53-61C341865A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596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49089" y="4337079"/>
            <a:ext cx="6707325" cy="4806922"/>
          </a:xfrm>
        </p:spPr>
        <p:txBody>
          <a:bodyPr/>
          <a:lstStyle/>
          <a:p>
            <a:r>
              <a:rPr lang="en-US" sz="900" b="0" i="0" u="none" strike="noStrike" kern="1200" baseline="0" dirty="0">
                <a:solidFill>
                  <a:schemeClr val="tx1"/>
                </a:solidFill>
                <a:latin typeface="+mn-lt"/>
                <a:ea typeface="+mn-ea"/>
                <a:cs typeface="+mn-cs"/>
              </a:rPr>
              <a:t>San Jose-Sunnyvale-Santa Clara, CA, repeats as the top-performing large metro in the nation. The Top 6 large metros in our 2016 rankings repeated from last year, and the most that any of them shifted was two places. All have major tech sector clusters and high rates of entrepreneurship. In all, 19 of last year’s Top 25 metros made the cut in 2016. Metros with competitive advantages in professional and technical services are experiencing the most robust advances. This includes a broad array of technology services sectors, such as scientific research and development; architecture and engineering; computer systems design and related services; specialized design; and technical consulting. Metros with a high concentration of these tech services and strong climates for entrepreneurship are among the leaders in the 2016 Best-Performing Cities.</a:t>
            </a:r>
          </a:p>
          <a:p>
            <a:endParaRPr lang="en-US" sz="900" b="0" i="0" u="none" strike="noStrike" kern="1200" baseline="0" dirty="0">
              <a:solidFill>
                <a:schemeClr val="tx1"/>
              </a:solidFill>
              <a:latin typeface="+mn-lt"/>
              <a:ea typeface="+mn-ea"/>
              <a:cs typeface="+mn-cs"/>
            </a:endParaRPr>
          </a:p>
          <a:p>
            <a:r>
              <a:rPr lang="en-US" sz="900" b="0" i="0" u="none" strike="noStrike" kern="1200" baseline="0" dirty="0">
                <a:solidFill>
                  <a:schemeClr val="tx1"/>
                </a:solidFill>
                <a:latin typeface="+mn-lt"/>
                <a:ea typeface="+mn-ea"/>
                <a:cs typeface="+mn-cs"/>
              </a:rPr>
              <a:t>A key source of weakness around the nation has been the sustained collapse in oil prices, which has caused a massive retrenchment in shale oil exploration activity and overall drilling investment. Regions that experienced a burst of economic growth from 2010 through 2014 amid high oil prices and shale oil drilling exploration have seen a dramatic deceleration since then, with several experiencing declines in employment. Even Houston, the top oil and gas cluster in the nation, while not a site of shale-related exploration, has experienced a significant economic slowdown because of the energy industry’s high interdependence.</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513B25A-A999-4B28-864E-F4549A6D66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246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513B25A-A999-4B28-864E-F4549A6D66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6950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7877A-91DB-42C4-9A53-61C341865A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3865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802" eaLnBrk="0" hangingPunct="0">
              <a:defRPr sz="2700">
                <a:solidFill>
                  <a:schemeClr val="tx1"/>
                </a:solidFill>
                <a:latin typeface="Times New Roman" pitchFamily="18" charset="0"/>
              </a:defRPr>
            </a:lvl1pPr>
            <a:lvl2pPr marL="737120" indent="-283506" defTabSz="908802" eaLnBrk="0" hangingPunct="0">
              <a:defRPr sz="2700">
                <a:solidFill>
                  <a:schemeClr val="tx1"/>
                </a:solidFill>
                <a:latin typeface="Times New Roman" pitchFamily="18" charset="0"/>
              </a:defRPr>
            </a:lvl2pPr>
            <a:lvl3pPr marL="1134032" indent="-226808" defTabSz="908802" eaLnBrk="0" hangingPunct="0">
              <a:defRPr sz="2700">
                <a:solidFill>
                  <a:schemeClr val="tx1"/>
                </a:solidFill>
                <a:latin typeface="Times New Roman" pitchFamily="18" charset="0"/>
              </a:defRPr>
            </a:lvl3pPr>
            <a:lvl4pPr marL="1587646" indent="-226808" defTabSz="908802" eaLnBrk="0" hangingPunct="0">
              <a:defRPr sz="2700">
                <a:solidFill>
                  <a:schemeClr val="tx1"/>
                </a:solidFill>
                <a:latin typeface="Times New Roman" pitchFamily="18" charset="0"/>
              </a:defRPr>
            </a:lvl4pPr>
            <a:lvl5pPr marL="2041257" indent="-226808" defTabSz="908802" eaLnBrk="0" hangingPunct="0">
              <a:defRPr sz="2700">
                <a:solidFill>
                  <a:schemeClr val="tx1"/>
                </a:solidFill>
                <a:latin typeface="Times New Roman" pitchFamily="18" charset="0"/>
              </a:defRPr>
            </a:lvl5pPr>
            <a:lvl6pPr marL="2494870" indent="-226808" defTabSz="908802" eaLnBrk="0" fontAlgn="base" hangingPunct="0">
              <a:spcBef>
                <a:spcPct val="0"/>
              </a:spcBef>
              <a:spcAft>
                <a:spcPct val="0"/>
              </a:spcAft>
              <a:defRPr sz="2700">
                <a:solidFill>
                  <a:schemeClr val="tx1"/>
                </a:solidFill>
                <a:latin typeface="Times New Roman" pitchFamily="18" charset="0"/>
              </a:defRPr>
            </a:lvl6pPr>
            <a:lvl7pPr marL="2948483" indent="-226808" defTabSz="908802" eaLnBrk="0" fontAlgn="base" hangingPunct="0">
              <a:spcBef>
                <a:spcPct val="0"/>
              </a:spcBef>
              <a:spcAft>
                <a:spcPct val="0"/>
              </a:spcAft>
              <a:defRPr sz="2700">
                <a:solidFill>
                  <a:schemeClr val="tx1"/>
                </a:solidFill>
                <a:latin typeface="Times New Roman" pitchFamily="18" charset="0"/>
              </a:defRPr>
            </a:lvl7pPr>
            <a:lvl8pPr marL="3402095" indent="-226808" defTabSz="908802" eaLnBrk="0" fontAlgn="base" hangingPunct="0">
              <a:spcBef>
                <a:spcPct val="0"/>
              </a:spcBef>
              <a:spcAft>
                <a:spcPct val="0"/>
              </a:spcAft>
              <a:defRPr sz="2700">
                <a:solidFill>
                  <a:schemeClr val="tx1"/>
                </a:solidFill>
                <a:latin typeface="Times New Roman" pitchFamily="18" charset="0"/>
              </a:defRPr>
            </a:lvl8pPr>
            <a:lvl9pPr marL="3855710" indent="-226808" defTabSz="908802" eaLnBrk="0" fontAlgn="base" hangingPunct="0">
              <a:spcBef>
                <a:spcPct val="0"/>
              </a:spcBef>
              <a:spcAft>
                <a:spcPct val="0"/>
              </a:spcAft>
              <a:defRPr sz="2700">
                <a:solidFill>
                  <a:schemeClr val="tx1"/>
                </a:solidFill>
                <a:latin typeface="Times New Roman" pitchFamily="18" charset="0"/>
              </a:defRPr>
            </a:lvl9pPr>
          </a:lstStyle>
          <a:p>
            <a:pPr marL="0" marR="0" lvl="0" indent="0" algn="r" defTabSz="908802" rtl="0" eaLnBrk="1" fontAlgn="auto" latinLnBrk="0" hangingPunct="1">
              <a:lnSpc>
                <a:spcPct val="100000"/>
              </a:lnSpc>
              <a:spcBef>
                <a:spcPts val="0"/>
              </a:spcBef>
              <a:spcAft>
                <a:spcPts val="0"/>
              </a:spcAft>
              <a:buClrTx/>
              <a:buSzTx/>
              <a:buFontTx/>
              <a:buNone/>
              <a:tabLst/>
              <a:defRPr/>
            </a:pPr>
            <a:fld id="{8AE89382-0E83-4E1B-98A3-277F15951C0F}" type="slidenum">
              <a:rPr kumimoji="0" lang="en-US" sz="1200" b="0" i="0" u="none" strike="noStrike" kern="1200" cap="none" spc="0" normalizeH="0" baseline="0" noProof="0">
                <a:ln>
                  <a:noFill/>
                </a:ln>
                <a:solidFill>
                  <a:prstClr val="black"/>
                </a:solidFill>
                <a:effectLst/>
                <a:uLnTx/>
                <a:uFillTx/>
                <a:latin typeface="Arial Unicode MS" pitchFamily="34" charset="-128"/>
                <a:ea typeface="+mn-ea"/>
                <a:cs typeface="+mn-cs"/>
              </a:rPr>
              <a:pPr marL="0" marR="0" lvl="0" indent="0" algn="r" defTabSz="908802"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Arial Unicode MS" pitchFamily="34" charset="-128"/>
              <a:ea typeface="+mn-ea"/>
              <a:cs typeface="+mn-cs"/>
            </a:endParaRPr>
          </a:p>
        </p:txBody>
      </p:sp>
      <p:sp>
        <p:nvSpPr>
          <p:cNvPr id="106499" name="Rectangle 2"/>
          <p:cNvSpPr>
            <a:spLocks noGrp="1" noRot="1" noChangeAspect="1" noChangeArrowheads="1" noTextEdit="1"/>
          </p:cNvSpPr>
          <p:nvPr>
            <p:ph type="sldImg"/>
          </p:nvPr>
        </p:nvSpPr>
        <p:spPr>
          <a:xfrm>
            <a:off x="377825" y="682625"/>
            <a:ext cx="6103938" cy="3433763"/>
          </a:xfrm>
          <a:ln/>
        </p:spPr>
      </p:sp>
      <p:sp>
        <p:nvSpPr>
          <p:cNvPr id="106500" name="Rectangle 3"/>
          <p:cNvSpPr>
            <a:spLocks noGrp="1" noChangeArrowheads="1"/>
          </p:cNvSpPr>
          <p:nvPr>
            <p:ph type="body" idx="1"/>
          </p:nvPr>
        </p:nvSpPr>
        <p:spPr>
          <a:xfrm>
            <a:off x="912816" y="4344070"/>
            <a:ext cx="5032375" cy="41153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7566719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5DE19-D39F-4FF0-AD75-9C3B36B4AF4F}" type="slidenum">
              <a:rPr lang="en-US" smtClean="0"/>
              <a:t>82</a:t>
            </a:fld>
            <a:endParaRPr lang="en-US"/>
          </a:p>
        </p:txBody>
      </p:sp>
    </p:spTree>
    <p:extLst>
      <p:ext uri="{BB962C8B-B14F-4D97-AF65-F5344CB8AC3E}">
        <p14:creationId xmlns:p14="http://schemas.microsoft.com/office/powerpoint/2010/main" val="26085601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5A334F-941E-4AA5-AA41-BB05D867313C}" type="slidenum">
              <a:rPr lang="en-US" smtClean="0"/>
              <a:pPr/>
              <a:t>83</a:t>
            </a:fld>
            <a:endParaRPr lang="en-US" dirty="0"/>
          </a:p>
        </p:txBody>
      </p:sp>
    </p:spTree>
    <p:extLst>
      <p:ext uri="{BB962C8B-B14F-4D97-AF65-F5344CB8AC3E}">
        <p14:creationId xmlns:p14="http://schemas.microsoft.com/office/powerpoint/2010/main" val="3593058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angle on low turnover—reinvesting in your current home for the long haul so you don’t have to move. The value of residential alterations/additions permits in California is at an all-time high through the first 7 months of 2016 compared with the first 7 months of any other year ever. Also accelerating this year—up 16% over last year and the strongest growth for the series this cycle.</a:t>
            </a:r>
          </a:p>
          <a:p>
            <a:endParaRPr lang="en-US" dirty="0"/>
          </a:p>
        </p:txBody>
      </p:sp>
      <p:sp>
        <p:nvSpPr>
          <p:cNvPr id="4" name="Slide Number Placeholder 3"/>
          <p:cNvSpPr>
            <a:spLocks noGrp="1"/>
          </p:cNvSpPr>
          <p:nvPr>
            <p:ph type="sldNum" sz="quarter" idx="10"/>
          </p:nvPr>
        </p:nvSpPr>
        <p:spPr/>
        <p:txBody>
          <a:bodyPr/>
          <a:lstStyle/>
          <a:p>
            <a:fld id="{3FC5DE19-D39F-4FF0-AD75-9C3B36B4AF4F}" type="slidenum">
              <a:rPr lang="en-US" smtClean="0"/>
              <a:t>84</a:t>
            </a:fld>
            <a:endParaRPr lang="en-US" dirty="0"/>
          </a:p>
        </p:txBody>
      </p:sp>
    </p:spTree>
    <p:extLst>
      <p:ext uri="{BB962C8B-B14F-4D97-AF65-F5344CB8AC3E}">
        <p14:creationId xmlns:p14="http://schemas.microsoft.com/office/powerpoint/2010/main" val="38099977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5DE19-D39F-4FF0-AD75-9C3B36B4AF4F}" type="slidenum">
              <a:rPr lang="en-US" smtClean="0"/>
              <a:t>86</a:t>
            </a:fld>
            <a:endParaRPr lang="en-US" dirty="0"/>
          </a:p>
        </p:txBody>
      </p:sp>
    </p:spTree>
    <p:extLst>
      <p:ext uri="{BB962C8B-B14F-4D97-AF65-F5344CB8AC3E}">
        <p14:creationId xmlns:p14="http://schemas.microsoft.com/office/powerpoint/2010/main" val="18476489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Q28 </a:t>
            </a:r>
          </a:p>
        </p:txBody>
      </p:sp>
      <p:sp>
        <p:nvSpPr>
          <p:cNvPr id="4" name="Slide Number Placeholder 3"/>
          <p:cNvSpPr>
            <a:spLocks noGrp="1"/>
          </p:cNvSpPr>
          <p:nvPr>
            <p:ph type="sldNum" sz="quarter" idx="10"/>
          </p:nvPr>
        </p:nvSpPr>
        <p:spPr/>
        <p:txBody>
          <a:bodyPr/>
          <a:lstStyle/>
          <a:p>
            <a:fld id="{570F41B4-12F3-47A6-83C5-9B78F5236998}" type="slidenum">
              <a:rPr lang="en-US" smtClean="0"/>
              <a:t>87</a:t>
            </a:fld>
            <a:endParaRPr lang="en-US" dirty="0"/>
          </a:p>
        </p:txBody>
      </p:sp>
    </p:spTree>
    <p:extLst>
      <p:ext uri="{BB962C8B-B14F-4D97-AF65-F5344CB8AC3E}">
        <p14:creationId xmlns:p14="http://schemas.microsoft.com/office/powerpoint/2010/main" val="99596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5DE19-D39F-4FF0-AD75-9C3B36B4AF4F}" type="slidenum">
              <a:rPr lang="en-US" smtClean="0"/>
              <a:t>9</a:t>
            </a:fld>
            <a:endParaRPr lang="en-US"/>
          </a:p>
        </p:txBody>
      </p:sp>
    </p:spTree>
    <p:extLst>
      <p:ext uri="{BB962C8B-B14F-4D97-AF65-F5344CB8AC3E}">
        <p14:creationId xmlns:p14="http://schemas.microsoft.com/office/powerpoint/2010/main" val="13348044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Q8 </a:t>
            </a:r>
          </a:p>
        </p:txBody>
      </p:sp>
      <p:sp>
        <p:nvSpPr>
          <p:cNvPr id="4" name="Slide Number Placeholder 3"/>
          <p:cNvSpPr>
            <a:spLocks noGrp="1"/>
          </p:cNvSpPr>
          <p:nvPr>
            <p:ph type="sldNum" sz="quarter" idx="10"/>
          </p:nvPr>
        </p:nvSpPr>
        <p:spPr/>
        <p:txBody>
          <a:bodyPr/>
          <a:lstStyle/>
          <a:p>
            <a:fld id="{570F41B4-12F3-47A6-83C5-9B78F5236998}" type="slidenum">
              <a:rPr lang="en-US" smtClean="0"/>
              <a:t>88</a:t>
            </a:fld>
            <a:endParaRPr lang="en-US" dirty="0"/>
          </a:p>
        </p:txBody>
      </p:sp>
    </p:spTree>
    <p:extLst>
      <p:ext uri="{BB962C8B-B14F-4D97-AF65-F5344CB8AC3E}">
        <p14:creationId xmlns:p14="http://schemas.microsoft.com/office/powerpoint/2010/main" val="8980645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Q20 </a:t>
            </a:r>
          </a:p>
        </p:txBody>
      </p:sp>
      <p:sp>
        <p:nvSpPr>
          <p:cNvPr id="4" name="Slide Number Placeholder 3"/>
          <p:cNvSpPr>
            <a:spLocks noGrp="1"/>
          </p:cNvSpPr>
          <p:nvPr>
            <p:ph type="sldNum" sz="quarter" idx="10"/>
          </p:nvPr>
        </p:nvSpPr>
        <p:spPr/>
        <p:txBody>
          <a:bodyPr/>
          <a:lstStyle/>
          <a:p>
            <a:fld id="{570F41B4-12F3-47A6-83C5-9B78F5236998}" type="slidenum">
              <a:rPr lang="en-US" smtClean="0"/>
              <a:t>89</a:t>
            </a:fld>
            <a:endParaRPr lang="en-US" dirty="0"/>
          </a:p>
        </p:txBody>
      </p:sp>
    </p:spTree>
    <p:extLst>
      <p:ext uri="{BB962C8B-B14F-4D97-AF65-F5344CB8AC3E}">
        <p14:creationId xmlns:p14="http://schemas.microsoft.com/office/powerpoint/2010/main" val="10356551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Q21 </a:t>
            </a:r>
          </a:p>
        </p:txBody>
      </p:sp>
      <p:sp>
        <p:nvSpPr>
          <p:cNvPr id="4" name="Slide Number Placeholder 3"/>
          <p:cNvSpPr>
            <a:spLocks noGrp="1"/>
          </p:cNvSpPr>
          <p:nvPr>
            <p:ph type="sldNum" sz="quarter" idx="10"/>
          </p:nvPr>
        </p:nvSpPr>
        <p:spPr/>
        <p:txBody>
          <a:bodyPr/>
          <a:lstStyle/>
          <a:p>
            <a:fld id="{570F41B4-12F3-47A6-83C5-9B78F5236998}" type="slidenum">
              <a:rPr lang="en-US" smtClean="0"/>
              <a:t>90</a:t>
            </a:fld>
            <a:endParaRPr lang="en-US" dirty="0"/>
          </a:p>
        </p:txBody>
      </p:sp>
    </p:spTree>
    <p:extLst>
      <p:ext uri="{BB962C8B-B14F-4D97-AF65-F5344CB8AC3E}">
        <p14:creationId xmlns:p14="http://schemas.microsoft.com/office/powerpoint/2010/main" val="34763785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47877A-91DB-42C4-9A53-61C341865AB4}" type="slidenum">
              <a:rPr lang="en-US" smtClean="0"/>
              <a:pPr/>
              <a:t>91</a:t>
            </a:fld>
            <a:endParaRPr lang="en-US" dirty="0"/>
          </a:p>
        </p:txBody>
      </p:sp>
    </p:spTree>
    <p:extLst>
      <p:ext uri="{BB962C8B-B14F-4D97-AF65-F5344CB8AC3E}">
        <p14:creationId xmlns:p14="http://schemas.microsoft.com/office/powerpoint/2010/main" val="9472810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2"/>
              </a:buClr>
            </a:pPr>
            <a:r>
              <a:rPr lang="en-US" sz="1200" b="1" u="sng" dirty="0">
                <a:solidFill>
                  <a:schemeClr val="bg2">
                    <a:lumMod val="25000"/>
                  </a:schemeClr>
                </a:solidFill>
              </a:rPr>
              <a:t>Program Overview</a:t>
            </a:r>
          </a:p>
          <a:p>
            <a:pPr>
              <a:buClr>
                <a:schemeClr val="accent2"/>
              </a:buClr>
            </a:pPr>
            <a:endParaRPr lang="en-US" sz="1200" dirty="0">
              <a:solidFill>
                <a:schemeClr val="bg2">
                  <a:lumMod val="25000"/>
                </a:schemeClr>
              </a:solidFill>
            </a:endParaRPr>
          </a:p>
          <a:p>
            <a:pPr marL="171450" indent="-171450">
              <a:buClr>
                <a:schemeClr val="accent2"/>
              </a:buClr>
              <a:buFont typeface="Arial" panose="020B0604020202020204" pitchFamily="34" charset="0"/>
              <a:buChar char="•"/>
            </a:pPr>
            <a:r>
              <a:rPr lang="en-US" sz="1200" dirty="0">
                <a:solidFill>
                  <a:schemeClr val="bg2">
                    <a:lumMod val="25000"/>
                  </a:schemeClr>
                </a:solidFill>
              </a:rPr>
              <a:t>The who/what/when/why</a:t>
            </a:r>
          </a:p>
          <a:p>
            <a:pPr marL="281178" indent="-171450">
              <a:buClr>
                <a:schemeClr val="accent2"/>
              </a:buClr>
              <a:buFont typeface="Arial" panose="020B0604020202020204" pitchFamily="34" charset="0"/>
              <a:buChar char="•"/>
            </a:pPr>
            <a:endParaRPr lang="en-US" sz="100" dirty="0">
              <a:solidFill>
                <a:schemeClr val="bg2">
                  <a:lumMod val="25000"/>
                </a:schemeClr>
              </a:solidFill>
            </a:endParaRPr>
          </a:p>
          <a:p>
            <a:pPr marL="171450" indent="-171450">
              <a:buClr>
                <a:schemeClr val="accent2"/>
              </a:buClr>
              <a:buFont typeface="Arial" panose="020B0604020202020204" pitchFamily="34" charset="0"/>
              <a:buChar char="•"/>
            </a:pPr>
            <a:r>
              <a:rPr lang="en-US" sz="1200" dirty="0">
                <a:solidFill>
                  <a:schemeClr val="bg2">
                    <a:lumMod val="25000"/>
                  </a:schemeClr>
                </a:solidFill>
              </a:rPr>
              <a:t>C.A.R.’s role</a:t>
            </a:r>
          </a:p>
          <a:p>
            <a:pPr marL="171450" indent="-171450">
              <a:buClr>
                <a:schemeClr val="accent2"/>
              </a:buClr>
              <a:buFont typeface="Arial" panose="020B0604020202020204" pitchFamily="34" charset="0"/>
              <a:buChar char="•"/>
            </a:pPr>
            <a:endParaRPr lang="en-US" sz="100" dirty="0">
              <a:solidFill>
                <a:schemeClr val="bg2">
                  <a:lumMod val="25000"/>
                </a:schemeClr>
              </a:solidFill>
            </a:endParaRPr>
          </a:p>
          <a:p>
            <a:pPr marL="171450" indent="-171450">
              <a:buClr>
                <a:schemeClr val="accent2"/>
              </a:buClr>
              <a:buFont typeface="Arial" panose="020B0604020202020204" pitchFamily="34" charset="0"/>
              <a:buChar char="•"/>
            </a:pPr>
            <a:r>
              <a:rPr lang="en-US" sz="1200" dirty="0">
                <a:solidFill>
                  <a:schemeClr val="bg2">
                    <a:lumMod val="25000"/>
                  </a:schemeClr>
                </a:solidFill>
              </a:rPr>
              <a:t>Appeal process</a:t>
            </a:r>
          </a:p>
          <a:p>
            <a:pPr marL="281178" indent="-171450">
              <a:buClr>
                <a:schemeClr val="accent2"/>
              </a:buClr>
              <a:buFont typeface="Arial" panose="020B0604020202020204" pitchFamily="34" charset="0"/>
              <a:buChar char="•"/>
            </a:pPr>
            <a:endParaRPr lang="en-US" sz="800" dirty="0">
              <a:solidFill>
                <a:schemeClr val="bg2">
                  <a:lumMod val="25000"/>
                </a:schemeClr>
              </a:solidFill>
            </a:endParaRPr>
          </a:p>
          <a:p>
            <a:pPr marL="171450" indent="-171450">
              <a:buClr>
                <a:schemeClr val="accent2"/>
              </a:buClr>
              <a:buFont typeface="Arial" panose="020B0604020202020204" pitchFamily="34" charset="0"/>
              <a:buChar char="•"/>
            </a:pPr>
            <a:r>
              <a:rPr lang="en-US" sz="1200" dirty="0">
                <a:solidFill>
                  <a:schemeClr val="bg2">
                    <a:lumMod val="25000"/>
                  </a:schemeClr>
                </a:solidFill>
              </a:rPr>
              <a:t>Annual Deadline: Dec 31</a:t>
            </a:r>
            <a:r>
              <a:rPr lang="en-US" sz="1200" baseline="30000" dirty="0">
                <a:solidFill>
                  <a:schemeClr val="bg2">
                    <a:lumMod val="25000"/>
                  </a:schemeClr>
                </a:solidFill>
              </a:rPr>
              <a:t>st</a:t>
            </a:r>
            <a:r>
              <a:rPr lang="en-US" sz="1200" dirty="0">
                <a:solidFill>
                  <a:schemeClr val="bg2">
                    <a:lumMod val="25000"/>
                  </a:schemeClr>
                </a:solidFill>
              </a:rPr>
              <a:t> </a:t>
            </a:r>
          </a:p>
          <a:p>
            <a:pPr marL="281178" indent="-171450">
              <a:buClr>
                <a:schemeClr val="accent2"/>
              </a:buClr>
              <a:buFont typeface="Arial" panose="020B0604020202020204" pitchFamily="34" charset="0"/>
              <a:buChar char="•"/>
            </a:pPr>
            <a:endParaRPr lang="en-US" sz="800" dirty="0">
              <a:solidFill>
                <a:schemeClr val="bg2">
                  <a:lumMod val="25000"/>
                </a:schemeClr>
              </a:solidFill>
            </a:endParaRPr>
          </a:p>
          <a:p>
            <a:pPr marL="171450" indent="-171450">
              <a:buClr>
                <a:schemeClr val="accent2"/>
              </a:buClr>
              <a:buFont typeface="Arial" panose="020B0604020202020204" pitchFamily="34" charset="0"/>
              <a:buChar char="•"/>
            </a:pPr>
            <a:r>
              <a:rPr lang="en-US" sz="1200" dirty="0">
                <a:solidFill>
                  <a:schemeClr val="bg2">
                    <a:lumMod val="25000"/>
                  </a:schemeClr>
                </a:solidFill>
              </a:rPr>
              <a:t>Current Compliance Cycle:</a:t>
            </a:r>
          </a:p>
          <a:p>
            <a:pPr marL="0" indent="0">
              <a:buClr>
                <a:schemeClr val="accent2"/>
              </a:buClr>
              <a:buFont typeface="Arial" panose="020B0604020202020204" pitchFamily="34" charset="0"/>
              <a:buNone/>
            </a:pPr>
            <a:r>
              <a:rPr lang="en-US" sz="1200" i="1" dirty="0">
                <a:solidFill>
                  <a:schemeClr val="bg2">
                    <a:lumMod val="25000"/>
                  </a:schemeClr>
                </a:solidFill>
              </a:rPr>
              <a:t>     July 1, 2016 – December 31, 2017</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D349B-AD98-4E26-9B28-BF1D464C54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5626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5DE19-D39F-4FF0-AD75-9C3B36B4AF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0550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4171" y="4400550"/>
            <a:ext cx="6516915" cy="3600450"/>
          </a:xfrm>
        </p:spPr>
        <p:txBody>
          <a:bodyPr/>
          <a:lstStyle/>
          <a:p>
            <a:pPr>
              <a:buClr>
                <a:schemeClr val="accent2"/>
              </a:buClr>
            </a:pPr>
            <a:r>
              <a:rPr lang="en-US" sz="2000" b="0" i="0" kern="1200" dirty="0">
                <a:solidFill>
                  <a:schemeClr val="tx1"/>
                </a:solidFill>
                <a:effectLst/>
                <a:latin typeface="+mn-lt"/>
                <a:ea typeface="+mn-ea"/>
                <a:cs typeface="+mn-cs"/>
              </a:rPr>
              <a:t>CHANGE. For most of us, change in a work context means more - more work, more uncertainty, more mistakes, more anxiety and a more emotionally-charged work environment. And for good reason! Change brings about times of flux. Times when the future is uncertain, and the payoff unknown. But here's the ultimate truth - change is one of two things; either reactive or proactive. Change is not an option. It hasn't been in over 25 years. Change is the lifeblood of your business. To keep ahead of the competition - both as an individual and as a part of an organization - you must be changing; as quickly and as intelligently as you can. Competition is fierce like never before. </a:t>
            </a:r>
            <a:r>
              <a:rPr lang="en-US" sz="1200" b="0" i="0" kern="1200" dirty="0">
                <a:solidFill>
                  <a:schemeClr val="tx1"/>
                </a:solidFill>
                <a:effectLst/>
                <a:latin typeface="+mn-lt"/>
                <a:ea typeface="+mn-ea"/>
                <a:cs typeface="+mn-cs"/>
              </a:rPr>
              <a:t>Change or </a:t>
            </a:r>
            <a:r>
              <a:rPr lang="en-US" sz="1200" b="0" i="0" u="none" strike="noStrike" kern="1200" dirty="0">
                <a:solidFill>
                  <a:schemeClr val="tx1"/>
                </a:solidFill>
                <a:effectLst/>
                <a:latin typeface="+mn-lt"/>
                <a:ea typeface="+mn-ea"/>
                <a:cs typeface="+mn-cs"/>
                <a:hlinkClick r:id="rId3"/>
              </a:rPr>
              <a:t>Die</a:t>
            </a:r>
            <a:r>
              <a:rPr lang="en-US" sz="1200" b="0" i="0" kern="1200" dirty="0">
                <a:solidFill>
                  <a:schemeClr val="tx1"/>
                </a:solidFill>
                <a:effectLst/>
                <a:latin typeface="+mn-lt"/>
                <a:ea typeface="+mn-ea"/>
                <a:cs typeface="+mn-cs"/>
              </a:rPr>
              <a:t> deconstructs and debunks age-old myths about change and empowers us with three critical keys relate, repeat, and reframe to help us make important positive changes in our lives. Explaining breakthrough research and progressive ideas from a wide selection of leaders in medicine, science, and business (including Dr. </a:t>
            </a:r>
            <a:r>
              <a:rPr lang="en-US" sz="1200" b="0" i="0" u="none" strike="noStrike" kern="1200" dirty="0">
                <a:solidFill>
                  <a:schemeClr val="tx1"/>
                </a:solidFill>
                <a:effectLst/>
                <a:latin typeface="+mn-lt"/>
                <a:ea typeface="+mn-ea"/>
                <a:cs typeface="+mn-cs"/>
                <a:hlinkClick r:id="rId4"/>
              </a:rPr>
              <a:t>Dean </a:t>
            </a:r>
            <a:r>
              <a:rPr lang="en-US" sz="1200" b="0" i="0" u="none" strike="noStrike" kern="1200" dirty="0" err="1">
                <a:solidFill>
                  <a:schemeClr val="tx1"/>
                </a:solidFill>
                <a:effectLst/>
                <a:latin typeface="+mn-lt"/>
                <a:ea typeface="+mn-ea"/>
                <a:cs typeface="+mn-cs"/>
                <a:hlinkClick r:id="rId4"/>
              </a:rPr>
              <a:t>Ornish</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Mimi </a:t>
            </a:r>
            <a:r>
              <a:rPr lang="en-US" sz="1200" b="0" i="0" u="none" strike="noStrike" kern="1200" dirty="0" err="1">
                <a:solidFill>
                  <a:schemeClr val="tx1"/>
                </a:solidFill>
                <a:effectLst/>
                <a:latin typeface="+mn-lt"/>
                <a:ea typeface="+mn-ea"/>
                <a:cs typeface="+mn-cs"/>
                <a:hlinkClick r:id="rId5"/>
              </a:rPr>
              <a:t>Silbert</a:t>
            </a:r>
            <a:r>
              <a:rPr lang="en-US" sz="1200" b="0" i="0" kern="1200" dirty="0">
                <a:solidFill>
                  <a:schemeClr val="tx1"/>
                </a:solidFill>
                <a:effectLst/>
                <a:latin typeface="+mn-lt"/>
                <a:ea typeface="+mn-ea"/>
                <a:cs typeface="+mn-cs"/>
              </a:rPr>
              <a:t> of the </a:t>
            </a:r>
            <a:r>
              <a:rPr lang="en-US" sz="1200" b="0" i="0" kern="1200" dirty="0" err="1">
                <a:solidFill>
                  <a:schemeClr val="tx1"/>
                </a:solidFill>
                <a:effectLst/>
                <a:latin typeface="+mn-lt"/>
                <a:ea typeface="+mn-ea"/>
                <a:cs typeface="+mn-cs"/>
              </a:rPr>
              <a:t>Delancey</a:t>
            </a:r>
            <a:r>
              <a:rPr lang="en-US" sz="1200" b="0" i="0" kern="1200" dirty="0">
                <a:solidFill>
                  <a:schemeClr val="tx1"/>
                </a:solidFill>
                <a:effectLst/>
                <a:latin typeface="+mn-lt"/>
                <a:ea typeface="+mn-ea"/>
                <a:cs typeface="+mn-cs"/>
              </a:rPr>
              <a:t> Street Foundation, Bill Gates, Daniel </a:t>
            </a:r>
            <a:r>
              <a:rPr lang="en-US" sz="1200" b="0" i="0" kern="1200" dirty="0" err="1">
                <a:solidFill>
                  <a:schemeClr val="tx1"/>
                </a:solidFill>
                <a:effectLst/>
                <a:latin typeface="+mn-lt"/>
                <a:ea typeface="+mn-ea"/>
                <a:cs typeface="+mn-cs"/>
              </a:rPr>
              <a:t>Boulud</a:t>
            </a:r>
            <a:r>
              <a:rPr lang="en-US" sz="1200" b="0" i="0" kern="1200" dirty="0">
                <a:solidFill>
                  <a:schemeClr val="tx1"/>
                </a:solidFill>
                <a:effectLst/>
                <a:latin typeface="+mn-lt"/>
                <a:ea typeface="+mn-ea"/>
                <a:cs typeface="+mn-cs"/>
              </a:rPr>
              <a:t>, and many others)</a:t>
            </a:r>
            <a:endParaRPr lang="en-US" sz="2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D349B-AD98-4E26-9B28-BF1D464C54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90087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5789"/>
            <a:ext cx="6858000" cy="4878997"/>
          </a:xfrm>
        </p:spPr>
        <p:txBody>
          <a:bodyPr/>
          <a:lstStyle/>
          <a:p>
            <a:pPr defTabSz="897252">
              <a:defRPr/>
            </a:pPr>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A334F-941E-4AA5-AA41-BB05D867313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4823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5789"/>
            <a:ext cx="6858000" cy="4878997"/>
          </a:xfrm>
        </p:spPr>
        <p:txBody>
          <a:bodyPr/>
          <a:lstStyle/>
          <a:p>
            <a:pPr defTabSz="897252">
              <a:defRPr/>
            </a:pPr>
            <a:endParaRPr lang="en-US" sz="24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B5A334F-941E-4AA5-AA41-BB05D867313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949190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ffectLst/>
              </a:rPr>
              <a:t>The all-new Housing Matters Podcast is your housing hub for market analysis, economic trends, and housing news from the CALIFORNIA ASSOCIATION OF REALTORS® (C.A.R.) and its institute the Center for</a:t>
            </a:r>
            <a:r>
              <a:rPr lang="en-US" baseline="0" dirty="0">
                <a:effectLst/>
              </a:rPr>
              <a:t> California Real Estate</a:t>
            </a:r>
            <a:r>
              <a:rPr lang="en-US" dirty="0">
                <a:effectLst/>
              </a:rPr>
              <a:t>. Be sure to subscribe on iTunes to hear the latest episode every other Friday to learn what you need to know about the market from C.A.R. experts who will give you their take on the week’s top real estate stories.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9066B33-F79D-498A-B1AA-659504BAD161}"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820541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5DE19-D39F-4FF0-AD75-9C3B36B4AF4F}" type="slidenum">
              <a:rPr lang="en-US" smtClean="0"/>
              <a:t>10</a:t>
            </a:fld>
            <a:endParaRPr lang="en-US"/>
          </a:p>
        </p:txBody>
      </p:sp>
    </p:spTree>
    <p:extLst>
      <p:ext uri="{BB962C8B-B14F-4D97-AF65-F5344CB8AC3E}">
        <p14:creationId xmlns:p14="http://schemas.microsoft.com/office/powerpoint/2010/main" val="2216012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5A334F-941E-4AA5-AA41-BB05D867313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449065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24001" y="3822192"/>
            <a:ext cx="6870193" cy="1681388"/>
          </a:xfr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p:cNvSpPr/>
          <p:nvPr userDrawn="1"/>
        </p:nvSpPr>
        <p:spPr>
          <a:xfrm>
            <a:off x="6965738" y="3509962"/>
            <a:ext cx="3702263" cy="91440"/>
          </a:xfrm>
          <a:prstGeom prst="rect">
            <a:avLst/>
          </a:prstGeom>
          <a:solidFill>
            <a:srgbClr val="3A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13"/>
          <p:cNvSpPr/>
          <p:nvPr userDrawn="1"/>
        </p:nvSpPr>
        <p:spPr>
          <a:xfrm>
            <a:off x="1516162" y="3509962"/>
            <a:ext cx="2951073" cy="91440"/>
          </a:xfrm>
          <a:prstGeom prst="rect">
            <a:avLst/>
          </a:prstGeom>
          <a:solidFill>
            <a:srgbClr val="EE4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Rectangle 14"/>
          <p:cNvSpPr/>
          <p:nvPr userDrawn="1"/>
        </p:nvSpPr>
        <p:spPr>
          <a:xfrm>
            <a:off x="3759200" y="3509962"/>
            <a:ext cx="4327301" cy="91440"/>
          </a:xfrm>
          <a:prstGeom prst="rect">
            <a:avLst/>
          </a:prstGeom>
          <a:solidFill>
            <a:srgbClr val="6D9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pic>
        <p:nvPicPr>
          <p:cNvPr id="8" name="Picture 7"/>
          <p:cNvPicPr>
            <a:picLocks noChangeAspect="1"/>
          </p:cNvPicPr>
          <p:nvPr userDrawn="1"/>
        </p:nvPicPr>
        <p:blipFill>
          <a:blip r:embed="rId2"/>
          <a:stretch>
            <a:fillRect/>
          </a:stretch>
        </p:blipFill>
        <p:spPr>
          <a:xfrm>
            <a:off x="-451276" y="-25561"/>
            <a:ext cx="1975275" cy="5432007"/>
          </a:xfrm>
          <a:prstGeom prst="rect">
            <a:avLst/>
          </a:prstGeom>
        </p:spPr>
      </p:pic>
    </p:spTree>
    <p:extLst>
      <p:ext uri="{BB962C8B-B14F-4D97-AF65-F5344CB8AC3E}">
        <p14:creationId xmlns:p14="http://schemas.microsoft.com/office/powerpoint/2010/main" val="20965745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58205" y="304800"/>
            <a:ext cx="10392229" cy="609600"/>
          </a:xfrm>
          <a:prstGeom prst="rect">
            <a:avLst/>
          </a:prstGeom>
        </p:spPr>
        <p:txBody>
          <a:bodyPr/>
          <a:lstStyle>
            <a:lvl1pPr algn="l">
              <a:defRPr/>
            </a:lvl1pPr>
          </a:lstStyle>
          <a:p>
            <a:r>
              <a:rPr lang="en-US" dirty="0"/>
              <a:t>Click to edit Master title style</a:t>
            </a:r>
          </a:p>
        </p:txBody>
      </p:sp>
      <p:sp>
        <p:nvSpPr>
          <p:cNvPr id="5" name="Content Placeholder 7"/>
          <p:cNvSpPr>
            <a:spLocks noGrp="1"/>
          </p:cNvSpPr>
          <p:nvPr>
            <p:ph sz="quarter" idx="13"/>
          </p:nvPr>
        </p:nvSpPr>
        <p:spPr>
          <a:xfrm>
            <a:off x="304800" y="1343608"/>
            <a:ext cx="7518400" cy="5044788"/>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4"/>
          </p:nvPr>
        </p:nvSpPr>
        <p:spPr>
          <a:xfrm>
            <a:off x="7924800" y="1343608"/>
            <a:ext cx="4064000" cy="5044788"/>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918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Content Placeholder 7"/>
          <p:cNvSpPr>
            <a:spLocks noGrp="1"/>
          </p:cNvSpPr>
          <p:nvPr>
            <p:ph sz="quarter" idx="13"/>
          </p:nvPr>
        </p:nvSpPr>
        <p:spPr>
          <a:xfrm>
            <a:off x="304800" y="1343608"/>
            <a:ext cx="7518400" cy="5044788"/>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4"/>
          </p:nvPr>
        </p:nvSpPr>
        <p:spPr>
          <a:xfrm>
            <a:off x="7924800" y="1343608"/>
            <a:ext cx="4064000" cy="5044788"/>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1846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80930"/>
            <a:ext cx="10972800" cy="4638869"/>
          </a:xfrm>
        </p:spPr>
        <p:txBody>
          <a:bodyPr/>
          <a:lstStyle>
            <a:lvl2pPr>
              <a:defRPr sz="2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p:nvPr>
        </p:nvSpPr>
        <p:spPr>
          <a:xfrm>
            <a:off x="609600" y="6212018"/>
            <a:ext cx="10972800" cy="457200"/>
          </a:xfrm>
        </p:spPr>
        <p:txBody>
          <a:bodyPr>
            <a:normAutofit/>
          </a:bodyPr>
          <a:lstStyle>
            <a:lvl1pPr>
              <a:defRPr sz="1100"/>
            </a:lvl1pPr>
            <a:lvl2pPr>
              <a:defRPr sz="2800"/>
            </a:lvl2pPr>
          </a:lstStyle>
          <a:p>
            <a:pPr lvl="0"/>
            <a:r>
              <a:rPr lang="en-US" dirty="0"/>
              <a:t>Click to edit Master text styles</a:t>
            </a:r>
          </a:p>
        </p:txBody>
      </p:sp>
      <p:sp>
        <p:nvSpPr>
          <p:cNvPr id="8" name="Title 1"/>
          <p:cNvSpPr>
            <a:spLocks noGrp="1"/>
          </p:cNvSpPr>
          <p:nvPr>
            <p:ph type="title"/>
          </p:nvPr>
        </p:nvSpPr>
        <p:spPr>
          <a:xfrm>
            <a:off x="1558205" y="304800"/>
            <a:ext cx="10392229"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906419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Flowchart: Alternate Process 3"/>
          <p:cNvSpPr/>
          <p:nvPr userDrawn="1"/>
        </p:nvSpPr>
        <p:spPr>
          <a:xfrm>
            <a:off x="101600" y="152400"/>
            <a:ext cx="11988800" cy="914400"/>
          </a:xfrm>
          <a:prstGeom prst="flowChartAlternateProcess">
            <a:avLst/>
          </a:prstGeom>
          <a:solidFill>
            <a:schemeClr val="accent2"/>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a:xfrm>
            <a:off x="101600" y="304800"/>
            <a:ext cx="11988800" cy="609600"/>
          </a:xfrm>
        </p:spPr>
        <p:txBody>
          <a:bodyPr/>
          <a:lstStyle>
            <a:lvl1pPr algn="ctr">
              <a:defRPr/>
            </a:lvl1pPr>
          </a:lstStyle>
          <a:p>
            <a:r>
              <a:rPr lang="en-US" dirty="0"/>
              <a:t>Click to edit Master title style</a:t>
            </a:r>
          </a:p>
        </p:txBody>
      </p:sp>
      <p:sp>
        <p:nvSpPr>
          <p:cNvPr id="5" name="Content Placeholder 7"/>
          <p:cNvSpPr>
            <a:spLocks noGrp="1"/>
          </p:cNvSpPr>
          <p:nvPr>
            <p:ph sz="quarter" idx="13"/>
          </p:nvPr>
        </p:nvSpPr>
        <p:spPr>
          <a:xfrm>
            <a:off x="711200" y="1066800"/>
            <a:ext cx="10972800" cy="3797596"/>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9646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3200" y="152400"/>
            <a:ext cx="11785600" cy="762000"/>
          </a:xfrm>
        </p:spPr>
        <p:txBody>
          <a:bodyPr/>
          <a:lstStyle>
            <a:lvl1pPr algn="ctr">
              <a:defRPr b="1" cap="none">
                <a:solidFill>
                  <a:schemeClr val="accent3">
                    <a:lumMod val="75000"/>
                  </a:schemeClr>
                </a:solidFill>
                <a:latin typeface="Century Gothic" panose="020B0502020202020204" pitchFamily="34" charset="0"/>
              </a:defRPr>
            </a:lvl1pPr>
          </a:lstStyle>
          <a:p>
            <a:r>
              <a:rPr lang="en-US" dirty="0"/>
              <a:t>Click To Edit Master Title Style</a:t>
            </a:r>
          </a:p>
        </p:txBody>
      </p:sp>
      <p:sp>
        <p:nvSpPr>
          <p:cNvPr id="7" name="Content Placeholder 7"/>
          <p:cNvSpPr>
            <a:spLocks noGrp="1"/>
          </p:cNvSpPr>
          <p:nvPr>
            <p:ph sz="quarter" idx="13"/>
          </p:nvPr>
        </p:nvSpPr>
        <p:spPr>
          <a:xfrm>
            <a:off x="609600" y="1371600"/>
            <a:ext cx="10972800" cy="3797596"/>
          </a:xfrm>
        </p:spPr>
        <p:txBody>
          <a:bodyPr/>
          <a:lstStyle>
            <a:lvl1pPr>
              <a:defRPr sz="2800">
                <a:solidFill>
                  <a:schemeClr val="accent3">
                    <a:lumMod val="75000"/>
                  </a:schemeClr>
                </a:solidFill>
              </a:defRPr>
            </a:lvl1pPr>
            <a:lvl2pPr>
              <a:defRPr sz="2400">
                <a:solidFill>
                  <a:schemeClr val="accent3">
                    <a:lumMod val="75000"/>
                  </a:schemeClr>
                </a:solidFill>
              </a:defRPr>
            </a:lvl2pPr>
            <a:lvl3pPr>
              <a:defRPr sz="2400">
                <a:solidFill>
                  <a:schemeClr val="accent3">
                    <a:lumMod val="75000"/>
                  </a:schemeClr>
                </a:solidFill>
              </a:defRPr>
            </a:lvl3pPr>
            <a:lvl4pPr>
              <a:defRPr sz="2400">
                <a:solidFill>
                  <a:schemeClr val="accent3">
                    <a:lumMod val="75000"/>
                  </a:schemeClr>
                </a:solidFill>
              </a:defRPr>
            </a:lvl4pPr>
            <a:lvl5pPr>
              <a:defRPr sz="2400">
                <a:solidFill>
                  <a:schemeClr val="accent3">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p:cNvGrpSpPr/>
          <p:nvPr userDrawn="1"/>
        </p:nvGrpSpPr>
        <p:grpSpPr>
          <a:xfrm>
            <a:off x="203200" y="914400"/>
            <a:ext cx="11887200" cy="210312"/>
            <a:chOff x="457200" y="5867400"/>
            <a:chExt cx="8077200" cy="457200"/>
          </a:xfrm>
        </p:grpSpPr>
        <p:sp>
          <p:nvSpPr>
            <p:cNvPr id="8" name="Flowchart: Alternate Process 7"/>
            <p:cNvSpPr/>
            <p:nvPr/>
          </p:nvSpPr>
          <p:spPr>
            <a:xfrm>
              <a:off x="457200" y="5867400"/>
              <a:ext cx="8077200" cy="228600"/>
            </a:xfrm>
            <a:prstGeom prst="flowChartAlternateProces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sp>
          <p:nvSpPr>
            <p:cNvPr id="9" name="Flowchart: Alternate Process 8"/>
            <p:cNvSpPr/>
            <p:nvPr/>
          </p:nvSpPr>
          <p:spPr>
            <a:xfrm>
              <a:off x="457200" y="6096000"/>
              <a:ext cx="8077200" cy="228600"/>
            </a:xfrm>
            <a:prstGeom prst="flowChartAlternateProcess">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3">
                    <a:lumMod val="75000"/>
                  </a:schemeClr>
                </a:solidFill>
              </a:endParaRPr>
            </a:p>
          </p:txBody>
        </p:sp>
      </p:grpSp>
    </p:spTree>
    <p:extLst>
      <p:ext uri="{BB962C8B-B14F-4D97-AF65-F5344CB8AC3E}">
        <p14:creationId xmlns:p14="http://schemas.microsoft.com/office/powerpoint/2010/main" val="15820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26B6B-165E-4C1B-BA3E-50B370260C83}" type="datetimeFigureOut">
              <a:rPr lang="en-US" smtClean="0"/>
              <a:t>6/29/2017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6237B3-8608-435A-B9C5-E6140D801FED}" type="slidenum">
              <a:rPr lang="en-US" smtClean="0"/>
              <a:t>‹#›</a:t>
            </a:fld>
            <a:endParaRPr lang="en-US"/>
          </a:p>
        </p:txBody>
      </p:sp>
    </p:spTree>
    <p:extLst>
      <p:ext uri="{BB962C8B-B14F-4D97-AF65-F5344CB8AC3E}">
        <p14:creationId xmlns:p14="http://schemas.microsoft.com/office/powerpoint/2010/main" val="2735562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7" name="Straight Connector 6"/>
          <p:cNvCxnSpPr/>
          <p:nvPr userDrawn="1"/>
        </p:nvCxnSpPr>
        <p:spPr>
          <a:xfrm>
            <a:off x="469900" y="457200"/>
            <a:ext cx="0" cy="6858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1163300" y="6124658"/>
            <a:ext cx="0" cy="4953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Title 7"/>
          <p:cNvSpPr>
            <a:spLocks noGrp="1"/>
          </p:cNvSpPr>
          <p:nvPr>
            <p:ph type="title" hasCustomPrompt="1"/>
          </p:nvPr>
        </p:nvSpPr>
        <p:spPr>
          <a:xfrm>
            <a:off x="584200" y="380942"/>
            <a:ext cx="9118600" cy="507831"/>
          </a:xfrm>
          <a:prstGeom prst="rect">
            <a:avLst/>
          </a:prstGeom>
          <a:noFill/>
        </p:spPr>
        <p:txBody>
          <a:bodyPr wrap="square" rtlCol="0">
            <a:spAutoFit/>
          </a:bodyPr>
          <a:lstStyle>
            <a:lvl1pPr>
              <a:defRPr lang="uk-UA" sz="3000" b="1">
                <a:latin typeface="+mn-lt"/>
                <a:ea typeface="Roboto Condensed" panose="02000000000000000000" pitchFamily="2" charset="0"/>
                <a:cs typeface="+mn-cs"/>
              </a:defRPr>
            </a:lvl1pPr>
          </a:lstStyle>
          <a:p>
            <a:pPr marL="0" lvl="0"/>
            <a:r>
              <a:rPr lang="en-US"/>
              <a:t>click to edit master title style</a:t>
            </a:r>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901" y="6119793"/>
            <a:ext cx="1703687" cy="487680"/>
          </a:xfrm>
          <a:prstGeom prst="rect">
            <a:avLst/>
          </a:prstGeom>
        </p:spPr>
      </p:pic>
      <p:sp>
        <p:nvSpPr>
          <p:cNvPr id="12" name="Slide Number Placeholder 8"/>
          <p:cNvSpPr>
            <a:spLocks noGrp="1"/>
          </p:cNvSpPr>
          <p:nvPr>
            <p:ph type="sldNum" sz="quarter" idx="10"/>
          </p:nvPr>
        </p:nvSpPr>
        <p:spPr>
          <a:xfrm>
            <a:off x="11277601" y="6048457"/>
            <a:ext cx="1155700" cy="666977"/>
          </a:xfrm>
          <a:prstGeom prst="rect">
            <a:avLst/>
          </a:prstGeom>
          <a:noFill/>
        </p:spPr>
        <p:txBody>
          <a:bodyPr wrap="square" rtlCol="0">
            <a:spAutoFit/>
          </a:bodyPr>
          <a:lstStyle>
            <a:lvl1pPr>
              <a:defRPr lang="uk-UA" sz="1867" b="1" smtClean="0">
                <a:solidFill>
                  <a:schemeClr val="accent2"/>
                </a:solidFill>
              </a:defRPr>
            </a:lvl1pPr>
          </a:lstStyle>
          <a:p>
            <a:r>
              <a:rPr lang="en-US" dirty="0"/>
              <a:t>page</a:t>
            </a:r>
          </a:p>
          <a:p>
            <a:r>
              <a:rPr lang="en-US" dirty="0"/>
              <a:t>0</a:t>
            </a:r>
            <a:fld id="{37D409AB-2201-4E18-8A34-C31753AD9B06}" type="slidenum">
              <a:rPr lang="en-US" smtClean="0"/>
              <a:pPr/>
              <a:t>‹#›</a:t>
            </a:fld>
            <a:endParaRPr lang="en-US" dirty="0"/>
          </a:p>
        </p:txBody>
      </p:sp>
    </p:spTree>
    <p:extLst>
      <p:ext uri="{BB962C8B-B14F-4D97-AF65-F5344CB8AC3E}">
        <p14:creationId xmlns:p14="http://schemas.microsoft.com/office/powerpoint/2010/main" val="3238517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95401"/>
            <a:ext cx="10769600" cy="2590801"/>
          </a:xfrm>
        </p:spPr>
        <p:txBody>
          <a:bodyPr lIns="0" rIns="0" anchor="b">
            <a:noAutofit/>
          </a:bodyPr>
          <a:lstStyle>
            <a:lvl1pPr algn="ctr">
              <a:defRPr sz="4000"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609600" y="4114800"/>
            <a:ext cx="10769600" cy="1295400"/>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Flowchart: Alternate Process 9"/>
          <p:cNvSpPr/>
          <p:nvPr/>
        </p:nvSpPr>
        <p:spPr>
          <a:xfrm>
            <a:off x="609600" y="3886200"/>
            <a:ext cx="10769600" cy="114300"/>
          </a:xfrm>
          <a:prstGeom prst="flowChartAlternateProces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137" y="5581597"/>
            <a:ext cx="3048000" cy="936434"/>
          </a:xfrm>
          <a:prstGeom prst="rect">
            <a:avLst/>
          </a:prstGeom>
        </p:spPr>
      </p:pic>
    </p:spTree>
    <p:extLst>
      <p:ext uri="{BB962C8B-B14F-4D97-AF65-F5344CB8AC3E}">
        <p14:creationId xmlns:p14="http://schemas.microsoft.com/office/powerpoint/2010/main" val="1069468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95401"/>
            <a:ext cx="10769600" cy="2590801"/>
          </a:xfrm>
        </p:spPr>
        <p:txBody>
          <a:bodyPr lIns="0" rIns="0" anchor="b">
            <a:noAutofit/>
          </a:bodyPr>
          <a:lstStyle>
            <a:lvl1pPr algn="ctr">
              <a:defRPr sz="4000"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609600" y="4114800"/>
            <a:ext cx="10769600" cy="1295400"/>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Flowchart: Alternate Process 9"/>
          <p:cNvSpPr/>
          <p:nvPr/>
        </p:nvSpPr>
        <p:spPr>
          <a:xfrm>
            <a:off x="609600" y="3886200"/>
            <a:ext cx="10769600" cy="114300"/>
          </a:xfrm>
          <a:prstGeom prst="flowChartAlternateProces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458245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lowchart: Alternate Process 3"/>
          <p:cNvSpPr/>
          <p:nvPr userDrawn="1"/>
        </p:nvSpPr>
        <p:spPr>
          <a:xfrm>
            <a:off x="101600" y="152400"/>
            <a:ext cx="11988800" cy="914400"/>
          </a:xfrm>
          <a:prstGeom prst="flowChartAlternateProcess">
            <a:avLst/>
          </a:prstGeom>
          <a:solidFill>
            <a:schemeClr val="accent2"/>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a:xfrm>
            <a:off x="101600" y="304800"/>
            <a:ext cx="11988800" cy="609600"/>
          </a:xfrm>
        </p:spPr>
        <p:txBody>
          <a:bodyPr/>
          <a:lstStyle>
            <a:lvl1pPr algn="ctr">
              <a:defRPr/>
            </a:lvl1pPr>
          </a:lstStyle>
          <a:p>
            <a:r>
              <a:rPr lang="en-US" dirty="0"/>
              <a:t>Click to edit Master title style</a:t>
            </a:r>
          </a:p>
        </p:txBody>
      </p:sp>
      <p:sp>
        <p:nvSpPr>
          <p:cNvPr id="5" name="Content Placeholder 7"/>
          <p:cNvSpPr>
            <a:spLocks noGrp="1"/>
          </p:cNvSpPr>
          <p:nvPr>
            <p:ph sz="quarter" idx="13"/>
          </p:nvPr>
        </p:nvSpPr>
        <p:spPr>
          <a:xfrm>
            <a:off x="711200" y="1066800"/>
            <a:ext cx="10972800" cy="3797596"/>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8057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23999" y="3822192"/>
            <a:ext cx="6870193" cy="1681388"/>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2"/>
          <a:stretch>
            <a:fillRect/>
          </a:stretch>
        </p:blipFill>
        <p:spPr>
          <a:xfrm>
            <a:off x="-451276" y="-25561"/>
            <a:ext cx="1975275" cy="5432007"/>
          </a:xfrm>
          <a:prstGeom prst="rect">
            <a:avLst/>
          </a:prstGeom>
        </p:spPr>
      </p:pic>
    </p:spTree>
    <p:extLst>
      <p:ext uri="{BB962C8B-B14F-4D97-AF65-F5344CB8AC3E}">
        <p14:creationId xmlns:p14="http://schemas.microsoft.com/office/powerpoint/2010/main" val="246491098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lowchart: Alternate Process 3"/>
          <p:cNvSpPr/>
          <p:nvPr userDrawn="1"/>
        </p:nvSpPr>
        <p:spPr>
          <a:xfrm>
            <a:off x="101600" y="152400"/>
            <a:ext cx="11988800" cy="914400"/>
          </a:xfrm>
          <a:prstGeom prst="flowChartAlternateProcess">
            <a:avLst/>
          </a:prstGeom>
          <a:solidFill>
            <a:schemeClr val="accent2"/>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a:xfrm>
            <a:off x="101600" y="304800"/>
            <a:ext cx="11988800" cy="609600"/>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364654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6B7E5ADB-8AE4-476A-B2F0-7E8E0C3DA5C7}" type="datetimeFigureOut">
              <a:rPr lang="en-US">
                <a:solidFill>
                  <a:prstClr val="black"/>
                </a:solidFill>
              </a:rPr>
              <a:pPr/>
              <a:t>6/29/2017</a:t>
            </a:fld>
            <a:endParaRPr lang="en-US">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C55FF868-955A-4FAF-82F0-D65B75F1FFB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08990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9870"/>
            <a:ext cx="1371600" cy="4157330"/>
          </a:xfrm>
          <a:prstGeom prst="rect">
            <a:avLst/>
          </a:prstGeom>
        </p:spPr>
      </p:pic>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b="0">
                <a:solidFill>
                  <a:schemeClr val="tx1"/>
                </a:solidFill>
                <a:effectLst/>
              </a:defRPr>
            </a:lvl1pPr>
          </a:lstStyle>
          <a:p>
            <a:r>
              <a:rPr lang="en-US" dirty="0"/>
              <a:t>Click to edit Master title style</a:t>
            </a:r>
          </a:p>
        </p:txBody>
      </p:sp>
      <p:sp>
        <p:nvSpPr>
          <p:cNvPr id="3" name="Subtitle 2"/>
          <p:cNvSpPr>
            <a:spLocks noGrp="1"/>
          </p:cNvSpPr>
          <p:nvPr>
            <p:ph type="subTitle" idx="1"/>
          </p:nvPr>
        </p:nvSpPr>
        <p:spPr>
          <a:xfrm>
            <a:off x="2660904" y="3794760"/>
            <a:ext cx="6870193" cy="1681388"/>
          </a:xfr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p:cNvSpPr/>
          <p:nvPr userDrawn="1"/>
        </p:nvSpPr>
        <p:spPr>
          <a:xfrm>
            <a:off x="7029746" y="3509962"/>
            <a:ext cx="3657600" cy="91440"/>
          </a:xfrm>
          <a:prstGeom prst="rect">
            <a:avLst/>
          </a:prstGeom>
          <a:solidFill>
            <a:srgbClr val="3A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13"/>
          <p:cNvSpPr/>
          <p:nvPr userDrawn="1"/>
        </p:nvSpPr>
        <p:spPr>
          <a:xfrm>
            <a:off x="1516161" y="3509962"/>
            <a:ext cx="3657600" cy="91440"/>
          </a:xfrm>
          <a:prstGeom prst="rect">
            <a:avLst/>
          </a:prstGeom>
          <a:solidFill>
            <a:srgbClr val="EE4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Rectangle 14"/>
          <p:cNvSpPr/>
          <p:nvPr userDrawn="1"/>
        </p:nvSpPr>
        <p:spPr>
          <a:xfrm>
            <a:off x="4272954" y="3509962"/>
            <a:ext cx="3657600" cy="91440"/>
          </a:xfrm>
          <a:prstGeom prst="rect">
            <a:avLst/>
          </a:prstGeom>
          <a:solidFill>
            <a:srgbClr val="6D9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3032049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normAutofit/>
          </a:bodyPr>
          <a:lstStyle>
            <a:lvl1pPr>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5" name="Rectangle 4"/>
          <p:cNvSpPr/>
          <p:nvPr userDrawn="1"/>
        </p:nvSpPr>
        <p:spPr>
          <a:xfrm>
            <a:off x="7645188" y="4484531"/>
            <a:ext cx="3657600" cy="91440"/>
          </a:xfrm>
          <a:prstGeom prst="rect">
            <a:avLst/>
          </a:prstGeom>
          <a:solidFill>
            <a:srgbClr val="3A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Rectangle 5"/>
          <p:cNvSpPr/>
          <p:nvPr userDrawn="1"/>
        </p:nvSpPr>
        <p:spPr>
          <a:xfrm>
            <a:off x="831850" y="4484531"/>
            <a:ext cx="3657600" cy="91440"/>
          </a:xfrm>
          <a:prstGeom prst="rect">
            <a:avLst/>
          </a:prstGeom>
          <a:solidFill>
            <a:srgbClr val="EE4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tangle 6"/>
          <p:cNvSpPr/>
          <p:nvPr userDrawn="1"/>
        </p:nvSpPr>
        <p:spPr>
          <a:xfrm>
            <a:off x="4238519" y="4484531"/>
            <a:ext cx="3657600" cy="91440"/>
          </a:xfrm>
          <a:prstGeom prst="rect">
            <a:avLst/>
          </a:prstGeom>
          <a:solidFill>
            <a:srgbClr val="6D9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011606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618744" y="1219201"/>
            <a:ext cx="10954512" cy="4495800"/>
          </a:xfrm>
          <a:prstGeom prst="rect">
            <a:avLst/>
          </a:prstGeom>
        </p:spPr>
        <p:txBody>
          <a:bodyPr vert="horz" lIns="91440" tIns="45720" rIns="91440" bIns="45720" rtlCol="0">
            <a:normAutofit/>
          </a:bodyPr>
          <a:lstStyle>
            <a:lvl1pPr>
              <a:defRPr sz="2800"/>
            </a:lvl1pPr>
          </a:lstStyle>
          <a:p>
            <a:pPr lvl="0"/>
            <a:r>
              <a:rPr lang="en-US" dirty="0"/>
              <a:t>Edit (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1243584" y="304800"/>
            <a:ext cx="10706851" cy="609600"/>
          </a:xfrm>
          <a:prstGeom prst="rect">
            <a:avLst/>
          </a:prstGeom>
        </p:spPr>
        <p:txBody>
          <a:bodyPr/>
          <a:lstStyle>
            <a:lvl1pPr algn="l">
              <a:defRPr sz="4000"/>
            </a:lvl1pPr>
          </a:lstStyle>
          <a:p>
            <a:r>
              <a:rPr lang="en-US" dirty="0"/>
              <a:t>Click to edit Master title style</a:t>
            </a:r>
          </a:p>
        </p:txBody>
      </p:sp>
    </p:spTree>
    <p:extLst>
      <p:ext uri="{BB962C8B-B14F-4D97-AF65-F5344CB8AC3E}">
        <p14:creationId xmlns:p14="http://schemas.microsoft.com/office/powerpoint/2010/main" val="1556784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1243584" y="304800"/>
            <a:ext cx="10706851" cy="609600"/>
          </a:xfrm>
          <a:prstGeom prst="rect">
            <a:avLst/>
          </a:prstGeom>
        </p:spPr>
        <p:txBody>
          <a:bodyPr/>
          <a:lstStyle>
            <a:lvl1pPr algn="l">
              <a:defRPr sz="4000"/>
            </a:lvl1pPr>
          </a:lstStyle>
          <a:p>
            <a:r>
              <a:rPr lang="en-US" dirty="0"/>
              <a:t>Click to edit Master title style</a:t>
            </a:r>
          </a:p>
        </p:txBody>
      </p:sp>
      <p:sp>
        <p:nvSpPr>
          <p:cNvPr id="4" name="Text Placeholder 2"/>
          <p:cNvSpPr>
            <a:spLocks noGrp="1"/>
          </p:cNvSpPr>
          <p:nvPr>
            <p:ph idx="1"/>
          </p:nvPr>
        </p:nvSpPr>
        <p:spPr>
          <a:xfrm>
            <a:off x="618744" y="1219201"/>
            <a:ext cx="10954512" cy="4495800"/>
          </a:xfrm>
          <a:prstGeom prst="rect">
            <a:avLst/>
          </a:prstGeom>
        </p:spPr>
        <p:txBody>
          <a:bodyPr vert="horz" lIns="91440" tIns="45720" rIns="91440" bIns="45720" rtlCol="0">
            <a:normAutofit/>
          </a:bodyPr>
          <a:lstStyle>
            <a:lvl1pPr>
              <a:defRPr sz="140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2346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8880" y="0"/>
            <a:ext cx="10247453" cy="1325563"/>
          </a:xfrm>
          <a:prstGeom prst="rect">
            <a:avLst/>
          </a:prstGeom>
        </p:spPr>
        <p:txBody>
          <a:body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526B6B-165E-4C1B-BA3E-50B370260C83}" type="datetimeFigureOut">
              <a:rPr lang="en-US" smtClean="0"/>
              <a:t>6/29/2017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6237B3-8608-435A-B9C5-E6140D801FED}" type="slidenum">
              <a:rPr lang="en-US" smtClean="0"/>
              <a:t>‹#›</a:t>
            </a:fld>
            <a:endParaRPr lang="en-US"/>
          </a:p>
        </p:txBody>
      </p:sp>
      <p:sp>
        <p:nvSpPr>
          <p:cNvPr id="7" name="Text Placeholder 2"/>
          <p:cNvSpPr>
            <a:spLocks noGrp="1"/>
          </p:cNvSpPr>
          <p:nvPr>
            <p:ph idx="1"/>
          </p:nvPr>
        </p:nvSpPr>
        <p:spPr>
          <a:xfrm>
            <a:off x="618744" y="1281487"/>
            <a:ext cx="1095451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p:cNvSpPr/>
          <p:nvPr userDrawn="1"/>
        </p:nvSpPr>
        <p:spPr>
          <a:xfrm>
            <a:off x="276447" y="786809"/>
            <a:ext cx="967562" cy="2658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userDrawn="1"/>
        </p:nvSpPr>
        <p:spPr>
          <a:xfrm>
            <a:off x="754912" y="159488"/>
            <a:ext cx="669851" cy="297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userDrawn="1"/>
        </p:nvSpPr>
        <p:spPr>
          <a:xfrm>
            <a:off x="935665" y="457200"/>
            <a:ext cx="489098" cy="3296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581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23999" y="3822192"/>
            <a:ext cx="6870193" cy="1681388"/>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p:cNvSpPr/>
          <p:nvPr userDrawn="1"/>
        </p:nvSpPr>
        <p:spPr>
          <a:xfrm rot="1441780">
            <a:off x="346743" y="1100495"/>
            <a:ext cx="224325" cy="3894993"/>
          </a:xfrm>
          <a:prstGeom prst="rect">
            <a:avLst/>
          </a:prstGeom>
          <a:solidFill>
            <a:srgbClr val="6D9BEB"/>
          </a:solidFill>
          <a:ln>
            <a:solidFill>
              <a:srgbClr val="6D9B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9"/>
          <p:cNvSpPr/>
          <p:nvPr userDrawn="1"/>
        </p:nvSpPr>
        <p:spPr>
          <a:xfrm rot="1441780">
            <a:off x="179695" y="-243976"/>
            <a:ext cx="224325" cy="3894993"/>
          </a:xfrm>
          <a:prstGeom prst="rect">
            <a:avLst/>
          </a:prstGeom>
          <a:solidFill>
            <a:srgbClr val="EE484A"/>
          </a:solidFill>
          <a:ln>
            <a:solidFill>
              <a:srgbClr val="EE4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tangle 10"/>
          <p:cNvSpPr/>
          <p:nvPr userDrawn="1"/>
        </p:nvSpPr>
        <p:spPr>
          <a:xfrm rot="1441780">
            <a:off x="244172" y="182410"/>
            <a:ext cx="224325" cy="3894993"/>
          </a:xfrm>
          <a:prstGeom prst="rect">
            <a:avLst/>
          </a:prstGeom>
          <a:solidFill>
            <a:srgbClr val="3AC9BB"/>
          </a:solidFill>
          <a:ln>
            <a:solidFill>
              <a:srgbClr val="3AC9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Rectangle 11"/>
          <p:cNvSpPr/>
          <p:nvPr userDrawn="1"/>
        </p:nvSpPr>
        <p:spPr>
          <a:xfrm rot="1441780">
            <a:off x="308648" y="608795"/>
            <a:ext cx="224325" cy="3894993"/>
          </a:xfrm>
          <a:prstGeom prst="rect">
            <a:avLst/>
          </a:prstGeom>
          <a:solidFill>
            <a:srgbClr val="FFA605"/>
          </a:solidFill>
          <a:ln>
            <a:solidFill>
              <a:srgbClr val="FFA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ectangle 12"/>
          <p:cNvSpPr/>
          <p:nvPr userDrawn="1"/>
        </p:nvSpPr>
        <p:spPr>
          <a:xfrm rot="1441780">
            <a:off x="384838" y="1587518"/>
            <a:ext cx="224325" cy="3894993"/>
          </a:xfrm>
          <a:prstGeom prst="rect">
            <a:avLst/>
          </a:prstGeom>
          <a:solidFill>
            <a:srgbClr val="05D6EE"/>
          </a:solidFill>
          <a:ln>
            <a:solidFill>
              <a:srgbClr val="05D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51440500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23999" y="3822192"/>
            <a:ext cx="6870193" cy="1681388"/>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Arrow: Up 9"/>
          <p:cNvSpPr/>
          <p:nvPr userDrawn="1"/>
        </p:nvSpPr>
        <p:spPr>
          <a:xfrm rot="1441780">
            <a:off x="179695" y="-243976"/>
            <a:ext cx="224325" cy="3894993"/>
          </a:xfrm>
          <a:prstGeom prst="upArrow">
            <a:avLst/>
          </a:prstGeom>
          <a:solidFill>
            <a:srgbClr val="EE484A"/>
          </a:solidFill>
          <a:ln>
            <a:solidFill>
              <a:srgbClr val="EE4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Arrow: Up 10"/>
          <p:cNvSpPr/>
          <p:nvPr userDrawn="1"/>
        </p:nvSpPr>
        <p:spPr>
          <a:xfrm rot="1441780">
            <a:off x="129872" y="182410"/>
            <a:ext cx="224325" cy="3894993"/>
          </a:xfrm>
          <a:prstGeom prst="upArrow">
            <a:avLst/>
          </a:prstGeom>
          <a:solidFill>
            <a:srgbClr val="3AC9BB"/>
          </a:solidFill>
          <a:ln>
            <a:solidFill>
              <a:srgbClr val="3AC9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Arrow: Up 11"/>
          <p:cNvSpPr/>
          <p:nvPr userDrawn="1"/>
        </p:nvSpPr>
        <p:spPr>
          <a:xfrm rot="1441780">
            <a:off x="80048" y="608795"/>
            <a:ext cx="224325" cy="3894993"/>
          </a:xfrm>
          <a:prstGeom prst="upArrow">
            <a:avLst/>
          </a:prstGeom>
          <a:solidFill>
            <a:srgbClr val="FFA605"/>
          </a:solidFill>
          <a:ln>
            <a:solidFill>
              <a:srgbClr val="FFA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Arrow: Up 7"/>
          <p:cNvSpPr/>
          <p:nvPr userDrawn="1"/>
        </p:nvSpPr>
        <p:spPr>
          <a:xfrm rot="1441780">
            <a:off x="3843" y="1100495"/>
            <a:ext cx="224325" cy="3894993"/>
          </a:xfrm>
          <a:prstGeom prst="upArrow">
            <a:avLst/>
          </a:prstGeom>
          <a:solidFill>
            <a:srgbClr val="6D9BEB"/>
          </a:solidFill>
          <a:ln>
            <a:solidFill>
              <a:srgbClr val="6D9B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Arrow: Up 12"/>
          <p:cNvSpPr/>
          <p:nvPr userDrawn="1"/>
        </p:nvSpPr>
        <p:spPr>
          <a:xfrm rot="1441780">
            <a:off x="-72362" y="1587518"/>
            <a:ext cx="224325" cy="3894993"/>
          </a:xfrm>
          <a:prstGeom prst="upArrow">
            <a:avLst/>
          </a:prstGeom>
          <a:solidFill>
            <a:srgbClr val="05D6EE"/>
          </a:solidFill>
          <a:ln>
            <a:solidFill>
              <a:srgbClr val="05D6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74630840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normAutofit/>
          </a:bodyPr>
          <a:lstStyle>
            <a:lvl1pPr>
              <a:defRPr sz="48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itle 1"/>
          <p:cNvSpPr txBox="1">
            <a:spLocks/>
          </p:cNvSpPr>
          <p:nvPr userDrawn="1"/>
        </p:nvSpPr>
        <p:spPr>
          <a:xfrm>
            <a:off x="1558205" y="304800"/>
            <a:ext cx="10392229" cy="609600"/>
          </a:xfrm>
          <a:prstGeom prst="rect">
            <a:avLst/>
          </a:prstGeom>
        </p:spPr>
        <p:txBody>
          <a:bodyPr/>
          <a:lstStyle>
            <a:lvl1pPr algn="l" defTabSz="914400" rtl="0" eaLnBrk="1" latinLnBrk="0" hangingPunct="1">
              <a:lnSpc>
                <a:spcPct val="90000"/>
              </a:lnSpc>
              <a:spcBef>
                <a:spcPct val="0"/>
              </a:spcBef>
              <a:buNone/>
              <a:defRPr sz="4000" b="0" kern="1200">
                <a:solidFill>
                  <a:schemeClr val="bg1"/>
                </a:solidFill>
                <a:latin typeface="Century Gothic" panose="020B0502020202020204" pitchFamily="34" charset="0"/>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059428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normAutofit/>
          </a:bodyPr>
          <a:lstStyle>
            <a:lvl1pPr>
              <a:defRPr sz="48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itle 1"/>
          <p:cNvSpPr txBox="1">
            <a:spLocks/>
          </p:cNvSpPr>
          <p:nvPr userDrawn="1"/>
        </p:nvSpPr>
        <p:spPr>
          <a:xfrm>
            <a:off x="1558205" y="304800"/>
            <a:ext cx="10392229" cy="609600"/>
          </a:xfrm>
          <a:prstGeom prst="rect">
            <a:avLst/>
          </a:prstGeom>
        </p:spPr>
        <p:txBody>
          <a:bodyPr/>
          <a:lstStyle>
            <a:lvl1pPr algn="l" defTabSz="914400" rtl="0" eaLnBrk="1" latinLnBrk="0" hangingPunct="1">
              <a:lnSpc>
                <a:spcPct val="90000"/>
              </a:lnSpc>
              <a:spcBef>
                <a:spcPct val="0"/>
              </a:spcBef>
              <a:buNone/>
              <a:defRPr sz="4000" b="0" kern="1200">
                <a:solidFill>
                  <a:schemeClr val="bg1"/>
                </a:solidFill>
                <a:latin typeface="Century Gothic" panose="020B0502020202020204" pitchFamily="34" charset="0"/>
                <a:ea typeface="+mj-ea"/>
                <a:cs typeface="+mj-cs"/>
              </a:defRPr>
            </a:lvl1pPr>
          </a:lstStyle>
          <a:p>
            <a:endParaRPr lang="en-US" dirty="0"/>
          </a:p>
        </p:txBody>
      </p:sp>
    </p:spTree>
    <p:extLst>
      <p:ext uri="{BB962C8B-B14F-4D97-AF65-F5344CB8AC3E}">
        <p14:creationId xmlns:p14="http://schemas.microsoft.com/office/powerpoint/2010/main" val="2892927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2"/>
          <p:cNvSpPr>
            <a:spLocks noGrp="1"/>
          </p:cNvSpPr>
          <p:nvPr>
            <p:ph idx="1"/>
          </p:nvPr>
        </p:nvSpPr>
        <p:spPr>
          <a:xfrm>
            <a:off x="618744" y="1281486"/>
            <a:ext cx="10954512" cy="474608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1558205" y="304800"/>
            <a:ext cx="10392229"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924387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Content Placeholder 7"/>
          <p:cNvSpPr>
            <a:spLocks noGrp="1"/>
          </p:cNvSpPr>
          <p:nvPr>
            <p:ph sz="quarter" idx="13"/>
          </p:nvPr>
        </p:nvSpPr>
        <p:spPr>
          <a:xfrm>
            <a:off x="304800" y="1315616"/>
            <a:ext cx="7518400" cy="5072780"/>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4"/>
          </p:nvPr>
        </p:nvSpPr>
        <p:spPr>
          <a:xfrm>
            <a:off x="7924800" y="1315616"/>
            <a:ext cx="4064000" cy="5072780"/>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1558205" y="304800"/>
            <a:ext cx="10392229"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682750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7"/>
          <p:cNvSpPr>
            <a:spLocks noGrp="1"/>
          </p:cNvSpPr>
          <p:nvPr>
            <p:ph sz="quarter" idx="13"/>
          </p:nvPr>
        </p:nvSpPr>
        <p:spPr>
          <a:xfrm>
            <a:off x="263329" y="1318721"/>
            <a:ext cx="5726923" cy="4727515"/>
          </a:xfrm>
        </p:spPr>
        <p:txBody>
          <a:bodyPr/>
          <a:lstStyle>
            <a:lvl1pPr>
              <a:defRPr sz="28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4"/>
          </p:nvPr>
        </p:nvSpPr>
        <p:spPr>
          <a:xfrm>
            <a:off x="6228701" y="1318721"/>
            <a:ext cx="5726923" cy="4727515"/>
          </a:xfrm>
        </p:spPr>
        <p:txBody>
          <a:bodyPr/>
          <a:lstStyle>
            <a:lvl1pPr>
              <a:defRPr sz="28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1558205" y="304800"/>
            <a:ext cx="10392229"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389159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lIns="68580" tIns="34290" rIns="68580" bIns="34290" anchor="b"/>
          <a:lstStyle>
            <a:lvl1pPr algn="ctr">
              <a:defRPr sz="4533">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24002" y="3822193"/>
            <a:ext cx="6870193" cy="1681388"/>
          </a:xfrm>
        </p:spPr>
        <p:txBody>
          <a:bodyPr/>
          <a:lstStyle>
            <a:lvl1pPr marL="0" indent="0" algn="r">
              <a:buNone/>
              <a:defRPr sz="1867"/>
            </a:lvl1pPr>
            <a:lvl2pPr marL="342891" indent="0" algn="ctr">
              <a:buNone/>
              <a:defRPr sz="1467"/>
            </a:lvl2pPr>
            <a:lvl3pPr marL="685783" indent="0" algn="ctr">
              <a:buNone/>
              <a:defRPr sz="1333"/>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Click to edit Master subtitle style</a:t>
            </a:r>
          </a:p>
        </p:txBody>
      </p:sp>
      <p:sp>
        <p:nvSpPr>
          <p:cNvPr id="9" name="Rectangle 8"/>
          <p:cNvSpPr/>
          <p:nvPr userDrawn="1"/>
        </p:nvSpPr>
        <p:spPr>
          <a:xfrm>
            <a:off x="6965739" y="3509963"/>
            <a:ext cx="3702263" cy="91440"/>
          </a:xfrm>
          <a:prstGeom prst="rect">
            <a:avLst/>
          </a:prstGeom>
          <a:solidFill>
            <a:srgbClr val="3AC9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783">
              <a:defRPr/>
            </a:pPr>
            <a:endParaRPr lang="en-US" sz="1333">
              <a:solidFill>
                <a:prstClr val="white"/>
              </a:solidFill>
            </a:endParaRPr>
          </a:p>
        </p:txBody>
      </p:sp>
      <p:sp>
        <p:nvSpPr>
          <p:cNvPr id="14" name="Rectangle 13"/>
          <p:cNvSpPr/>
          <p:nvPr userDrawn="1"/>
        </p:nvSpPr>
        <p:spPr>
          <a:xfrm>
            <a:off x="1516164" y="3509963"/>
            <a:ext cx="2951073" cy="91440"/>
          </a:xfrm>
          <a:prstGeom prst="rect">
            <a:avLst/>
          </a:prstGeom>
          <a:solidFill>
            <a:srgbClr val="EE484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783">
              <a:defRPr/>
            </a:pPr>
            <a:endParaRPr lang="en-US" sz="1333">
              <a:solidFill>
                <a:prstClr val="white"/>
              </a:solidFill>
            </a:endParaRPr>
          </a:p>
        </p:txBody>
      </p:sp>
      <p:sp>
        <p:nvSpPr>
          <p:cNvPr id="15" name="Rectangle 14"/>
          <p:cNvSpPr/>
          <p:nvPr userDrawn="1"/>
        </p:nvSpPr>
        <p:spPr>
          <a:xfrm>
            <a:off x="3759200" y="3509963"/>
            <a:ext cx="4327301" cy="91440"/>
          </a:xfrm>
          <a:prstGeom prst="rect">
            <a:avLst/>
          </a:prstGeom>
          <a:solidFill>
            <a:srgbClr val="6D9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783">
              <a:defRPr/>
            </a:pPr>
            <a:endParaRPr lang="en-US" sz="1333">
              <a:solidFill>
                <a:prstClr val="white"/>
              </a:solidFill>
            </a:endParaRPr>
          </a:p>
        </p:txBody>
      </p:sp>
      <p:pic>
        <p:nvPicPr>
          <p:cNvPr id="8" name="Picture 7"/>
          <p:cNvPicPr>
            <a:picLocks noChangeAspect="1"/>
          </p:cNvPicPr>
          <p:nvPr userDrawn="1"/>
        </p:nvPicPr>
        <p:blipFill>
          <a:blip r:embed="rId2"/>
          <a:stretch>
            <a:fillRect/>
          </a:stretch>
        </p:blipFill>
        <p:spPr>
          <a:xfrm>
            <a:off x="-451276" y="-25560"/>
            <a:ext cx="1975275" cy="5432007"/>
          </a:xfrm>
          <a:prstGeom prst="rect">
            <a:avLst/>
          </a:prstGeom>
        </p:spPr>
      </p:pic>
    </p:spTree>
    <p:extLst>
      <p:ext uri="{BB962C8B-B14F-4D97-AF65-F5344CB8AC3E}">
        <p14:creationId xmlns:p14="http://schemas.microsoft.com/office/powerpoint/2010/main" val="308856760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lIns="68580" tIns="34290" rIns="68580" bIns="34290" anchor="b"/>
          <a:lstStyle>
            <a:lvl1pPr algn="ctr">
              <a:defRPr sz="6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24001" y="3822193"/>
            <a:ext cx="6870193" cy="1681388"/>
          </a:xfrm>
        </p:spPr>
        <p:txBody>
          <a:bodyPr/>
          <a:lstStyle>
            <a:lvl1pPr marL="0" indent="0" algn="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2"/>
          <a:stretch>
            <a:fillRect/>
          </a:stretch>
        </p:blipFill>
        <p:spPr>
          <a:xfrm>
            <a:off x="-451276" y="-25560"/>
            <a:ext cx="1975275" cy="5432007"/>
          </a:xfrm>
          <a:prstGeom prst="rect">
            <a:avLst/>
          </a:prstGeom>
        </p:spPr>
      </p:pic>
    </p:spTree>
    <p:extLst>
      <p:ext uri="{BB962C8B-B14F-4D97-AF65-F5344CB8AC3E}">
        <p14:creationId xmlns:p14="http://schemas.microsoft.com/office/powerpoint/2010/main" val="844569370"/>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0"/>
            <a:ext cx="10515600" cy="2852737"/>
          </a:xfrm>
          <a:prstGeom prst="rect">
            <a:avLst/>
          </a:prstGeom>
        </p:spPr>
        <p:txBody>
          <a:bodyPr lIns="68580" tIns="34290" rIns="68580" bIns="34290" anchor="b">
            <a:normAutofit/>
          </a:bodyPr>
          <a:lstStyle>
            <a:lvl1pPr>
              <a:defRPr sz="48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49" y="4589464"/>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10" name="Title 1"/>
          <p:cNvSpPr txBox="1">
            <a:spLocks/>
          </p:cNvSpPr>
          <p:nvPr userDrawn="1"/>
        </p:nvSpPr>
        <p:spPr>
          <a:xfrm>
            <a:off x="1558206" y="304800"/>
            <a:ext cx="10392229" cy="609600"/>
          </a:xfrm>
          <a:prstGeom prst="rect">
            <a:avLst/>
          </a:prstGeom>
        </p:spPr>
        <p:txBody>
          <a:bodyPr lIns="91440" tIns="45720" rIns="91440" bIns="45720"/>
          <a:lstStyle>
            <a:lvl1pPr algn="l" defTabSz="914400" rtl="0" eaLnBrk="1" latinLnBrk="0" hangingPunct="1">
              <a:lnSpc>
                <a:spcPct val="90000"/>
              </a:lnSpc>
              <a:spcBef>
                <a:spcPct val="0"/>
              </a:spcBef>
              <a:buNone/>
              <a:defRPr sz="4000" b="0" kern="1200">
                <a:solidFill>
                  <a:schemeClr val="bg1"/>
                </a:solidFill>
                <a:latin typeface="Century Gothic" panose="020B0502020202020204" pitchFamily="34" charset="0"/>
                <a:ea typeface="+mj-ea"/>
                <a:cs typeface="+mj-cs"/>
              </a:defRPr>
            </a:lvl1pPr>
          </a:lstStyle>
          <a:p>
            <a:endParaRPr lang="en-US" sz="5333" dirty="0">
              <a:solidFill>
                <a:prstClr val="white"/>
              </a:solidFill>
            </a:endParaRPr>
          </a:p>
        </p:txBody>
      </p:sp>
    </p:spTree>
    <p:extLst>
      <p:ext uri="{BB962C8B-B14F-4D97-AF65-F5344CB8AC3E}">
        <p14:creationId xmlns:p14="http://schemas.microsoft.com/office/powerpoint/2010/main" val="1523796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2"/>
          <p:cNvSpPr>
            <a:spLocks noGrp="1"/>
          </p:cNvSpPr>
          <p:nvPr>
            <p:ph idx="1"/>
          </p:nvPr>
        </p:nvSpPr>
        <p:spPr>
          <a:xfrm>
            <a:off x="618744" y="1281488"/>
            <a:ext cx="10954512" cy="4746089"/>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1558206" y="304800"/>
            <a:ext cx="10392229" cy="609600"/>
          </a:xfrm>
          <a:prstGeom prst="rect">
            <a:avLst/>
          </a:prstGeom>
        </p:spPr>
        <p:txBody>
          <a:bodyPr lIns="68580" tIns="34290" rIns="68580" bIns="34290"/>
          <a:lstStyle>
            <a:lvl1pPr algn="l">
              <a:defRPr/>
            </a:lvl1pPr>
          </a:lstStyle>
          <a:p>
            <a:r>
              <a:rPr lang="en-US" dirty="0"/>
              <a:t>Click to edit Master title style</a:t>
            </a:r>
          </a:p>
        </p:txBody>
      </p:sp>
    </p:spTree>
    <p:extLst>
      <p:ext uri="{BB962C8B-B14F-4D97-AF65-F5344CB8AC3E}">
        <p14:creationId xmlns:p14="http://schemas.microsoft.com/office/powerpoint/2010/main" val="41769765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Content Placeholder 7"/>
          <p:cNvSpPr>
            <a:spLocks noGrp="1"/>
          </p:cNvSpPr>
          <p:nvPr>
            <p:ph sz="quarter" idx="13"/>
          </p:nvPr>
        </p:nvSpPr>
        <p:spPr>
          <a:xfrm>
            <a:off x="304800" y="1315617"/>
            <a:ext cx="7518400" cy="5072780"/>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4"/>
          </p:nvPr>
        </p:nvSpPr>
        <p:spPr>
          <a:xfrm>
            <a:off x="7924800" y="1315617"/>
            <a:ext cx="4064000" cy="5072780"/>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1558206" y="304800"/>
            <a:ext cx="10392229" cy="609600"/>
          </a:xfrm>
          <a:prstGeom prst="rect">
            <a:avLst/>
          </a:prstGeom>
        </p:spPr>
        <p:txBody>
          <a:bodyPr lIns="68580" tIns="34290" rIns="68580" bIns="34290"/>
          <a:lstStyle>
            <a:lvl1pPr algn="l">
              <a:defRPr/>
            </a:lvl1pPr>
          </a:lstStyle>
          <a:p>
            <a:r>
              <a:rPr lang="en-US" dirty="0"/>
              <a:t>Click to edit Master title style</a:t>
            </a:r>
          </a:p>
        </p:txBody>
      </p:sp>
    </p:spTree>
    <p:extLst>
      <p:ext uri="{BB962C8B-B14F-4D97-AF65-F5344CB8AC3E}">
        <p14:creationId xmlns:p14="http://schemas.microsoft.com/office/powerpoint/2010/main" val="3262154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7"/>
          <p:cNvSpPr>
            <a:spLocks noGrp="1"/>
          </p:cNvSpPr>
          <p:nvPr>
            <p:ph sz="quarter" idx="13"/>
          </p:nvPr>
        </p:nvSpPr>
        <p:spPr>
          <a:xfrm>
            <a:off x="263329" y="1318721"/>
            <a:ext cx="5726923" cy="4727515"/>
          </a:xfrm>
        </p:spPr>
        <p:txBody>
          <a:bodyPr/>
          <a:lstStyle>
            <a:lvl1pPr>
              <a:defRPr sz="28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4"/>
          </p:nvPr>
        </p:nvSpPr>
        <p:spPr>
          <a:xfrm>
            <a:off x="6228701" y="1318721"/>
            <a:ext cx="5726923" cy="4727515"/>
          </a:xfrm>
        </p:spPr>
        <p:txBody>
          <a:bodyPr/>
          <a:lstStyle>
            <a:lvl1pPr>
              <a:defRPr sz="28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1558206" y="304800"/>
            <a:ext cx="10392229" cy="609600"/>
          </a:xfrm>
          <a:prstGeom prst="rect">
            <a:avLst/>
          </a:prstGeom>
        </p:spPr>
        <p:txBody>
          <a:bodyPr lIns="68580" tIns="34290" rIns="68580" bIns="34290"/>
          <a:lstStyle>
            <a:lvl1pPr algn="l">
              <a:defRPr/>
            </a:lvl1pPr>
          </a:lstStyle>
          <a:p>
            <a:r>
              <a:rPr lang="en-US" dirty="0"/>
              <a:t>Click to edit Master title style</a:t>
            </a:r>
          </a:p>
        </p:txBody>
      </p:sp>
    </p:spTree>
    <p:extLst>
      <p:ext uri="{BB962C8B-B14F-4D97-AF65-F5344CB8AC3E}">
        <p14:creationId xmlns:p14="http://schemas.microsoft.com/office/powerpoint/2010/main" val="2439076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lIns="68580" tIns="34290" rIns="68580" bIns="34290"/>
          <a:lstStyle/>
          <a:p>
            <a:pPr defTabSz="914377"/>
            <a:fld id="{8A526B6B-165E-4C1B-BA3E-50B370260C83}" type="datetimeFigureOut">
              <a:rPr lang="en-US" sz="1867" smtClean="0">
                <a:solidFill>
                  <a:prstClr val="black"/>
                </a:solidFill>
              </a:rPr>
              <a:pPr defTabSz="914377"/>
              <a:t>6/29/2017</a:t>
            </a:fld>
            <a:endParaRPr lang="en-US" sz="1867">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lIns="68580" tIns="34290" rIns="68580" bIns="34290"/>
          <a:lstStyle/>
          <a:p>
            <a:pPr defTabSz="914377"/>
            <a:endParaRPr lang="en-US" sz="1867" dirty="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lIns="68580" tIns="34290" rIns="68580" bIns="34290"/>
          <a:lstStyle/>
          <a:p>
            <a:pPr defTabSz="914377"/>
            <a:fld id="{056237B3-8608-435A-B9C5-E6140D801FED}" type="slidenum">
              <a:rPr lang="en-US" sz="1867" smtClean="0">
                <a:solidFill>
                  <a:prstClr val="black"/>
                </a:solidFill>
              </a:rPr>
              <a:pPr defTabSz="914377"/>
              <a:t>‹#›</a:t>
            </a:fld>
            <a:endParaRPr lang="en-US" sz="1867">
              <a:solidFill>
                <a:prstClr val="black"/>
              </a:solidFill>
            </a:endParaRPr>
          </a:p>
        </p:txBody>
      </p:sp>
      <p:sp>
        <p:nvSpPr>
          <p:cNvPr id="7" name="Text Placeholder 2"/>
          <p:cNvSpPr>
            <a:spLocks noGrp="1"/>
          </p:cNvSpPr>
          <p:nvPr>
            <p:ph idx="1"/>
          </p:nvPr>
        </p:nvSpPr>
        <p:spPr>
          <a:xfrm>
            <a:off x="618744" y="1281487"/>
            <a:ext cx="10954512" cy="4351339"/>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492898" y="304800"/>
            <a:ext cx="10597503" cy="609600"/>
          </a:xfrm>
          <a:prstGeom prst="rect">
            <a:avLst/>
          </a:prstGeom>
        </p:spPr>
        <p:txBody>
          <a:bodyPr lIns="68580" tIns="34290" rIns="68580" bIns="34290"/>
          <a:lstStyle>
            <a:lvl1pPr algn="l">
              <a:defRPr/>
            </a:lvl1pPr>
          </a:lstStyle>
          <a:p>
            <a:r>
              <a:rPr lang="en-US" dirty="0"/>
              <a:t>Click to edit Master title style</a:t>
            </a:r>
          </a:p>
        </p:txBody>
      </p:sp>
    </p:spTree>
    <p:extLst>
      <p:ext uri="{BB962C8B-B14F-4D97-AF65-F5344CB8AC3E}">
        <p14:creationId xmlns:p14="http://schemas.microsoft.com/office/powerpoint/2010/main" val="74388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2"/>
          <p:cNvSpPr>
            <a:spLocks noGrp="1"/>
          </p:cNvSpPr>
          <p:nvPr>
            <p:ph idx="1"/>
          </p:nvPr>
        </p:nvSpPr>
        <p:spPr>
          <a:xfrm>
            <a:off x="618744" y="1281486"/>
            <a:ext cx="10954512" cy="474608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1558205" y="304800"/>
            <a:ext cx="10392229"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913017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1"/>
            <a:ext cx="2743200" cy="365125"/>
          </a:xfrm>
          <a:prstGeom prst="rect">
            <a:avLst/>
          </a:prstGeom>
        </p:spPr>
        <p:txBody>
          <a:bodyPr lIns="68580" tIns="34290" rIns="68580" bIns="34290"/>
          <a:lstStyle/>
          <a:p>
            <a:pPr defTabSz="914377"/>
            <a:fld id="{8A526B6B-165E-4C1B-BA3E-50B370260C83}" type="datetimeFigureOut">
              <a:rPr lang="en-US" sz="1867" smtClean="0">
                <a:solidFill>
                  <a:prstClr val="black"/>
                </a:solidFill>
              </a:rPr>
              <a:pPr defTabSz="914377"/>
              <a:t>6/29/2017</a:t>
            </a:fld>
            <a:endParaRPr lang="en-US" sz="1867">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lIns="68580" tIns="34290" rIns="68580" bIns="34290"/>
          <a:lstStyle/>
          <a:p>
            <a:pPr defTabSz="914377"/>
            <a:endParaRPr lang="en-US" sz="1867">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lIns="68580" tIns="34290" rIns="68580" bIns="34290"/>
          <a:lstStyle/>
          <a:p>
            <a:pPr defTabSz="914377"/>
            <a:fld id="{056237B3-8608-435A-B9C5-E6140D801FED}" type="slidenum">
              <a:rPr lang="en-US" sz="1867" smtClean="0">
                <a:solidFill>
                  <a:prstClr val="black"/>
                </a:solidFill>
              </a:rPr>
              <a:pPr defTabSz="914377"/>
              <a:t>‹#›</a:t>
            </a:fld>
            <a:endParaRPr lang="en-US" sz="1867">
              <a:solidFill>
                <a:prstClr val="black"/>
              </a:solidFill>
            </a:endParaRPr>
          </a:p>
        </p:txBody>
      </p:sp>
      <p:sp>
        <p:nvSpPr>
          <p:cNvPr id="6" name="Title 1"/>
          <p:cNvSpPr>
            <a:spLocks noGrp="1"/>
          </p:cNvSpPr>
          <p:nvPr>
            <p:ph type="title"/>
          </p:nvPr>
        </p:nvSpPr>
        <p:spPr>
          <a:xfrm>
            <a:off x="1492898" y="304800"/>
            <a:ext cx="10597503" cy="609600"/>
          </a:xfrm>
          <a:prstGeom prst="rect">
            <a:avLst/>
          </a:prstGeom>
        </p:spPr>
        <p:txBody>
          <a:bodyPr lIns="68580" tIns="34290" rIns="68580" bIns="34290"/>
          <a:lstStyle>
            <a:lvl1pPr algn="l">
              <a:defRPr/>
            </a:lvl1pPr>
          </a:lstStyle>
          <a:p>
            <a:r>
              <a:rPr lang="en-US" dirty="0"/>
              <a:t>Click to edit Master title style</a:t>
            </a:r>
          </a:p>
        </p:txBody>
      </p:sp>
    </p:spTree>
    <p:extLst>
      <p:ext uri="{BB962C8B-B14F-4D97-AF65-F5344CB8AC3E}">
        <p14:creationId xmlns:p14="http://schemas.microsoft.com/office/powerpoint/2010/main" val="3012579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92898" y="304800"/>
            <a:ext cx="10597503" cy="609600"/>
          </a:xfrm>
          <a:prstGeom prst="rect">
            <a:avLst/>
          </a:prstGeom>
        </p:spPr>
        <p:txBody>
          <a:bodyPr lIns="68580" tIns="34290" rIns="68580" bIns="34290"/>
          <a:lstStyle>
            <a:lvl1pPr algn="l">
              <a:defRPr/>
            </a:lvl1pPr>
          </a:lstStyle>
          <a:p>
            <a:r>
              <a:rPr lang="en-US" dirty="0"/>
              <a:t>Click to edit Master title style</a:t>
            </a:r>
          </a:p>
        </p:txBody>
      </p:sp>
    </p:spTree>
    <p:extLst>
      <p:ext uri="{BB962C8B-B14F-4D97-AF65-F5344CB8AC3E}">
        <p14:creationId xmlns:p14="http://schemas.microsoft.com/office/powerpoint/2010/main" val="898276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58206" y="304800"/>
            <a:ext cx="10392229" cy="609600"/>
          </a:xfrm>
          <a:prstGeom prst="rect">
            <a:avLst/>
          </a:prstGeom>
        </p:spPr>
        <p:txBody>
          <a:bodyPr lIns="68580" tIns="34290" rIns="68580" bIns="34290"/>
          <a:lstStyle>
            <a:lvl1pPr algn="l">
              <a:defRPr/>
            </a:lvl1pPr>
          </a:lstStyle>
          <a:p>
            <a:r>
              <a:rPr lang="en-US" dirty="0"/>
              <a:t>Click to edit Master title style</a:t>
            </a:r>
          </a:p>
        </p:txBody>
      </p:sp>
      <p:sp>
        <p:nvSpPr>
          <p:cNvPr id="5" name="Content Placeholder 7"/>
          <p:cNvSpPr>
            <a:spLocks noGrp="1"/>
          </p:cNvSpPr>
          <p:nvPr>
            <p:ph sz="quarter" idx="13"/>
          </p:nvPr>
        </p:nvSpPr>
        <p:spPr>
          <a:xfrm>
            <a:off x="304800" y="1343609"/>
            <a:ext cx="7518400" cy="5044788"/>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4"/>
          </p:nvPr>
        </p:nvSpPr>
        <p:spPr>
          <a:xfrm>
            <a:off x="7924800" y="1343609"/>
            <a:ext cx="4064000" cy="5044788"/>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0892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Content Placeholder 7"/>
          <p:cNvSpPr>
            <a:spLocks noGrp="1"/>
          </p:cNvSpPr>
          <p:nvPr>
            <p:ph sz="quarter" idx="13"/>
          </p:nvPr>
        </p:nvSpPr>
        <p:spPr>
          <a:xfrm>
            <a:off x="304800" y="1343609"/>
            <a:ext cx="7518400" cy="5044788"/>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4"/>
          </p:nvPr>
        </p:nvSpPr>
        <p:spPr>
          <a:xfrm>
            <a:off x="7924800" y="1343609"/>
            <a:ext cx="4064000" cy="5044788"/>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60928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80931"/>
            <a:ext cx="10972800" cy="4638869"/>
          </a:xfrm>
        </p:spPr>
        <p:txBody>
          <a:bodyPr/>
          <a:lstStyle>
            <a:lvl2pPr>
              <a:defRPr sz="2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p:nvPr>
        </p:nvSpPr>
        <p:spPr>
          <a:xfrm>
            <a:off x="609600" y="6212019"/>
            <a:ext cx="10972800" cy="457200"/>
          </a:xfrm>
        </p:spPr>
        <p:txBody>
          <a:bodyPr>
            <a:normAutofit/>
          </a:bodyPr>
          <a:lstStyle>
            <a:lvl1pPr>
              <a:defRPr sz="1067"/>
            </a:lvl1pPr>
            <a:lvl2pPr>
              <a:defRPr sz="2800"/>
            </a:lvl2pPr>
          </a:lstStyle>
          <a:p>
            <a:pPr lvl="0"/>
            <a:r>
              <a:rPr lang="en-US" dirty="0"/>
              <a:t>Click to edit Master text styles</a:t>
            </a:r>
          </a:p>
        </p:txBody>
      </p:sp>
      <p:sp>
        <p:nvSpPr>
          <p:cNvPr id="8" name="Title 1"/>
          <p:cNvSpPr>
            <a:spLocks noGrp="1"/>
          </p:cNvSpPr>
          <p:nvPr>
            <p:ph type="title"/>
          </p:nvPr>
        </p:nvSpPr>
        <p:spPr>
          <a:xfrm>
            <a:off x="1558206" y="304800"/>
            <a:ext cx="10392229" cy="609600"/>
          </a:xfrm>
          <a:prstGeom prst="rect">
            <a:avLst/>
          </a:prstGeom>
        </p:spPr>
        <p:txBody>
          <a:bodyPr lIns="68580" tIns="34290" rIns="68580" bIns="34290"/>
          <a:lstStyle>
            <a:lvl1pPr algn="l">
              <a:defRPr/>
            </a:lvl1pPr>
          </a:lstStyle>
          <a:p>
            <a:r>
              <a:rPr lang="en-US" dirty="0"/>
              <a:t>Click to edit Master title style</a:t>
            </a:r>
          </a:p>
        </p:txBody>
      </p:sp>
    </p:spTree>
    <p:extLst>
      <p:ext uri="{BB962C8B-B14F-4D97-AF65-F5344CB8AC3E}">
        <p14:creationId xmlns:p14="http://schemas.microsoft.com/office/powerpoint/2010/main" val="213158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1600" y="304800"/>
            <a:ext cx="11988800" cy="609600"/>
          </a:xfrm>
          <a:prstGeom prst="rect">
            <a:avLst/>
          </a:prstGeom>
        </p:spPr>
        <p:txBody>
          <a:bodyPr lIns="68580" tIns="34290" rIns="68580" bIns="34290"/>
          <a:lstStyle>
            <a:lvl1pPr algn="ctr">
              <a:defRPr/>
            </a:lvl1pPr>
          </a:lstStyle>
          <a:p>
            <a:r>
              <a:rPr lang="en-US"/>
              <a:t>Click to edit Master title style</a:t>
            </a:r>
            <a:endParaRPr lang="en-US" dirty="0"/>
          </a:p>
        </p:txBody>
      </p:sp>
      <p:sp>
        <p:nvSpPr>
          <p:cNvPr id="5" name="Content Placeholder 7"/>
          <p:cNvSpPr>
            <a:spLocks noGrp="1"/>
          </p:cNvSpPr>
          <p:nvPr>
            <p:ph sz="quarter" idx="13"/>
          </p:nvPr>
        </p:nvSpPr>
        <p:spPr>
          <a:xfrm>
            <a:off x="711200" y="1066801"/>
            <a:ext cx="10972800" cy="3797596"/>
          </a:xfrm>
        </p:spPr>
        <p:txBody>
          <a:bodyPr/>
          <a:lstStyle>
            <a:lvl1pPr>
              <a:defRPr sz="28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p:cNvSpPr/>
          <p:nvPr/>
        </p:nvSpPr>
        <p:spPr>
          <a:xfrm>
            <a:off x="206153" y="797443"/>
            <a:ext cx="1084521" cy="248093"/>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defTabSz="914377"/>
            <a:endParaRPr lang="en-US" sz="1867">
              <a:solidFill>
                <a:prstClr val="white"/>
              </a:solidFill>
            </a:endParaRPr>
          </a:p>
        </p:txBody>
      </p:sp>
      <p:sp>
        <p:nvSpPr>
          <p:cNvPr id="6" name="Rectangle 5"/>
          <p:cNvSpPr/>
          <p:nvPr/>
        </p:nvSpPr>
        <p:spPr>
          <a:xfrm>
            <a:off x="829338" y="191387"/>
            <a:ext cx="552893" cy="382772"/>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defTabSz="914377"/>
            <a:endParaRPr lang="en-US" sz="1867">
              <a:solidFill>
                <a:prstClr val="white"/>
              </a:solidFill>
            </a:endParaRPr>
          </a:p>
        </p:txBody>
      </p:sp>
      <p:sp>
        <p:nvSpPr>
          <p:cNvPr id="7" name="Rectangle 6"/>
          <p:cNvSpPr/>
          <p:nvPr/>
        </p:nvSpPr>
        <p:spPr>
          <a:xfrm>
            <a:off x="940981" y="584791"/>
            <a:ext cx="329609" cy="233916"/>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defTabSz="914377"/>
            <a:endParaRPr lang="en-US" sz="1867">
              <a:solidFill>
                <a:prstClr val="white"/>
              </a:solidFill>
            </a:endParaRPr>
          </a:p>
        </p:txBody>
      </p:sp>
    </p:spTree>
    <p:extLst>
      <p:ext uri="{BB962C8B-B14F-4D97-AF65-F5344CB8AC3E}">
        <p14:creationId xmlns:p14="http://schemas.microsoft.com/office/powerpoint/2010/main" val="4164856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lIns="68580" tIns="34290" rIns="68580" bIns="34290"/>
          <a:lstStyle/>
          <a:p>
            <a:pPr defTabSz="914377"/>
            <a:fld id="{8A526B6B-165E-4C1B-BA3E-50B370260C83}" type="datetimeFigureOut">
              <a:rPr lang="en-US" sz="1867" smtClean="0">
                <a:solidFill>
                  <a:prstClr val="black"/>
                </a:solidFill>
              </a:rPr>
              <a:pPr defTabSz="914377"/>
              <a:t>6/29/2017</a:t>
            </a:fld>
            <a:endParaRPr lang="en-US" sz="1867">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lIns="68580" tIns="34290" rIns="68580" bIns="34290"/>
          <a:lstStyle/>
          <a:p>
            <a:pPr defTabSz="914377"/>
            <a:endParaRPr lang="en-US" sz="1867">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lIns="68580" tIns="34290" rIns="68580" bIns="34290"/>
          <a:lstStyle/>
          <a:p>
            <a:pPr defTabSz="914377"/>
            <a:fld id="{056237B3-8608-435A-B9C5-E6140D801FED}" type="slidenum">
              <a:rPr lang="en-US" sz="1867" smtClean="0">
                <a:solidFill>
                  <a:prstClr val="black"/>
                </a:solidFill>
              </a:rPr>
              <a:pPr defTabSz="914377"/>
              <a:t>‹#›</a:t>
            </a:fld>
            <a:endParaRPr lang="en-US" sz="1867">
              <a:solidFill>
                <a:prstClr val="black"/>
              </a:solidFill>
            </a:endParaRPr>
          </a:p>
        </p:txBody>
      </p:sp>
      <p:sp>
        <p:nvSpPr>
          <p:cNvPr id="5" name="Rectangle 4"/>
          <p:cNvSpPr/>
          <p:nvPr userDrawn="1"/>
        </p:nvSpPr>
        <p:spPr>
          <a:xfrm>
            <a:off x="276448" y="797443"/>
            <a:ext cx="978195" cy="276447"/>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defTabSz="914377"/>
            <a:endParaRPr lang="en-US" sz="1867">
              <a:solidFill>
                <a:prstClr val="white"/>
              </a:solidFill>
            </a:endParaRPr>
          </a:p>
        </p:txBody>
      </p:sp>
      <p:sp>
        <p:nvSpPr>
          <p:cNvPr id="6" name="Rectangle 5"/>
          <p:cNvSpPr/>
          <p:nvPr userDrawn="1"/>
        </p:nvSpPr>
        <p:spPr>
          <a:xfrm>
            <a:off x="744280" y="191387"/>
            <a:ext cx="616688" cy="372140"/>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defTabSz="914377"/>
            <a:endParaRPr lang="en-US" sz="1867">
              <a:solidFill>
                <a:prstClr val="white"/>
              </a:solidFill>
            </a:endParaRPr>
          </a:p>
        </p:txBody>
      </p:sp>
      <p:sp>
        <p:nvSpPr>
          <p:cNvPr id="7" name="Rectangle 6"/>
          <p:cNvSpPr/>
          <p:nvPr userDrawn="1"/>
        </p:nvSpPr>
        <p:spPr>
          <a:xfrm>
            <a:off x="935666" y="563527"/>
            <a:ext cx="425303" cy="212651"/>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defTabSz="914377"/>
            <a:endParaRPr lang="en-US" sz="1867">
              <a:solidFill>
                <a:prstClr val="white"/>
              </a:solidFill>
            </a:endParaRPr>
          </a:p>
        </p:txBody>
      </p:sp>
    </p:spTree>
    <p:extLst>
      <p:ext uri="{BB962C8B-B14F-4D97-AF65-F5344CB8AC3E}">
        <p14:creationId xmlns:p14="http://schemas.microsoft.com/office/powerpoint/2010/main" val="304681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4" name="Flowchart: Alternate Process 3"/>
          <p:cNvSpPr/>
          <p:nvPr userDrawn="1"/>
        </p:nvSpPr>
        <p:spPr>
          <a:xfrm>
            <a:off x="101600" y="152400"/>
            <a:ext cx="11988800" cy="914400"/>
          </a:xfrm>
          <a:prstGeom prst="flowChartAlternateProcess">
            <a:avLst/>
          </a:prstGeom>
          <a:solidFill>
            <a:schemeClr val="accent2"/>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en-US" sz="1867">
              <a:solidFill>
                <a:srgbClr val="FFFFFF"/>
              </a:solidFill>
            </a:endParaRPr>
          </a:p>
        </p:txBody>
      </p:sp>
      <p:sp>
        <p:nvSpPr>
          <p:cNvPr id="2" name="Title 1"/>
          <p:cNvSpPr>
            <a:spLocks noGrp="1"/>
          </p:cNvSpPr>
          <p:nvPr>
            <p:ph type="title"/>
          </p:nvPr>
        </p:nvSpPr>
        <p:spPr>
          <a:xfrm>
            <a:off x="101600" y="304800"/>
            <a:ext cx="11988800" cy="609600"/>
          </a:xfrm>
          <a:prstGeom prst="rect">
            <a:avLst/>
          </a:prstGeom>
        </p:spPr>
        <p:txBody>
          <a:bodyPr lIns="68580" tIns="34290" rIns="68580" bIns="34290"/>
          <a:lstStyle>
            <a:lvl1pPr algn="ctr">
              <a:defRPr/>
            </a:lvl1pPr>
          </a:lstStyle>
          <a:p>
            <a:r>
              <a:rPr lang="en-US" dirty="0"/>
              <a:t>Click to edit Master title style</a:t>
            </a:r>
          </a:p>
        </p:txBody>
      </p:sp>
      <p:sp>
        <p:nvSpPr>
          <p:cNvPr id="5" name="Content Placeholder 7"/>
          <p:cNvSpPr>
            <a:spLocks noGrp="1"/>
          </p:cNvSpPr>
          <p:nvPr>
            <p:ph sz="quarter" idx="13"/>
          </p:nvPr>
        </p:nvSpPr>
        <p:spPr>
          <a:xfrm>
            <a:off x="711200" y="1066801"/>
            <a:ext cx="10972800" cy="3797596"/>
          </a:xfrm>
        </p:spPr>
        <p:txBody>
          <a:bodyPr/>
          <a:lstStyle>
            <a:lvl1pPr>
              <a:defRPr sz="28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9846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9870"/>
            <a:ext cx="1371600" cy="4157330"/>
          </a:xfrm>
          <a:prstGeom prst="rect">
            <a:avLst/>
          </a:prstGeom>
        </p:spPr>
      </p:pic>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24001" y="3822192"/>
            <a:ext cx="6870193" cy="1681388"/>
          </a:xfr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p:cNvSpPr/>
          <p:nvPr userDrawn="1"/>
        </p:nvSpPr>
        <p:spPr>
          <a:xfrm>
            <a:off x="6965738" y="3509962"/>
            <a:ext cx="3702263" cy="91440"/>
          </a:xfrm>
          <a:prstGeom prst="rect">
            <a:avLst/>
          </a:prstGeom>
          <a:solidFill>
            <a:srgbClr val="3A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13"/>
          <p:cNvSpPr/>
          <p:nvPr userDrawn="1"/>
        </p:nvSpPr>
        <p:spPr>
          <a:xfrm>
            <a:off x="1516162" y="3509962"/>
            <a:ext cx="2951073" cy="91440"/>
          </a:xfrm>
          <a:prstGeom prst="rect">
            <a:avLst/>
          </a:prstGeom>
          <a:solidFill>
            <a:srgbClr val="EE4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Rectangle 14"/>
          <p:cNvSpPr/>
          <p:nvPr userDrawn="1"/>
        </p:nvSpPr>
        <p:spPr>
          <a:xfrm>
            <a:off x="3759200" y="3509962"/>
            <a:ext cx="4327301" cy="91440"/>
          </a:xfrm>
          <a:prstGeom prst="rect">
            <a:avLst/>
          </a:prstGeom>
          <a:solidFill>
            <a:srgbClr val="6D9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812228242"/>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normAutofit/>
          </a:bodyPr>
          <a:lstStyle>
            <a:lvl1pPr>
              <a:defRPr sz="36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10" name="Title 1"/>
          <p:cNvSpPr txBox="1">
            <a:spLocks/>
          </p:cNvSpPr>
          <p:nvPr userDrawn="1"/>
        </p:nvSpPr>
        <p:spPr>
          <a:xfrm>
            <a:off x="1558206" y="304800"/>
            <a:ext cx="10392229" cy="609600"/>
          </a:xfrm>
          <a:prstGeom prst="rect">
            <a:avLst/>
          </a:prstGeom>
        </p:spPr>
        <p:txBody>
          <a:bodyPr/>
          <a:lstStyle>
            <a:lvl1pPr algn="l" defTabSz="914400" rtl="0" eaLnBrk="1" latinLnBrk="0" hangingPunct="1">
              <a:lnSpc>
                <a:spcPct val="90000"/>
              </a:lnSpc>
              <a:spcBef>
                <a:spcPct val="0"/>
              </a:spcBef>
              <a:buNone/>
              <a:defRPr sz="4000" b="0" kern="1200">
                <a:solidFill>
                  <a:schemeClr val="bg1"/>
                </a:solidFill>
                <a:latin typeface="Century Gothic" panose="020B0502020202020204" pitchFamily="34" charset="0"/>
                <a:ea typeface="+mj-ea"/>
                <a:cs typeface="+mj-cs"/>
              </a:defRPr>
            </a:lvl1pPr>
          </a:lstStyle>
          <a:p>
            <a:r>
              <a:rPr lang="en-US" sz="3000" dirty="0"/>
              <a:t>Click to edit Master title style</a:t>
            </a:r>
          </a:p>
        </p:txBody>
      </p:sp>
    </p:spTree>
    <p:extLst>
      <p:ext uri="{BB962C8B-B14F-4D97-AF65-F5344CB8AC3E}">
        <p14:creationId xmlns:p14="http://schemas.microsoft.com/office/powerpoint/2010/main" val="2913945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Content Placeholder 7"/>
          <p:cNvSpPr>
            <a:spLocks noGrp="1"/>
          </p:cNvSpPr>
          <p:nvPr>
            <p:ph sz="quarter" idx="13"/>
          </p:nvPr>
        </p:nvSpPr>
        <p:spPr>
          <a:xfrm>
            <a:off x="304800" y="1315616"/>
            <a:ext cx="7518400" cy="5072780"/>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4"/>
          </p:nvPr>
        </p:nvSpPr>
        <p:spPr>
          <a:xfrm>
            <a:off x="7924800" y="1315616"/>
            <a:ext cx="4064000" cy="5072780"/>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1558205" y="304800"/>
            <a:ext cx="10392229"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14937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2"/>
          <p:cNvSpPr>
            <a:spLocks noGrp="1"/>
          </p:cNvSpPr>
          <p:nvPr>
            <p:ph idx="1"/>
          </p:nvPr>
        </p:nvSpPr>
        <p:spPr>
          <a:xfrm>
            <a:off x="618744" y="1219201"/>
            <a:ext cx="10954512" cy="4495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1558206" y="304800"/>
            <a:ext cx="10392229" cy="609600"/>
          </a:xfrm>
          <a:prstGeom prst="rect">
            <a:avLst/>
          </a:prstGeom>
        </p:spPr>
        <p:txBody>
          <a:bodyPr/>
          <a:lstStyle>
            <a:lvl1pPr algn="l">
              <a:defRPr sz="4000"/>
            </a:lvl1pPr>
          </a:lstStyle>
          <a:p>
            <a:r>
              <a:rPr lang="en-US" dirty="0"/>
              <a:t>Click to edit Master title style</a:t>
            </a:r>
          </a:p>
        </p:txBody>
      </p:sp>
    </p:spTree>
    <p:extLst>
      <p:ext uri="{BB962C8B-B14F-4D97-AF65-F5344CB8AC3E}">
        <p14:creationId xmlns:p14="http://schemas.microsoft.com/office/powerpoint/2010/main" val="20674833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Content Placeholder 7"/>
          <p:cNvSpPr>
            <a:spLocks noGrp="1"/>
          </p:cNvSpPr>
          <p:nvPr>
            <p:ph sz="quarter" idx="13"/>
          </p:nvPr>
        </p:nvSpPr>
        <p:spPr>
          <a:xfrm>
            <a:off x="304800" y="1315616"/>
            <a:ext cx="7518400" cy="507278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4"/>
          </p:nvPr>
        </p:nvSpPr>
        <p:spPr>
          <a:xfrm>
            <a:off x="7924800" y="1315616"/>
            <a:ext cx="4064000" cy="5072780"/>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1558206" y="304800"/>
            <a:ext cx="10392229"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983723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7"/>
          <p:cNvSpPr>
            <a:spLocks noGrp="1"/>
          </p:cNvSpPr>
          <p:nvPr>
            <p:ph sz="quarter" idx="13"/>
          </p:nvPr>
        </p:nvSpPr>
        <p:spPr>
          <a:xfrm>
            <a:off x="263329" y="1318723"/>
            <a:ext cx="5726923" cy="4727515"/>
          </a:xfrm>
        </p:spPr>
        <p:txBody>
          <a:bodyPr/>
          <a:lstStyle>
            <a:lvl1pPr>
              <a:defRPr sz="21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4"/>
          </p:nvPr>
        </p:nvSpPr>
        <p:spPr>
          <a:xfrm>
            <a:off x="6228701" y="1318723"/>
            <a:ext cx="5726923" cy="4727515"/>
          </a:xfrm>
        </p:spPr>
        <p:txBody>
          <a:bodyPr/>
          <a:lstStyle>
            <a:lvl1pPr>
              <a:defRPr sz="21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1558206" y="304800"/>
            <a:ext cx="10392229"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2318823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73EEAA-580F-4AAE-9122-827BE93D9081}"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092F5-75D6-4BA0-9DF6-E783FB22DFCE}" type="slidenum">
              <a:rPr lang="en-US" smtClean="0"/>
              <a:t>‹#›</a:t>
            </a:fld>
            <a:endParaRPr lang="en-US"/>
          </a:p>
        </p:txBody>
      </p:sp>
    </p:spTree>
    <p:extLst>
      <p:ext uri="{BB962C8B-B14F-4D97-AF65-F5344CB8AC3E}">
        <p14:creationId xmlns:p14="http://schemas.microsoft.com/office/powerpoint/2010/main" val="38076829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73EEAA-580F-4AAE-9122-827BE93D9081}"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092F5-75D6-4BA0-9DF6-E783FB22DFCE}" type="slidenum">
              <a:rPr lang="en-US" smtClean="0"/>
              <a:t>‹#›</a:t>
            </a:fld>
            <a:endParaRPr lang="en-US"/>
          </a:p>
        </p:txBody>
      </p:sp>
    </p:spTree>
    <p:extLst>
      <p:ext uri="{BB962C8B-B14F-4D97-AF65-F5344CB8AC3E}">
        <p14:creationId xmlns:p14="http://schemas.microsoft.com/office/powerpoint/2010/main" val="36566398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73EEAA-580F-4AAE-9122-827BE93D9081}"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092F5-75D6-4BA0-9DF6-E783FB22DFCE}" type="slidenum">
              <a:rPr lang="en-US" smtClean="0"/>
              <a:t>‹#›</a:t>
            </a:fld>
            <a:endParaRPr lang="en-US"/>
          </a:p>
        </p:txBody>
      </p:sp>
    </p:spTree>
    <p:extLst>
      <p:ext uri="{BB962C8B-B14F-4D97-AF65-F5344CB8AC3E}">
        <p14:creationId xmlns:p14="http://schemas.microsoft.com/office/powerpoint/2010/main" val="37390145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73EEAA-580F-4AAE-9122-827BE93D9081}"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092F5-75D6-4BA0-9DF6-E783FB22DFCE}" type="slidenum">
              <a:rPr lang="en-US" smtClean="0"/>
              <a:t>‹#›</a:t>
            </a:fld>
            <a:endParaRPr lang="en-US"/>
          </a:p>
        </p:txBody>
      </p:sp>
    </p:spTree>
    <p:extLst>
      <p:ext uri="{BB962C8B-B14F-4D97-AF65-F5344CB8AC3E}">
        <p14:creationId xmlns:p14="http://schemas.microsoft.com/office/powerpoint/2010/main" val="2603135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73EEAA-580F-4AAE-9122-827BE93D9081}" type="datetimeFigureOut">
              <a:rPr lang="en-US" smtClean="0"/>
              <a:t>6/29/2017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092F5-75D6-4BA0-9DF6-E783FB22DFCE}" type="slidenum">
              <a:rPr lang="en-US" smtClean="0"/>
              <a:t>‹#›</a:t>
            </a:fld>
            <a:endParaRPr lang="en-US"/>
          </a:p>
        </p:txBody>
      </p:sp>
    </p:spTree>
    <p:extLst>
      <p:ext uri="{BB962C8B-B14F-4D97-AF65-F5344CB8AC3E}">
        <p14:creationId xmlns:p14="http://schemas.microsoft.com/office/powerpoint/2010/main" val="10062684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73EEAA-580F-4AAE-9122-827BE93D9081}" type="datetimeFigureOut">
              <a:rPr lang="en-US" smtClean="0"/>
              <a:t>6/29/2017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092F5-75D6-4BA0-9DF6-E783FB22DFCE}" type="slidenum">
              <a:rPr lang="en-US" smtClean="0"/>
              <a:t>‹#›</a:t>
            </a:fld>
            <a:endParaRPr lang="en-US"/>
          </a:p>
        </p:txBody>
      </p:sp>
    </p:spTree>
    <p:extLst>
      <p:ext uri="{BB962C8B-B14F-4D97-AF65-F5344CB8AC3E}">
        <p14:creationId xmlns:p14="http://schemas.microsoft.com/office/powerpoint/2010/main" val="1484720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3EEAA-580F-4AAE-9122-827BE93D9081}" type="datetimeFigureOut">
              <a:rPr lang="en-US" smtClean="0"/>
              <a:t>6/29/2017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092F5-75D6-4BA0-9DF6-E783FB22DFCE}" type="slidenum">
              <a:rPr lang="en-US" smtClean="0"/>
              <a:t>‹#›</a:t>
            </a:fld>
            <a:endParaRPr lang="en-US"/>
          </a:p>
        </p:txBody>
      </p:sp>
    </p:spTree>
    <p:extLst>
      <p:ext uri="{BB962C8B-B14F-4D97-AF65-F5344CB8AC3E}">
        <p14:creationId xmlns:p14="http://schemas.microsoft.com/office/powerpoint/2010/main" val="3565503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Content Placeholder 7"/>
          <p:cNvSpPr>
            <a:spLocks noGrp="1"/>
          </p:cNvSpPr>
          <p:nvPr>
            <p:ph sz="quarter" idx="13"/>
          </p:nvPr>
        </p:nvSpPr>
        <p:spPr>
          <a:xfrm>
            <a:off x="263329" y="1318721"/>
            <a:ext cx="5726923" cy="4727515"/>
          </a:xfrm>
        </p:spPr>
        <p:txBody>
          <a:bodyPr/>
          <a:lstStyle>
            <a:lvl1pPr>
              <a:defRPr sz="28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4"/>
          </p:nvPr>
        </p:nvSpPr>
        <p:spPr>
          <a:xfrm>
            <a:off x="6228701" y="1318721"/>
            <a:ext cx="5726923" cy="4727515"/>
          </a:xfrm>
        </p:spPr>
        <p:txBody>
          <a:bodyPr/>
          <a:lstStyle>
            <a:lvl1pPr>
              <a:defRPr sz="28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1558205" y="304800"/>
            <a:ext cx="10392229"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4336753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73EEAA-580F-4AAE-9122-827BE93D9081}"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092F5-75D6-4BA0-9DF6-E783FB22DFCE}" type="slidenum">
              <a:rPr lang="en-US" smtClean="0"/>
              <a:t>‹#›</a:t>
            </a:fld>
            <a:endParaRPr lang="en-US"/>
          </a:p>
        </p:txBody>
      </p:sp>
    </p:spTree>
    <p:extLst>
      <p:ext uri="{BB962C8B-B14F-4D97-AF65-F5344CB8AC3E}">
        <p14:creationId xmlns:p14="http://schemas.microsoft.com/office/powerpoint/2010/main" val="861849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73EEAA-580F-4AAE-9122-827BE93D9081}"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092F5-75D6-4BA0-9DF6-E783FB22DFCE}" type="slidenum">
              <a:rPr lang="en-US" smtClean="0"/>
              <a:t>‹#›</a:t>
            </a:fld>
            <a:endParaRPr lang="en-US"/>
          </a:p>
        </p:txBody>
      </p:sp>
    </p:spTree>
    <p:extLst>
      <p:ext uri="{BB962C8B-B14F-4D97-AF65-F5344CB8AC3E}">
        <p14:creationId xmlns:p14="http://schemas.microsoft.com/office/powerpoint/2010/main" val="32768703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73EEAA-580F-4AAE-9122-827BE93D9081}"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092F5-75D6-4BA0-9DF6-E783FB22DFCE}" type="slidenum">
              <a:rPr lang="en-US" smtClean="0"/>
              <a:t>‹#›</a:t>
            </a:fld>
            <a:endParaRPr lang="en-US"/>
          </a:p>
        </p:txBody>
      </p:sp>
    </p:spTree>
    <p:extLst>
      <p:ext uri="{BB962C8B-B14F-4D97-AF65-F5344CB8AC3E}">
        <p14:creationId xmlns:p14="http://schemas.microsoft.com/office/powerpoint/2010/main" val="42242204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73EEAA-580F-4AAE-9122-827BE93D9081}"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092F5-75D6-4BA0-9DF6-E783FB22DFCE}" type="slidenum">
              <a:rPr lang="en-US" smtClean="0"/>
              <a:t>‹#›</a:t>
            </a:fld>
            <a:endParaRPr lang="en-US"/>
          </a:p>
        </p:txBody>
      </p:sp>
    </p:spTree>
    <p:extLst>
      <p:ext uri="{BB962C8B-B14F-4D97-AF65-F5344CB8AC3E}">
        <p14:creationId xmlns:p14="http://schemas.microsoft.com/office/powerpoint/2010/main" val="34223803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940800" y="4206240"/>
            <a:ext cx="1280160" cy="457200"/>
          </a:xfrm>
        </p:spPr>
        <p:txBody>
          <a:bodyPr/>
          <a:lstStyle/>
          <a:p>
            <a:fld id="{CEFF5E03-815F-41C4-8731-8AEE9BAC4F3C}" type="datetimeFigureOut">
              <a:rPr lang="en-US" smtClean="0"/>
              <a:t>6/29/2017</a:t>
            </a:fld>
            <a:endParaRPr lang="en-US"/>
          </a:p>
        </p:txBody>
      </p:sp>
      <p:sp>
        <p:nvSpPr>
          <p:cNvPr id="17" name="Footer Placeholder 16"/>
          <p:cNvSpPr>
            <a:spLocks noGrp="1"/>
          </p:cNvSpPr>
          <p:nvPr>
            <p:ph type="ftr" sz="quarter" idx="11"/>
          </p:nvPr>
        </p:nvSpPr>
        <p:spPr>
          <a:xfrm>
            <a:off x="7213600" y="4205288"/>
            <a:ext cx="1727200" cy="457200"/>
          </a:xfrm>
        </p:spPr>
        <p:txBody>
          <a:bodyPr/>
          <a:lstStyle/>
          <a:p>
            <a:endParaRPr lang="en-US"/>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84DADB67-A5A2-40FF-80B1-D1DEFE90A673}" type="slidenum">
              <a:rPr lang="en-US" smtClean="0"/>
              <a:t>‹#›</a:t>
            </a:fld>
            <a:endParaRPr lang="en-US"/>
          </a:p>
        </p:txBody>
      </p:sp>
    </p:spTree>
    <p:extLst>
      <p:ext uri="{BB962C8B-B14F-4D97-AF65-F5344CB8AC3E}">
        <p14:creationId xmlns:p14="http://schemas.microsoft.com/office/powerpoint/2010/main" val="32084598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FF5E03-815F-41C4-8731-8AEE9BAC4F3C}"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ADB67-A5A2-40FF-80B1-D1DEFE90A673}" type="slidenum">
              <a:rPr lang="en-US" smtClean="0"/>
              <a:t>‹#›</a:t>
            </a:fld>
            <a:endParaRPr lang="en-US"/>
          </a:p>
        </p:txBody>
      </p:sp>
    </p:spTree>
    <p:extLst>
      <p:ext uri="{BB962C8B-B14F-4D97-AF65-F5344CB8AC3E}">
        <p14:creationId xmlns:p14="http://schemas.microsoft.com/office/powerpoint/2010/main" val="40591073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EFF5E03-815F-41C4-8731-8AEE9BAC4F3C}"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ADB67-A5A2-40FF-80B1-D1DEFE90A673}" type="slidenum">
              <a:rPr lang="en-US" smtClean="0"/>
              <a:t>‹#›</a:t>
            </a:fld>
            <a:endParaRPr lang="en-US"/>
          </a:p>
        </p:txBody>
      </p:sp>
    </p:spTree>
    <p:extLst>
      <p:ext uri="{BB962C8B-B14F-4D97-AF65-F5344CB8AC3E}">
        <p14:creationId xmlns:p14="http://schemas.microsoft.com/office/powerpoint/2010/main" val="21193597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EFF5E03-815F-41C4-8731-8AEE9BAC4F3C}"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ADB67-A5A2-40FF-80B1-D1DEFE90A673}" type="slidenum">
              <a:rPr lang="en-US" smtClean="0"/>
              <a:t>‹#›</a:t>
            </a:fld>
            <a:endParaRPr lang="en-US"/>
          </a:p>
        </p:txBody>
      </p:sp>
    </p:spTree>
    <p:extLst>
      <p:ext uri="{BB962C8B-B14F-4D97-AF65-F5344CB8AC3E}">
        <p14:creationId xmlns:p14="http://schemas.microsoft.com/office/powerpoint/2010/main" val="12202908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CEFF5E03-815F-41C4-8731-8AEE9BAC4F3C}" type="datetimeFigureOut">
              <a:rPr lang="en-US" smtClean="0"/>
              <a:t>6/29/2017</a:t>
            </a:fld>
            <a:endParaRPr lang="en-US"/>
          </a:p>
        </p:txBody>
      </p:sp>
      <p:sp>
        <p:nvSpPr>
          <p:cNvPr id="27" name="Slide Number Placeholder 26"/>
          <p:cNvSpPr>
            <a:spLocks noGrp="1"/>
          </p:cNvSpPr>
          <p:nvPr>
            <p:ph type="sldNum" sz="quarter" idx="11"/>
          </p:nvPr>
        </p:nvSpPr>
        <p:spPr/>
        <p:txBody>
          <a:bodyPr rtlCol="0"/>
          <a:lstStyle/>
          <a:p>
            <a:fld id="{84DADB67-A5A2-40FF-80B1-D1DEFE90A673}" type="slidenum">
              <a:rPr lang="en-US" smtClean="0"/>
              <a:t>‹#›</a:t>
            </a:fld>
            <a:endParaRPr lang="en-US"/>
          </a:p>
        </p:txBody>
      </p:sp>
      <p:sp>
        <p:nvSpPr>
          <p:cNvPr id="28" name="Footer Placeholder 27"/>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17857406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8778240" y="612648"/>
            <a:ext cx="1276352" cy="457200"/>
          </a:xfrm>
        </p:spPr>
        <p:txBody>
          <a:bodyPr/>
          <a:lstStyle/>
          <a:p>
            <a:fld id="{CEFF5E03-815F-41C4-8731-8AEE9BAC4F3C}" type="datetimeFigureOut">
              <a:rPr lang="en-US" smtClean="0"/>
              <a:t>6/29/2017</a:t>
            </a:fld>
            <a:endParaRPr lang="en-US"/>
          </a:p>
        </p:txBody>
      </p:sp>
      <p:sp>
        <p:nvSpPr>
          <p:cNvPr id="4" name="Footer Placeholder 3"/>
          <p:cNvSpPr>
            <a:spLocks noGrp="1"/>
          </p:cNvSpPr>
          <p:nvPr>
            <p:ph type="ftr" sz="quarter" idx="11"/>
          </p:nvPr>
        </p:nvSpPr>
        <p:spPr>
          <a:xfrm>
            <a:off x="7010400" y="612648"/>
            <a:ext cx="1767840" cy="457200"/>
          </a:xfrm>
        </p:spPr>
        <p:txBody>
          <a:bodyPr/>
          <a:lstStyle/>
          <a:p>
            <a:endParaRPr lang="en-US"/>
          </a:p>
        </p:txBody>
      </p:sp>
      <p:sp>
        <p:nvSpPr>
          <p:cNvPr id="5" name="Slide Number Placeholder 4"/>
          <p:cNvSpPr>
            <a:spLocks noGrp="1"/>
          </p:cNvSpPr>
          <p:nvPr>
            <p:ph type="sldNum" sz="quarter" idx="12"/>
          </p:nvPr>
        </p:nvSpPr>
        <p:spPr>
          <a:xfrm>
            <a:off x="10899648" y="2272"/>
            <a:ext cx="1016000" cy="365760"/>
          </a:xfrm>
        </p:spPr>
        <p:txBody>
          <a:bodyPr/>
          <a:lstStyle/>
          <a:p>
            <a:fld id="{84DADB67-A5A2-40FF-80B1-D1DEFE90A673}" type="slidenum">
              <a:rPr lang="en-US" smtClean="0"/>
              <a:t>‹#›</a:t>
            </a:fld>
            <a:endParaRPr lang="en-US"/>
          </a:p>
        </p:txBody>
      </p:sp>
    </p:spTree>
    <p:extLst>
      <p:ext uri="{BB962C8B-B14F-4D97-AF65-F5344CB8AC3E}">
        <p14:creationId xmlns:p14="http://schemas.microsoft.com/office/powerpoint/2010/main" val="4088613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8A526B6B-165E-4C1B-BA3E-50B370260C83}" type="datetimeFigureOut">
              <a:rPr lang="en-US" smtClean="0"/>
              <a:t>6/29/2017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56237B3-8608-435A-B9C5-E6140D801FED}" type="slidenum">
              <a:rPr lang="en-US" smtClean="0"/>
              <a:t>‹#›</a:t>
            </a:fld>
            <a:endParaRPr lang="en-US"/>
          </a:p>
        </p:txBody>
      </p:sp>
      <p:sp>
        <p:nvSpPr>
          <p:cNvPr id="7" name="Text Placeholder 2"/>
          <p:cNvSpPr>
            <a:spLocks noGrp="1"/>
          </p:cNvSpPr>
          <p:nvPr>
            <p:ph idx="1"/>
          </p:nvPr>
        </p:nvSpPr>
        <p:spPr>
          <a:xfrm>
            <a:off x="618744" y="1281487"/>
            <a:ext cx="1095451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492898" y="304800"/>
            <a:ext cx="10597502"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2369168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F5E03-815F-41C4-8731-8AEE9BAC4F3C}" type="datetimeFigureOut">
              <a:rPr lang="en-US" smtClean="0"/>
              <a:t>6/29/2017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DADB67-A5A2-40FF-80B1-D1DEFE90A673}" type="slidenum">
              <a:rPr lang="en-US" smtClean="0"/>
              <a:t>‹#›</a:t>
            </a:fld>
            <a:endParaRPr lang="en-US"/>
          </a:p>
        </p:txBody>
      </p:sp>
    </p:spTree>
    <p:extLst>
      <p:ext uri="{BB962C8B-B14F-4D97-AF65-F5344CB8AC3E}">
        <p14:creationId xmlns:p14="http://schemas.microsoft.com/office/powerpoint/2010/main" val="3888473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EFF5E03-815F-41C4-8731-8AEE9BAC4F3C}"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ADB67-A5A2-40FF-80B1-D1DEFE90A673}" type="slidenum">
              <a:rPr lang="en-US" smtClean="0"/>
              <a:t>‹#›</a:t>
            </a:fld>
            <a:endParaRPr lang="en-US"/>
          </a:p>
        </p:txBody>
      </p:sp>
    </p:spTree>
    <p:extLst>
      <p:ext uri="{BB962C8B-B14F-4D97-AF65-F5344CB8AC3E}">
        <p14:creationId xmlns:p14="http://schemas.microsoft.com/office/powerpoint/2010/main" val="2429355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EFF5E03-815F-41C4-8731-8AEE9BAC4F3C}"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ADB67-A5A2-40FF-80B1-D1DEFE90A673}" type="slidenum">
              <a:rPr lang="en-US" smtClean="0"/>
              <a:t>‹#›</a:t>
            </a:fld>
            <a:endParaRPr lang="en-US"/>
          </a:p>
        </p:txBody>
      </p:sp>
    </p:spTree>
    <p:extLst>
      <p:ext uri="{BB962C8B-B14F-4D97-AF65-F5344CB8AC3E}">
        <p14:creationId xmlns:p14="http://schemas.microsoft.com/office/powerpoint/2010/main" val="14661887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FF5E03-815F-41C4-8731-8AEE9BAC4F3C}"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ADB67-A5A2-40FF-80B1-D1DEFE90A673}" type="slidenum">
              <a:rPr lang="en-US" smtClean="0"/>
              <a:t>‹#›</a:t>
            </a:fld>
            <a:endParaRPr lang="en-US"/>
          </a:p>
        </p:txBody>
      </p:sp>
    </p:spTree>
    <p:extLst>
      <p:ext uri="{BB962C8B-B14F-4D97-AF65-F5344CB8AC3E}">
        <p14:creationId xmlns:p14="http://schemas.microsoft.com/office/powerpoint/2010/main" val="16583222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1143000"/>
            <a:ext cx="83312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FF5E03-815F-41C4-8731-8AEE9BAC4F3C}"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ADB67-A5A2-40FF-80B1-D1DEFE90A673}" type="slidenum">
              <a:rPr lang="en-US" smtClean="0"/>
              <a:t>‹#›</a:t>
            </a:fld>
            <a:endParaRPr lang="en-US"/>
          </a:p>
        </p:txBody>
      </p:sp>
    </p:spTree>
    <p:extLst>
      <p:ext uri="{BB962C8B-B14F-4D97-AF65-F5344CB8AC3E}">
        <p14:creationId xmlns:p14="http://schemas.microsoft.com/office/powerpoint/2010/main" val="1433685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8A526B6B-165E-4C1B-BA3E-50B370260C83}" type="datetimeFigureOut">
              <a:rPr lang="en-US" smtClean="0"/>
              <a:t>6/29/2017</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56237B3-8608-435A-B9C5-E6140D801FED}" type="slidenum">
              <a:rPr lang="en-US" smtClean="0"/>
              <a:t>‹#›</a:t>
            </a:fld>
            <a:endParaRPr lang="en-US"/>
          </a:p>
        </p:txBody>
      </p:sp>
      <p:sp>
        <p:nvSpPr>
          <p:cNvPr id="6" name="Title 1"/>
          <p:cNvSpPr>
            <a:spLocks noGrp="1"/>
          </p:cNvSpPr>
          <p:nvPr>
            <p:ph type="title"/>
          </p:nvPr>
        </p:nvSpPr>
        <p:spPr>
          <a:xfrm>
            <a:off x="1492898" y="304800"/>
            <a:ext cx="10597502"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554925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92898" y="304800"/>
            <a:ext cx="10597502" cy="609600"/>
          </a:xfrm>
          <a:prstGeom prst="rect">
            <a:avLst/>
          </a:prstGeo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527473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24.xml"/><Relationship Id="rId7" Type="http://schemas.openxmlformats.org/officeDocument/2006/relationships/image" Target="../media/image7.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10.jpeg"/><Relationship Id="rId2" Type="http://schemas.openxmlformats.org/officeDocument/2006/relationships/slideLayout" Target="../slideLayouts/slideLayout34.xml"/><Relationship Id="rId16" Type="http://schemas.openxmlformats.org/officeDocument/2006/relationships/theme" Target="../theme/theme5.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3.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50.xml"/><Relationship Id="rId7" Type="http://schemas.openxmlformats.org/officeDocument/2006/relationships/image" Target="../media/image7.jpe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162953"/>
            <a:ext cx="12192000" cy="684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tangle 10"/>
          <p:cNvSpPr/>
          <p:nvPr userDrawn="1"/>
        </p:nvSpPr>
        <p:spPr>
          <a:xfrm>
            <a:off x="116211" y="123575"/>
            <a:ext cx="11959578" cy="1056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Text Placeholder 2"/>
          <p:cNvSpPr>
            <a:spLocks noGrp="1"/>
          </p:cNvSpPr>
          <p:nvPr>
            <p:ph type="body" idx="1"/>
          </p:nvPr>
        </p:nvSpPr>
        <p:spPr>
          <a:xfrm>
            <a:off x="618744" y="1281487"/>
            <a:ext cx="10954512" cy="47556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62953" y="123575"/>
            <a:ext cx="732397" cy="986393"/>
          </a:xfrm>
          <a:prstGeom prst="rect">
            <a:avLst/>
          </a:prstGeom>
        </p:spPr>
      </p:pic>
      <p:pic>
        <p:nvPicPr>
          <p:cNvPr id="10" name="Picture 9"/>
          <p:cNvPicPr>
            <a:picLocks noChangeAspect="1"/>
          </p:cNvPicPr>
          <p:nvPr userDrawn="1"/>
        </p:nvPicPr>
        <p:blipFill>
          <a:blip r:embed="rId19"/>
          <a:stretch>
            <a:fillRect/>
          </a:stretch>
        </p:blipFill>
        <p:spPr>
          <a:xfrm>
            <a:off x="-26377" y="5925898"/>
            <a:ext cx="12265269" cy="727880"/>
          </a:xfrm>
          <a:prstGeom prst="rect">
            <a:avLst/>
          </a:prstGeom>
        </p:spPr>
      </p:pic>
      <p:pic>
        <p:nvPicPr>
          <p:cNvPr id="12" name="Picture 11"/>
          <p:cNvPicPr>
            <a:picLocks noChangeAspect="1"/>
          </p:cNvPicPr>
          <p:nvPr userDrawn="1"/>
        </p:nvPicPr>
        <p:blipFill>
          <a:blip r:embed="rId20"/>
          <a:stretch>
            <a:fillRect/>
          </a:stretch>
        </p:blipFill>
        <p:spPr>
          <a:xfrm>
            <a:off x="117096" y="1170784"/>
            <a:ext cx="11967485" cy="85351"/>
          </a:xfrm>
          <a:prstGeom prst="rect">
            <a:avLst/>
          </a:prstGeom>
        </p:spPr>
      </p:pic>
    </p:spTree>
    <p:extLst>
      <p:ext uri="{BB962C8B-B14F-4D97-AF65-F5344CB8AC3E}">
        <p14:creationId xmlns:p14="http://schemas.microsoft.com/office/powerpoint/2010/main" val="3238445624"/>
      </p:ext>
    </p:extLst>
  </p:cSld>
  <p:clrMap bg1="lt1" tx1="dk1" bg2="lt2" tx2="dk2" accent1="accent1" accent2="accent2" accent3="accent3" accent4="accent4" accent5="accent5" accent6="accent6" hlink="hlink" folHlink="folHlink"/>
  <p:sldLayoutIdLst>
    <p:sldLayoutId id="2147483748" r:id="rId1"/>
    <p:sldLayoutId id="2147483747" r:id="rId2"/>
    <p:sldLayoutId id="2147483739" r:id="rId3"/>
    <p:sldLayoutId id="2147483738" r:id="rId4"/>
    <p:sldLayoutId id="2147483743" r:id="rId5"/>
    <p:sldLayoutId id="2147483745" r:id="rId6"/>
    <p:sldLayoutId id="2147483650" r:id="rId7"/>
    <p:sldLayoutId id="2147483654" r:id="rId8"/>
    <p:sldLayoutId id="2147483661" r:id="rId9"/>
    <p:sldLayoutId id="2147483718" r:id="rId10"/>
    <p:sldLayoutId id="2147483746" r:id="rId11"/>
    <p:sldLayoutId id="2147483663" r:id="rId12"/>
    <p:sldLayoutId id="2147483749" r:id="rId13"/>
    <p:sldLayoutId id="2147483757" r:id="rId14"/>
    <p:sldLayoutId id="2147483764" r:id="rId15"/>
    <p:sldLayoutId id="2147483827" r:id="rId16"/>
  </p:sldLayoutIdLst>
  <p:txStyles>
    <p:titleStyle>
      <a:lvl1pPr algn="l" defTabSz="914400" rtl="0" eaLnBrk="1" latinLnBrk="0" hangingPunct="1">
        <a:lnSpc>
          <a:spcPct val="90000"/>
        </a:lnSpc>
        <a:spcBef>
          <a:spcPct val="0"/>
        </a:spcBef>
        <a:buNone/>
        <a:defRPr sz="4000" b="0"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lowchart: Alternate Process 4"/>
          <p:cNvSpPr/>
          <p:nvPr userDrawn="1"/>
        </p:nvSpPr>
        <p:spPr>
          <a:xfrm>
            <a:off x="101600" y="152400"/>
            <a:ext cx="11988800" cy="914400"/>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latin typeface="Century Gothic" panose="020B0502020202020204" pitchFamily="34" charset="0"/>
            </a:endParaRPr>
          </a:p>
        </p:txBody>
      </p:sp>
      <p:sp>
        <p:nvSpPr>
          <p:cNvPr id="3" name="Text Placeholder 2"/>
          <p:cNvSpPr>
            <a:spLocks noGrp="1"/>
          </p:cNvSpPr>
          <p:nvPr>
            <p:ph type="body" idx="1"/>
          </p:nvPr>
        </p:nvSpPr>
        <p:spPr>
          <a:xfrm>
            <a:off x="508000" y="1025770"/>
            <a:ext cx="11379200" cy="202223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101600" y="304800"/>
            <a:ext cx="11988800" cy="609600"/>
          </a:xfrm>
          <a:prstGeom prst="rect">
            <a:avLst/>
          </a:prstGeom>
        </p:spPr>
        <p:txBody>
          <a:bodyPr vert="horz" lIns="91440" tIns="45720" rIns="91440" bIns="45720" rtlCol="0" anchor="t">
            <a:noAutofit/>
          </a:bodyPr>
          <a:lstStyle/>
          <a:p>
            <a:r>
              <a:rPr lang="en-US" dirty="0"/>
              <a:t>Click to edit Master title style</a:t>
            </a:r>
          </a:p>
        </p:txBody>
      </p:sp>
      <p:sp>
        <p:nvSpPr>
          <p:cNvPr id="8" name="Rectangle 7"/>
          <p:cNvSpPr/>
          <p:nvPr/>
        </p:nvSpPr>
        <p:spPr>
          <a:xfrm>
            <a:off x="0" y="6667500"/>
            <a:ext cx="12192000" cy="1905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98475961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Lst>
  <p:txStyles>
    <p:titleStyle>
      <a:lvl1pPr algn="ctr" defTabSz="914400" rtl="0" eaLnBrk="1" latinLnBrk="0" hangingPunct="1">
        <a:spcBef>
          <a:spcPct val="0"/>
        </a:spcBef>
        <a:buNone/>
        <a:defRPr sz="3200" kern="1200" cap="all" baseline="0">
          <a:solidFill>
            <a:schemeClr val="bg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2400" i="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180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180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180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180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119101" y="123577"/>
            <a:ext cx="11959579" cy="1056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Text Placeholder 2"/>
          <p:cNvSpPr>
            <a:spLocks noGrp="1"/>
          </p:cNvSpPr>
          <p:nvPr>
            <p:ph type="body" idx="1"/>
          </p:nvPr>
        </p:nvSpPr>
        <p:spPr>
          <a:xfrm>
            <a:off x="615581" y="1219200"/>
            <a:ext cx="10954512" cy="45153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p:cNvSpPr/>
          <p:nvPr userDrawn="1"/>
        </p:nvSpPr>
        <p:spPr>
          <a:xfrm>
            <a:off x="7506680" y="1109679"/>
            <a:ext cx="4572000" cy="91440"/>
          </a:xfrm>
          <a:prstGeom prst="rect">
            <a:avLst/>
          </a:prstGeom>
          <a:solidFill>
            <a:srgbClr val="3A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16"/>
          <p:cNvSpPr/>
          <p:nvPr userDrawn="1"/>
        </p:nvSpPr>
        <p:spPr>
          <a:xfrm>
            <a:off x="109886" y="1109679"/>
            <a:ext cx="4572000" cy="91440"/>
          </a:xfrm>
          <a:prstGeom prst="rect">
            <a:avLst/>
          </a:prstGeom>
          <a:solidFill>
            <a:srgbClr val="EE4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18" name="Rectangle 17"/>
          <p:cNvSpPr/>
          <p:nvPr userDrawn="1"/>
        </p:nvSpPr>
        <p:spPr>
          <a:xfrm>
            <a:off x="3808283" y="1109679"/>
            <a:ext cx="4572000" cy="91440"/>
          </a:xfrm>
          <a:prstGeom prst="rect">
            <a:avLst/>
          </a:prstGeom>
          <a:solidFill>
            <a:srgbClr val="6D9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3200" y="202272"/>
            <a:ext cx="787400" cy="828712"/>
          </a:xfrm>
          <a:prstGeom prst="rect">
            <a:avLst/>
          </a:prstGeom>
        </p:spPr>
      </p:pic>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9885" y="5895771"/>
            <a:ext cx="11960352" cy="881210"/>
          </a:xfrm>
          <a:prstGeom prst="rect">
            <a:avLst/>
          </a:prstGeom>
        </p:spPr>
      </p:pic>
    </p:spTree>
    <p:extLst>
      <p:ext uri="{BB962C8B-B14F-4D97-AF65-F5344CB8AC3E}">
        <p14:creationId xmlns:p14="http://schemas.microsoft.com/office/powerpoint/2010/main" val="233192123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Lst>
  <p:txStyles>
    <p:titleStyle>
      <a:lvl1pPr algn="l" defTabSz="685800" rtl="0" eaLnBrk="1" latinLnBrk="0" hangingPunct="1">
        <a:lnSpc>
          <a:spcPct val="90000"/>
        </a:lnSpc>
        <a:spcBef>
          <a:spcPct val="0"/>
        </a:spcBef>
        <a:buNone/>
        <a:defRPr sz="3000" b="0" kern="1200">
          <a:solidFill>
            <a:schemeClr val="bg1"/>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162953"/>
            <a:ext cx="12192000" cy="684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tangle 10"/>
          <p:cNvSpPr/>
          <p:nvPr userDrawn="1"/>
        </p:nvSpPr>
        <p:spPr>
          <a:xfrm>
            <a:off x="116211" y="123575"/>
            <a:ext cx="11959578" cy="1056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Text Placeholder 2"/>
          <p:cNvSpPr>
            <a:spLocks noGrp="1"/>
          </p:cNvSpPr>
          <p:nvPr>
            <p:ph type="body" idx="1"/>
          </p:nvPr>
        </p:nvSpPr>
        <p:spPr>
          <a:xfrm>
            <a:off x="618744" y="1281487"/>
            <a:ext cx="10954512" cy="47556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p:cNvSpPr/>
          <p:nvPr userDrawn="1"/>
        </p:nvSpPr>
        <p:spPr>
          <a:xfrm>
            <a:off x="7342088" y="1109678"/>
            <a:ext cx="4733701" cy="82487"/>
          </a:xfrm>
          <a:prstGeom prst="rect">
            <a:avLst/>
          </a:prstGeom>
          <a:solidFill>
            <a:srgbClr val="3A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16"/>
          <p:cNvSpPr/>
          <p:nvPr userDrawn="1"/>
        </p:nvSpPr>
        <p:spPr>
          <a:xfrm>
            <a:off x="109885" y="1109678"/>
            <a:ext cx="4733701" cy="82487"/>
          </a:xfrm>
          <a:prstGeom prst="rect">
            <a:avLst/>
          </a:prstGeom>
          <a:solidFill>
            <a:srgbClr val="EE4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8" name="Rectangle 17"/>
          <p:cNvSpPr/>
          <p:nvPr userDrawn="1"/>
        </p:nvSpPr>
        <p:spPr>
          <a:xfrm>
            <a:off x="3729150" y="1109678"/>
            <a:ext cx="4733701" cy="82487"/>
          </a:xfrm>
          <a:prstGeom prst="rect">
            <a:avLst/>
          </a:prstGeom>
          <a:solidFill>
            <a:srgbClr val="6D9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8" name="Group 7"/>
          <p:cNvGrpSpPr/>
          <p:nvPr userDrawn="1"/>
        </p:nvGrpSpPr>
        <p:grpSpPr>
          <a:xfrm>
            <a:off x="-51339" y="6023411"/>
            <a:ext cx="12294678" cy="665352"/>
            <a:chOff x="-51339" y="4115573"/>
            <a:chExt cx="12294678" cy="665352"/>
          </a:xfrm>
        </p:grpSpPr>
        <p:sp>
          <p:nvSpPr>
            <p:cNvPr id="2" name="Rectangle 1"/>
            <p:cNvSpPr/>
            <p:nvPr userDrawn="1"/>
          </p:nvSpPr>
          <p:spPr>
            <a:xfrm>
              <a:off x="-9805" y="4122175"/>
              <a:ext cx="12192000" cy="6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p:cNvSpPr/>
            <p:nvPr userDrawn="1"/>
          </p:nvSpPr>
          <p:spPr>
            <a:xfrm>
              <a:off x="-9806" y="4115573"/>
              <a:ext cx="9838593" cy="661418"/>
            </a:xfrm>
            <a:prstGeom prst="r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userDrawn="1"/>
          </p:nvSpPr>
          <p:spPr>
            <a:xfrm flipH="1">
              <a:off x="5854664" y="4118505"/>
              <a:ext cx="6333388" cy="661418"/>
            </a:xfrm>
            <a:prstGeom prst="r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rot="240000">
              <a:off x="-51339" y="4247050"/>
              <a:ext cx="3977640" cy="201168"/>
            </a:xfrm>
            <a:prstGeom prst="rect">
              <a:avLst/>
            </a:prstGeom>
            <a:solidFill>
              <a:srgbClr val="6D9BEB"/>
            </a:solidFill>
            <a:ln>
              <a:solidFill>
                <a:srgbClr val="6D9B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208216" flipH="1">
              <a:off x="5418784" y="4633057"/>
              <a:ext cx="2011680" cy="73152"/>
            </a:xfrm>
            <a:prstGeom prst="rect">
              <a:avLst/>
            </a:prstGeom>
            <a:solidFill>
              <a:srgbClr val="EE4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21220275">
              <a:off x="7408744" y="4577206"/>
              <a:ext cx="2103120" cy="73152"/>
            </a:xfrm>
            <a:prstGeom prst="rect">
              <a:avLst/>
            </a:prstGeom>
            <a:solidFill>
              <a:srgbClr val="EE4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21220275">
              <a:off x="7397019" y="4320940"/>
              <a:ext cx="4846320" cy="118872"/>
            </a:xfrm>
            <a:prstGeom prst="rect">
              <a:avLst/>
            </a:prstGeom>
            <a:solidFill>
              <a:srgbClr val="3A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208216" flipH="1">
              <a:off x="4197025" y="4490777"/>
              <a:ext cx="3291840" cy="118872"/>
            </a:xfrm>
            <a:prstGeom prst="rect">
              <a:avLst/>
            </a:prstGeom>
            <a:solidFill>
              <a:srgbClr val="3A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2953" y="123575"/>
            <a:ext cx="732397" cy="986393"/>
          </a:xfrm>
          <a:prstGeom prst="rect">
            <a:avLst/>
          </a:prstGeom>
        </p:spPr>
      </p:pic>
    </p:spTree>
    <p:extLst>
      <p:ext uri="{BB962C8B-B14F-4D97-AF65-F5344CB8AC3E}">
        <p14:creationId xmlns:p14="http://schemas.microsoft.com/office/powerpoint/2010/main" val="47310600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p:txStyles>
    <p:titleStyle>
      <a:lvl1pPr algn="l" defTabSz="914400" rtl="0" eaLnBrk="1" latinLnBrk="0" hangingPunct="1">
        <a:lnSpc>
          <a:spcPct val="90000"/>
        </a:lnSpc>
        <a:spcBef>
          <a:spcPct val="0"/>
        </a:spcBef>
        <a:buNone/>
        <a:defRPr sz="4000" b="0"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162953"/>
            <a:ext cx="12192000" cy="684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en-US" sz="1867">
              <a:solidFill>
                <a:prstClr val="white"/>
              </a:solidFill>
            </a:endParaRPr>
          </a:p>
        </p:txBody>
      </p:sp>
      <p:sp>
        <p:nvSpPr>
          <p:cNvPr id="11" name="Rectangle 10"/>
          <p:cNvSpPr/>
          <p:nvPr userDrawn="1"/>
        </p:nvSpPr>
        <p:spPr>
          <a:xfrm>
            <a:off x="116211" y="123577"/>
            <a:ext cx="11959579" cy="1056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en-US" sz="1867">
              <a:solidFill>
                <a:prstClr val="white"/>
              </a:solidFill>
            </a:endParaRPr>
          </a:p>
        </p:txBody>
      </p:sp>
      <p:sp>
        <p:nvSpPr>
          <p:cNvPr id="3" name="Text Placeholder 2"/>
          <p:cNvSpPr>
            <a:spLocks noGrp="1"/>
          </p:cNvSpPr>
          <p:nvPr>
            <p:ph type="body" idx="1"/>
          </p:nvPr>
        </p:nvSpPr>
        <p:spPr>
          <a:xfrm>
            <a:off x="618744" y="1281487"/>
            <a:ext cx="10954512" cy="4755612"/>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2954" y="123577"/>
            <a:ext cx="732397" cy="986393"/>
          </a:xfrm>
          <a:prstGeom prst="rect">
            <a:avLst/>
          </a:prstGeom>
        </p:spPr>
      </p:pic>
      <p:pic>
        <p:nvPicPr>
          <p:cNvPr id="10" name="Picture 9"/>
          <p:cNvPicPr>
            <a:picLocks noChangeAspect="1"/>
          </p:cNvPicPr>
          <p:nvPr userDrawn="1"/>
        </p:nvPicPr>
        <p:blipFill>
          <a:blip r:embed="rId18"/>
          <a:stretch>
            <a:fillRect/>
          </a:stretch>
        </p:blipFill>
        <p:spPr>
          <a:xfrm>
            <a:off x="-26377" y="5925899"/>
            <a:ext cx="12265269" cy="727880"/>
          </a:xfrm>
          <a:prstGeom prst="rect">
            <a:avLst/>
          </a:prstGeom>
        </p:spPr>
      </p:pic>
      <p:pic>
        <p:nvPicPr>
          <p:cNvPr id="12" name="Picture 11"/>
          <p:cNvPicPr>
            <a:picLocks noChangeAspect="1"/>
          </p:cNvPicPr>
          <p:nvPr userDrawn="1"/>
        </p:nvPicPr>
        <p:blipFill>
          <a:blip r:embed="rId19"/>
          <a:stretch>
            <a:fillRect/>
          </a:stretch>
        </p:blipFill>
        <p:spPr>
          <a:xfrm>
            <a:off x="117096" y="1170786"/>
            <a:ext cx="11967485" cy="85351"/>
          </a:xfrm>
          <a:prstGeom prst="rect">
            <a:avLst/>
          </a:prstGeom>
        </p:spPr>
      </p:pic>
    </p:spTree>
    <p:extLst>
      <p:ext uri="{BB962C8B-B14F-4D97-AF65-F5344CB8AC3E}">
        <p14:creationId xmlns:p14="http://schemas.microsoft.com/office/powerpoint/2010/main" val="296956129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Lst>
  <p:txStyles>
    <p:titleStyle>
      <a:lvl1pPr algn="l" defTabSz="914377" rtl="0" eaLnBrk="1" latinLnBrk="0" hangingPunct="1">
        <a:lnSpc>
          <a:spcPct val="90000"/>
        </a:lnSpc>
        <a:spcBef>
          <a:spcPct val="0"/>
        </a:spcBef>
        <a:buNone/>
        <a:defRPr sz="4000" b="0" kern="1200">
          <a:solidFill>
            <a:schemeClr val="bg1"/>
          </a:solidFill>
          <a:latin typeface="Century Gothic" panose="020B05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Century Gothic" panose="020B05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Century Gothic" panose="020B05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116211" y="123577"/>
            <a:ext cx="11959579" cy="1056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Text Placeholder 2"/>
          <p:cNvSpPr>
            <a:spLocks noGrp="1"/>
          </p:cNvSpPr>
          <p:nvPr>
            <p:ph type="body" idx="1"/>
          </p:nvPr>
        </p:nvSpPr>
        <p:spPr>
          <a:xfrm>
            <a:off x="615581" y="1219200"/>
            <a:ext cx="10954512" cy="45153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p:cNvSpPr/>
          <p:nvPr userDrawn="1"/>
        </p:nvSpPr>
        <p:spPr>
          <a:xfrm>
            <a:off x="7342088" y="1109680"/>
            <a:ext cx="4733701" cy="82487"/>
          </a:xfrm>
          <a:prstGeom prst="rect">
            <a:avLst/>
          </a:prstGeom>
          <a:solidFill>
            <a:srgbClr val="3A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16"/>
          <p:cNvSpPr/>
          <p:nvPr userDrawn="1"/>
        </p:nvSpPr>
        <p:spPr>
          <a:xfrm>
            <a:off x="109886" y="1109680"/>
            <a:ext cx="4733701" cy="82487"/>
          </a:xfrm>
          <a:prstGeom prst="rect">
            <a:avLst/>
          </a:prstGeom>
          <a:solidFill>
            <a:srgbClr val="EE4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18" name="Rectangle 17"/>
          <p:cNvSpPr/>
          <p:nvPr userDrawn="1"/>
        </p:nvSpPr>
        <p:spPr>
          <a:xfrm>
            <a:off x="3729151" y="1109680"/>
            <a:ext cx="4733701" cy="82487"/>
          </a:xfrm>
          <a:prstGeom prst="rect">
            <a:avLst/>
          </a:prstGeom>
          <a:solidFill>
            <a:srgbClr val="6D9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3200" y="202272"/>
            <a:ext cx="787400" cy="828712"/>
          </a:xfrm>
          <a:prstGeom prst="rect">
            <a:avLst/>
          </a:prstGeom>
        </p:spPr>
      </p:pic>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9885" y="5895771"/>
            <a:ext cx="11960352" cy="881210"/>
          </a:xfrm>
          <a:prstGeom prst="rect">
            <a:avLst/>
          </a:prstGeom>
        </p:spPr>
      </p:pic>
    </p:spTree>
    <p:extLst>
      <p:ext uri="{BB962C8B-B14F-4D97-AF65-F5344CB8AC3E}">
        <p14:creationId xmlns:p14="http://schemas.microsoft.com/office/powerpoint/2010/main" val="98232781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Lst>
  <p:txStyles>
    <p:titleStyle>
      <a:lvl1pPr algn="l" defTabSz="685800" rtl="0" eaLnBrk="1" latinLnBrk="0" hangingPunct="1">
        <a:lnSpc>
          <a:spcPct val="90000"/>
        </a:lnSpc>
        <a:spcBef>
          <a:spcPct val="0"/>
        </a:spcBef>
        <a:buNone/>
        <a:defRPr sz="3000" b="0" kern="1200">
          <a:solidFill>
            <a:schemeClr val="bg1"/>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3EEAA-580F-4AAE-9122-827BE93D9081}" type="datetimeFigureOut">
              <a:rPr lang="en-US" smtClean="0"/>
              <a:t>6/29/2017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092F5-75D6-4BA0-9DF6-E783FB22DFCE}" type="slidenum">
              <a:rPr lang="en-US" smtClean="0"/>
              <a:t>‹#›</a:t>
            </a:fld>
            <a:endParaRPr lang="en-US"/>
          </a:p>
        </p:txBody>
      </p:sp>
    </p:spTree>
    <p:extLst>
      <p:ext uri="{BB962C8B-B14F-4D97-AF65-F5344CB8AC3E}">
        <p14:creationId xmlns:p14="http://schemas.microsoft.com/office/powerpoint/2010/main" val="45723128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CEFF5E03-815F-41C4-8731-8AEE9BAC4F3C}" type="datetimeFigureOut">
              <a:rPr lang="en-US" smtClean="0"/>
              <a:t>6/29/2017</a:t>
            </a:fld>
            <a:endParaRPr lang="en-US"/>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84DADB67-A5A2-40FF-80B1-D1DEFE90A673}" type="slidenum">
              <a:rPr lang="en-US" smtClean="0"/>
              <a:t>‹#›</a:t>
            </a:fld>
            <a:endParaRPr lang="en-US"/>
          </a:p>
        </p:txBody>
      </p:sp>
    </p:spTree>
    <p:extLst>
      <p:ext uri="{BB962C8B-B14F-4D97-AF65-F5344CB8AC3E}">
        <p14:creationId xmlns:p14="http://schemas.microsoft.com/office/powerpoint/2010/main" val="387480291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0.xml"/></Relationships>
</file>

<file path=ppt/slides/_rels/slide10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9.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chart" Target="../charts/chart11.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28.e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29.e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chart" Target="../charts/chart18.xml"/></Relationships>
</file>

<file path=ppt/slides/_rels/slide5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chart" Target="../charts/chart24.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6.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65.xml"/></Relationships>
</file>

<file path=ppt/slides/_rels/slide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69.xml"/><Relationship Id="rId5" Type="http://schemas.openxmlformats.org/officeDocument/2006/relationships/image" Target="../media/image53.png"/><Relationship Id="rId4" Type="http://schemas.openxmlformats.org/officeDocument/2006/relationships/image" Target="../media/image52.png"/></Relationships>
</file>

<file path=ppt/slides/_rels/slide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6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66.xml"/><Relationship Id="rId5" Type="http://schemas.openxmlformats.org/officeDocument/2006/relationships/image" Target="../media/image60.png"/><Relationship Id="rId4" Type="http://schemas.openxmlformats.org/officeDocument/2006/relationships/image" Target="../media/image59.png"/></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45323" y="1101343"/>
            <a:ext cx="9427780" cy="2387600"/>
          </a:xfrm>
        </p:spPr>
        <p:txBody>
          <a:bodyPr>
            <a:normAutofit/>
          </a:bodyPr>
          <a:lstStyle/>
          <a:p>
            <a:r>
              <a:rPr lang="en-US" sz="7000" dirty="0"/>
              <a:t>2017 Housing</a:t>
            </a:r>
            <a:br>
              <a:rPr lang="en-US" sz="7000" dirty="0"/>
            </a:br>
            <a:r>
              <a:rPr lang="en-US" sz="7000" dirty="0"/>
              <a:t>Market Perspectives</a:t>
            </a:r>
            <a:endParaRPr lang="en-US" sz="7000" dirty="0">
              <a:solidFill>
                <a:srgbClr val="009CBD"/>
              </a:solidFill>
              <a:effectLst/>
            </a:endParaRPr>
          </a:p>
        </p:txBody>
      </p:sp>
      <p:sp>
        <p:nvSpPr>
          <p:cNvPr id="5" name="Subtitle 4"/>
          <p:cNvSpPr>
            <a:spLocks noGrp="1"/>
          </p:cNvSpPr>
          <p:nvPr>
            <p:ph type="subTitle" idx="1"/>
          </p:nvPr>
        </p:nvSpPr>
        <p:spPr>
          <a:xfrm>
            <a:off x="4021016" y="4763981"/>
            <a:ext cx="6870193" cy="1681388"/>
          </a:xfrm>
        </p:spPr>
        <p:txBody>
          <a:bodyPr>
            <a:normAutofit fontScale="77500" lnSpcReduction="20000"/>
          </a:bodyPr>
          <a:lstStyle/>
          <a:p>
            <a:endParaRPr lang="en-US" dirty="0"/>
          </a:p>
          <a:p>
            <a:r>
              <a:rPr lang="en-US" sz="2600" dirty="0"/>
              <a:t>Monterey County AOR</a:t>
            </a:r>
          </a:p>
          <a:p>
            <a:r>
              <a:rPr lang="en-US" sz="2600" dirty="0"/>
              <a:t>June 29, 2017 </a:t>
            </a:r>
          </a:p>
          <a:p>
            <a:r>
              <a:rPr lang="en-US" sz="2600" dirty="0"/>
              <a:t>Leslie Appleton-Young, Chief Economist</a:t>
            </a:r>
          </a:p>
          <a:p>
            <a:r>
              <a:rPr lang="en-US" sz="2600" dirty="0"/>
              <a:t>lesliea@car.org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63" y="5149969"/>
            <a:ext cx="3171825" cy="1295400"/>
          </a:xfrm>
          <a:prstGeom prst="rect">
            <a:avLst/>
          </a:prstGeom>
        </p:spPr>
      </p:pic>
    </p:spTree>
    <p:extLst>
      <p:ext uri="{BB962C8B-B14F-4D97-AF65-F5344CB8AC3E}">
        <p14:creationId xmlns:p14="http://schemas.microsoft.com/office/powerpoint/2010/main" val="4269499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031" y="0"/>
            <a:ext cx="10392229" cy="1101436"/>
          </a:xfrm>
        </p:spPr>
        <p:txBody>
          <a:bodyPr>
            <a:normAutofit fontScale="90000"/>
          </a:bodyPr>
          <a:lstStyle/>
          <a:p>
            <a:br>
              <a:rPr lang="en-US" b="0" dirty="0"/>
            </a:br>
            <a:r>
              <a:rPr lang="en-US" sz="4400" b="0" dirty="0"/>
              <a:t>Social Media &amp; You</a:t>
            </a:r>
          </a:p>
        </p:txBody>
      </p:sp>
      <p:pic>
        <p:nvPicPr>
          <p:cNvPr id="4" name="Picture 3"/>
          <p:cNvPicPr>
            <a:picLocks noChangeAspect="1"/>
          </p:cNvPicPr>
          <p:nvPr/>
        </p:nvPicPr>
        <p:blipFill>
          <a:blip r:embed="rId3"/>
          <a:stretch>
            <a:fillRect/>
          </a:stretch>
        </p:blipFill>
        <p:spPr>
          <a:xfrm>
            <a:off x="4283168" y="2094979"/>
            <a:ext cx="2805684" cy="2805684"/>
          </a:xfrm>
          <a:prstGeom prst="rect">
            <a:avLst/>
          </a:prstGeom>
        </p:spPr>
      </p:pic>
      <p:pic>
        <p:nvPicPr>
          <p:cNvPr id="5" name="Picture 4"/>
          <p:cNvPicPr>
            <a:picLocks noChangeAspect="1"/>
          </p:cNvPicPr>
          <p:nvPr/>
        </p:nvPicPr>
        <p:blipFill>
          <a:blip r:embed="rId4"/>
          <a:stretch>
            <a:fillRect/>
          </a:stretch>
        </p:blipFill>
        <p:spPr>
          <a:xfrm>
            <a:off x="7812040" y="2094979"/>
            <a:ext cx="3247008" cy="2865006"/>
          </a:xfrm>
          <a:prstGeom prst="rect">
            <a:avLst/>
          </a:prstGeom>
        </p:spPr>
      </p:pic>
      <p:pic>
        <p:nvPicPr>
          <p:cNvPr id="6" name="Picture 5"/>
          <p:cNvPicPr>
            <a:picLocks noChangeAspect="1"/>
          </p:cNvPicPr>
          <p:nvPr/>
        </p:nvPicPr>
        <p:blipFill>
          <a:blip r:embed="rId5"/>
          <a:stretch>
            <a:fillRect/>
          </a:stretch>
        </p:blipFill>
        <p:spPr>
          <a:xfrm>
            <a:off x="1053389" y="2032478"/>
            <a:ext cx="2868185" cy="2868185"/>
          </a:xfrm>
          <a:prstGeom prst="rect">
            <a:avLst/>
          </a:prstGeom>
        </p:spPr>
      </p:pic>
    </p:spTree>
    <p:extLst>
      <p:ext uri="{BB962C8B-B14F-4D97-AF65-F5344CB8AC3E}">
        <p14:creationId xmlns:p14="http://schemas.microsoft.com/office/powerpoint/2010/main" val="20875540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857080" y="530369"/>
            <a:ext cx="8996313" cy="6327631"/>
          </a:xfrm>
        </p:spPr>
      </p:pic>
    </p:spTree>
    <p:extLst>
      <p:ext uri="{BB962C8B-B14F-4D97-AF65-F5344CB8AC3E}">
        <p14:creationId xmlns:p14="http://schemas.microsoft.com/office/powerpoint/2010/main" val="4993508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cas.org.au/wp-content/uploads/2016/06/thank-you-image_4.jpg"/>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t="14263" r="12500" b="1150"/>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77223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778" y="427348"/>
            <a:ext cx="10392229" cy="609600"/>
          </a:xfrm>
        </p:spPr>
        <p:txBody>
          <a:bodyPr/>
          <a:lstStyle/>
          <a:p>
            <a:r>
              <a:rPr lang="en-US" b="0" dirty="0"/>
              <a:t>Do you plan to leave the country if…?</a:t>
            </a:r>
          </a:p>
        </p:txBody>
      </p:sp>
      <p:graphicFrame>
        <p:nvGraphicFramePr>
          <p:cNvPr id="6" name="Content Placeholder 5"/>
          <p:cNvGraphicFramePr>
            <a:graphicFrameLocks noGrp="1"/>
          </p:cNvGraphicFramePr>
          <p:nvPr>
            <p:ph idx="1"/>
            <p:extLst/>
          </p:nvPr>
        </p:nvGraphicFramePr>
        <p:xfrm>
          <a:off x="159026" y="1281113"/>
          <a:ext cx="11860695" cy="48811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2408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Economic Update</a:t>
            </a:r>
          </a:p>
        </p:txBody>
      </p:sp>
    </p:spTree>
    <p:extLst>
      <p:ext uri="{BB962C8B-B14F-4D97-AF65-F5344CB8AC3E}">
        <p14:creationId xmlns:p14="http://schemas.microsoft.com/office/powerpoint/2010/main" val="207479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205" y="143464"/>
            <a:ext cx="10392229" cy="609600"/>
          </a:xfrm>
        </p:spPr>
        <p:txBody>
          <a:bodyPr>
            <a:normAutofit fontScale="90000"/>
          </a:bodyPr>
          <a:lstStyle/>
          <a:p>
            <a:r>
              <a:rPr lang="en-US" dirty="0"/>
              <a:t>2017: Weak Start for Economic Growth</a:t>
            </a:r>
            <a:br>
              <a:rPr lang="en-US" dirty="0"/>
            </a:br>
            <a:r>
              <a:rPr lang="en-US" dirty="0"/>
              <a:t>but Job Market Remained Solid</a:t>
            </a:r>
            <a:endParaRPr lang="en-US" b="0" dirty="0"/>
          </a:p>
        </p:txBody>
      </p:sp>
      <p:grpSp>
        <p:nvGrpSpPr>
          <p:cNvPr id="24" name="Group 23"/>
          <p:cNvGrpSpPr>
            <a:grpSpLocks noChangeAspect="1"/>
          </p:cNvGrpSpPr>
          <p:nvPr/>
        </p:nvGrpSpPr>
        <p:grpSpPr>
          <a:xfrm>
            <a:off x="3660345" y="1367784"/>
            <a:ext cx="1905000" cy="2204662"/>
            <a:chOff x="790372" y="1398912"/>
            <a:chExt cx="1905000" cy="2204663"/>
          </a:xfrm>
        </p:grpSpPr>
        <p:sp>
          <p:nvSpPr>
            <p:cNvPr id="25" name="Oval 24"/>
            <p:cNvSpPr/>
            <p:nvPr/>
          </p:nvSpPr>
          <p:spPr>
            <a:xfrm>
              <a:off x="790372" y="1398912"/>
              <a:ext cx="1905000" cy="1752600"/>
            </a:xfrm>
            <a:prstGeom prst="ellipse">
              <a:avLst/>
            </a:prstGeom>
            <a:noFill/>
            <a:ln w="76200">
              <a:solidFill>
                <a:srgbClr val="EE4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1264935" y="1455208"/>
              <a:ext cx="995785" cy="523220"/>
            </a:xfrm>
            <a:prstGeom prst="rect">
              <a:avLst/>
            </a:prstGeom>
            <a:noFill/>
          </p:spPr>
          <p:txBody>
            <a:bodyPr wrap="none" rtlCol="0">
              <a:spAutoFit/>
            </a:bodyPr>
            <a:lstStyle/>
            <a:p>
              <a:r>
                <a:rPr lang="en-US" sz="2800" b="1" dirty="0">
                  <a:solidFill>
                    <a:prstClr val="black"/>
                  </a:solidFill>
                </a:rPr>
                <a:t>1.4%</a:t>
              </a:r>
            </a:p>
          </p:txBody>
        </p:sp>
        <p:pic>
          <p:nvPicPr>
            <p:cNvPr id="27" name="Picture 2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76355" y="2013573"/>
              <a:ext cx="1079932" cy="936652"/>
            </a:xfrm>
            <a:prstGeom prst="rect">
              <a:avLst/>
            </a:prstGeom>
          </p:spPr>
        </p:pic>
        <p:sp>
          <p:nvSpPr>
            <p:cNvPr id="28" name="TextBox 27"/>
            <p:cNvSpPr txBox="1"/>
            <p:nvPr/>
          </p:nvSpPr>
          <p:spPr>
            <a:xfrm>
              <a:off x="924297" y="3234243"/>
              <a:ext cx="1677062" cy="369332"/>
            </a:xfrm>
            <a:prstGeom prst="rect">
              <a:avLst/>
            </a:prstGeom>
            <a:noFill/>
          </p:spPr>
          <p:txBody>
            <a:bodyPr wrap="none" rtlCol="0">
              <a:spAutoFit/>
            </a:bodyPr>
            <a:lstStyle/>
            <a:p>
              <a:r>
                <a:rPr lang="en-US" dirty="0">
                  <a:solidFill>
                    <a:prstClr val="black"/>
                  </a:solidFill>
                </a:rPr>
                <a:t>GDP 2017-Q1</a:t>
              </a:r>
            </a:p>
          </p:txBody>
        </p:sp>
      </p:grpSp>
      <p:grpSp>
        <p:nvGrpSpPr>
          <p:cNvPr id="29" name="Group 28"/>
          <p:cNvGrpSpPr/>
          <p:nvPr/>
        </p:nvGrpSpPr>
        <p:grpSpPr>
          <a:xfrm>
            <a:off x="6520651" y="3801862"/>
            <a:ext cx="1905000" cy="2481664"/>
            <a:chOff x="790372" y="1398912"/>
            <a:chExt cx="1905000" cy="2481662"/>
          </a:xfrm>
        </p:grpSpPr>
        <p:sp>
          <p:nvSpPr>
            <p:cNvPr id="30" name="Oval 29"/>
            <p:cNvSpPr/>
            <p:nvPr/>
          </p:nvSpPr>
          <p:spPr>
            <a:xfrm>
              <a:off x="790372" y="1398912"/>
              <a:ext cx="1905000" cy="1752600"/>
            </a:xfrm>
            <a:prstGeom prst="ellipse">
              <a:avLst/>
            </a:prstGeom>
            <a:noFill/>
            <a:ln w="76200">
              <a:solidFill>
                <a:srgbClr val="EE4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Box 30"/>
            <p:cNvSpPr txBox="1"/>
            <p:nvPr/>
          </p:nvSpPr>
          <p:spPr>
            <a:xfrm>
              <a:off x="1244980" y="1461723"/>
              <a:ext cx="995785" cy="523220"/>
            </a:xfrm>
            <a:prstGeom prst="rect">
              <a:avLst/>
            </a:prstGeom>
            <a:noFill/>
          </p:spPr>
          <p:txBody>
            <a:bodyPr wrap="none" rtlCol="0">
              <a:spAutoFit/>
            </a:bodyPr>
            <a:lstStyle/>
            <a:p>
              <a:r>
                <a:rPr lang="en-US" sz="2800" b="1" dirty="0">
                  <a:solidFill>
                    <a:prstClr val="black"/>
                  </a:solidFill>
                </a:rPr>
                <a:t>1.6%</a:t>
              </a:r>
            </a:p>
          </p:txBody>
        </p:sp>
        <p:pic>
          <p:nvPicPr>
            <p:cNvPr id="32" name="Picture 31"/>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47995" y="2013573"/>
              <a:ext cx="936652" cy="936652"/>
            </a:xfrm>
            <a:prstGeom prst="rect">
              <a:avLst/>
            </a:prstGeom>
          </p:spPr>
        </p:pic>
        <p:sp>
          <p:nvSpPr>
            <p:cNvPr id="33" name="TextBox 32"/>
            <p:cNvSpPr txBox="1"/>
            <p:nvPr/>
          </p:nvSpPr>
          <p:spPr>
            <a:xfrm>
              <a:off x="924298" y="3234244"/>
              <a:ext cx="1500731" cy="646330"/>
            </a:xfrm>
            <a:prstGeom prst="rect">
              <a:avLst/>
            </a:prstGeom>
            <a:noFill/>
          </p:spPr>
          <p:txBody>
            <a:bodyPr wrap="none" rtlCol="0">
              <a:spAutoFit/>
            </a:bodyPr>
            <a:lstStyle/>
            <a:p>
              <a:pPr algn="ctr"/>
              <a:r>
                <a:rPr lang="en-US" dirty="0">
                  <a:solidFill>
                    <a:prstClr val="black"/>
                  </a:solidFill>
                </a:rPr>
                <a:t>Job Growth</a:t>
              </a:r>
              <a:br>
                <a:rPr lang="en-US" dirty="0">
                  <a:solidFill>
                    <a:prstClr val="black"/>
                  </a:solidFill>
                </a:rPr>
              </a:br>
              <a:r>
                <a:rPr lang="en-US" dirty="0">
                  <a:solidFill>
                    <a:prstClr val="black"/>
                  </a:solidFill>
                </a:rPr>
                <a:t> May 2017</a:t>
              </a:r>
            </a:p>
          </p:txBody>
        </p:sp>
      </p:grpSp>
      <p:grpSp>
        <p:nvGrpSpPr>
          <p:cNvPr id="34" name="Group 33"/>
          <p:cNvGrpSpPr/>
          <p:nvPr/>
        </p:nvGrpSpPr>
        <p:grpSpPr>
          <a:xfrm>
            <a:off x="3568460" y="3766716"/>
            <a:ext cx="1974654" cy="2481664"/>
            <a:chOff x="720718" y="1398912"/>
            <a:chExt cx="1974654" cy="2481662"/>
          </a:xfrm>
        </p:grpSpPr>
        <p:sp>
          <p:nvSpPr>
            <p:cNvPr id="35" name="Oval 34"/>
            <p:cNvSpPr/>
            <p:nvPr/>
          </p:nvSpPr>
          <p:spPr>
            <a:xfrm>
              <a:off x="790372" y="1398912"/>
              <a:ext cx="1905000" cy="1752600"/>
            </a:xfrm>
            <a:prstGeom prst="ellipse">
              <a:avLst/>
            </a:prstGeom>
            <a:noFill/>
            <a:ln w="76200">
              <a:solidFill>
                <a:srgbClr val="EE4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TextBox 35"/>
            <p:cNvSpPr txBox="1"/>
            <p:nvPr/>
          </p:nvSpPr>
          <p:spPr>
            <a:xfrm>
              <a:off x="1244980" y="1398912"/>
              <a:ext cx="995785" cy="523220"/>
            </a:xfrm>
            <a:prstGeom prst="rect">
              <a:avLst/>
            </a:prstGeom>
            <a:noFill/>
          </p:spPr>
          <p:txBody>
            <a:bodyPr wrap="none" rtlCol="0">
              <a:spAutoFit/>
            </a:bodyPr>
            <a:lstStyle/>
            <a:p>
              <a:r>
                <a:rPr lang="en-US" sz="2800" b="1" dirty="0">
                  <a:solidFill>
                    <a:prstClr val="black"/>
                  </a:solidFill>
                </a:rPr>
                <a:t>4.3%</a:t>
              </a:r>
            </a:p>
          </p:txBody>
        </p:sp>
        <p:pic>
          <p:nvPicPr>
            <p:cNvPr id="37" name="Picture 36"/>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47995" y="2013573"/>
              <a:ext cx="936652" cy="936652"/>
            </a:xfrm>
            <a:prstGeom prst="rect">
              <a:avLst/>
            </a:prstGeom>
          </p:spPr>
        </p:pic>
        <p:sp>
          <p:nvSpPr>
            <p:cNvPr id="38" name="TextBox 37"/>
            <p:cNvSpPr txBox="1"/>
            <p:nvPr/>
          </p:nvSpPr>
          <p:spPr>
            <a:xfrm>
              <a:off x="720718" y="3234244"/>
              <a:ext cx="1907894" cy="646330"/>
            </a:xfrm>
            <a:prstGeom prst="rect">
              <a:avLst/>
            </a:prstGeom>
            <a:noFill/>
          </p:spPr>
          <p:txBody>
            <a:bodyPr wrap="none" rtlCol="0">
              <a:spAutoFit/>
            </a:bodyPr>
            <a:lstStyle/>
            <a:p>
              <a:pPr algn="ctr"/>
              <a:r>
                <a:rPr lang="en-US" dirty="0">
                  <a:solidFill>
                    <a:prstClr val="black"/>
                  </a:solidFill>
                </a:rPr>
                <a:t>Unemployment</a:t>
              </a:r>
              <a:br>
                <a:rPr lang="en-US" dirty="0">
                  <a:solidFill>
                    <a:prstClr val="black"/>
                  </a:solidFill>
                </a:rPr>
              </a:br>
              <a:r>
                <a:rPr lang="en-US" dirty="0">
                  <a:solidFill>
                    <a:prstClr val="black"/>
                  </a:solidFill>
                </a:rPr>
                <a:t> May 2017</a:t>
              </a:r>
            </a:p>
          </p:txBody>
        </p:sp>
      </p:grpSp>
      <p:grpSp>
        <p:nvGrpSpPr>
          <p:cNvPr id="39" name="Group 38"/>
          <p:cNvGrpSpPr/>
          <p:nvPr/>
        </p:nvGrpSpPr>
        <p:grpSpPr>
          <a:xfrm>
            <a:off x="6476138" y="1367784"/>
            <a:ext cx="1905000" cy="2398932"/>
            <a:chOff x="790372" y="1398912"/>
            <a:chExt cx="1905000" cy="2398930"/>
          </a:xfrm>
        </p:grpSpPr>
        <p:sp>
          <p:nvSpPr>
            <p:cNvPr id="45" name="Oval 44"/>
            <p:cNvSpPr/>
            <p:nvPr/>
          </p:nvSpPr>
          <p:spPr>
            <a:xfrm>
              <a:off x="790372" y="1398912"/>
              <a:ext cx="1905000" cy="1752600"/>
            </a:xfrm>
            <a:prstGeom prst="ellipse">
              <a:avLst/>
            </a:prstGeom>
            <a:noFill/>
            <a:ln w="76200">
              <a:solidFill>
                <a:srgbClr val="EE4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TextBox 45"/>
            <p:cNvSpPr txBox="1"/>
            <p:nvPr/>
          </p:nvSpPr>
          <p:spPr>
            <a:xfrm>
              <a:off x="1262941" y="1455208"/>
              <a:ext cx="995785" cy="523220"/>
            </a:xfrm>
            <a:prstGeom prst="rect">
              <a:avLst/>
            </a:prstGeom>
            <a:noFill/>
          </p:spPr>
          <p:txBody>
            <a:bodyPr wrap="none" rtlCol="0">
              <a:spAutoFit/>
            </a:bodyPr>
            <a:lstStyle/>
            <a:p>
              <a:r>
                <a:rPr lang="en-US" sz="2800" b="1" dirty="0">
                  <a:solidFill>
                    <a:prstClr val="black"/>
                  </a:solidFill>
                </a:rPr>
                <a:t>0.6%</a:t>
              </a:r>
            </a:p>
          </p:txBody>
        </p:sp>
        <p:pic>
          <p:nvPicPr>
            <p:cNvPr id="47" name="Picture 46"/>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47995" y="2013573"/>
              <a:ext cx="936652" cy="936652"/>
            </a:xfrm>
            <a:prstGeom prst="rect">
              <a:avLst/>
            </a:prstGeom>
          </p:spPr>
        </p:pic>
        <p:sp>
          <p:nvSpPr>
            <p:cNvPr id="48" name="TextBox 47"/>
            <p:cNvSpPr txBox="1"/>
            <p:nvPr/>
          </p:nvSpPr>
          <p:spPr>
            <a:xfrm>
              <a:off x="944846" y="3151512"/>
              <a:ext cx="1685078" cy="646330"/>
            </a:xfrm>
            <a:prstGeom prst="rect">
              <a:avLst/>
            </a:prstGeom>
            <a:noFill/>
          </p:spPr>
          <p:txBody>
            <a:bodyPr wrap="none" rtlCol="0">
              <a:spAutoFit/>
            </a:bodyPr>
            <a:lstStyle/>
            <a:p>
              <a:pPr algn="ctr"/>
              <a:r>
                <a:rPr lang="en-US" dirty="0">
                  <a:solidFill>
                    <a:prstClr val="black"/>
                  </a:solidFill>
                </a:rPr>
                <a:t>Consumption</a:t>
              </a:r>
              <a:br>
                <a:rPr lang="en-US" dirty="0">
                  <a:solidFill>
                    <a:prstClr val="black"/>
                  </a:solidFill>
                </a:rPr>
              </a:br>
              <a:r>
                <a:rPr lang="en-US" dirty="0">
                  <a:solidFill>
                    <a:prstClr val="black"/>
                  </a:solidFill>
                </a:rPr>
                <a:t> 2017-Q1</a:t>
              </a:r>
            </a:p>
          </p:txBody>
        </p:sp>
      </p:grpSp>
    </p:spTree>
    <p:extLst>
      <p:ext uri="{BB962C8B-B14F-4D97-AF65-F5344CB8AC3E}">
        <p14:creationId xmlns:p14="http://schemas.microsoft.com/office/powerpoint/2010/main" val="2746622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4082074045"/>
              </p:ext>
            </p:extLst>
          </p:nvPr>
        </p:nvGraphicFramePr>
        <p:xfrm>
          <a:off x="618744" y="1618594"/>
          <a:ext cx="10954512" cy="4408982"/>
        </p:xfrm>
        <a:graphic>
          <a:graphicData uri="http://schemas.openxmlformats.org/drawingml/2006/chart">
            <c:chart xmlns:c="http://schemas.openxmlformats.org/drawingml/2006/chart" xmlns:r="http://schemas.openxmlformats.org/officeDocument/2006/relationships" r:id="rId3"/>
          </a:graphicData>
        </a:graphic>
      </p:graphicFrame>
      <p:sp>
        <p:nvSpPr>
          <p:cNvPr id="10244" name="Rectangle 4"/>
          <p:cNvSpPr>
            <a:spLocks noGrp="1" noChangeArrowheads="1"/>
          </p:cNvSpPr>
          <p:nvPr>
            <p:ph idx="1"/>
          </p:nvPr>
        </p:nvSpPr>
        <p:spPr/>
        <p:txBody>
          <a:bodyPr/>
          <a:lstStyle/>
          <a:p>
            <a:pPr marL="0" indent="0">
              <a:buNone/>
            </a:pPr>
            <a:r>
              <a:rPr lang="en-US" sz="2000" dirty="0">
                <a:cs typeface="Arial" charset="0"/>
              </a:rPr>
              <a:t>2016: 1.6%; 2017 Q1: 1.4% </a:t>
            </a:r>
          </a:p>
        </p:txBody>
      </p:sp>
      <p:sp>
        <p:nvSpPr>
          <p:cNvPr id="10242" name="Rectangle 2"/>
          <p:cNvSpPr>
            <a:spLocks noGrp="1" noChangeArrowheads="1"/>
          </p:cNvSpPr>
          <p:nvPr>
            <p:ph type="title"/>
          </p:nvPr>
        </p:nvSpPr>
        <p:spPr>
          <a:xfrm>
            <a:off x="1558205" y="304800"/>
            <a:ext cx="10392229" cy="609600"/>
          </a:xfrm>
          <a:noFill/>
        </p:spPr>
        <p:txBody>
          <a:bodyPr>
            <a:normAutofit/>
          </a:bodyPr>
          <a:lstStyle/>
          <a:p>
            <a:r>
              <a:rPr lang="en-US" sz="3600" b="0" dirty="0">
                <a:cs typeface="Arial" charset="0"/>
              </a:rPr>
              <a:t>Slowest GDP growth since Q1 2016</a:t>
            </a:r>
          </a:p>
        </p:txBody>
      </p:sp>
      <p:sp>
        <p:nvSpPr>
          <p:cNvPr id="10246" name="Line 6"/>
          <p:cNvSpPr>
            <a:spLocks noChangeShapeType="1"/>
          </p:cNvSpPr>
          <p:nvPr/>
        </p:nvSpPr>
        <p:spPr bwMode="auto">
          <a:xfrm flipV="1">
            <a:off x="5108346" y="1618594"/>
            <a:ext cx="0" cy="3448110"/>
          </a:xfrm>
          <a:prstGeom prst="line">
            <a:avLst/>
          </a:prstGeom>
          <a:noFill/>
          <a:ln w="57150">
            <a:solidFill>
              <a:srgbClr val="000000"/>
            </a:solidFill>
            <a:round/>
            <a:headEnd/>
            <a:tailEnd/>
          </a:ln>
          <a:effectLst>
            <a:outerShdw blurRad="50800" dist="38100" algn="l" rotWithShape="0">
              <a:prstClr val="black">
                <a:alpha val="40000"/>
              </a:prstClr>
            </a:outerShdw>
          </a:effectLst>
          <a:extLst>
            <a:ext uri="{909E8E84-426E-40DD-AFC4-6F175D3DCCD1}">
              <a14:hiddenFill xmlns:a14="http://schemas.microsoft.com/office/drawing/2010/main">
                <a:noFill/>
              </a14:hiddenFill>
            </a:ext>
          </a:extLst>
        </p:spPr>
        <p:txBody>
          <a:bodyPr/>
          <a:lstStyle/>
          <a:p>
            <a:pPr algn="r" fontAlgn="base">
              <a:spcBef>
                <a:spcPct val="0"/>
              </a:spcBef>
              <a:spcAft>
                <a:spcPct val="0"/>
              </a:spcAft>
            </a:pPr>
            <a:endParaRPr lang="en-US" sz="2000">
              <a:solidFill>
                <a:prstClr val="black"/>
              </a:solidFill>
              <a:latin typeface="Century Gothic" panose="020B0502020202020204" pitchFamily="34" charset="0"/>
            </a:endParaRPr>
          </a:p>
        </p:txBody>
      </p:sp>
      <p:sp>
        <p:nvSpPr>
          <p:cNvPr id="10247" name="Text Box 7"/>
          <p:cNvSpPr txBox="1">
            <a:spLocks noChangeArrowheads="1"/>
          </p:cNvSpPr>
          <p:nvPr/>
        </p:nvSpPr>
        <p:spPr bwMode="auto">
          <a:xfrm>
            <a:off x="3225601" y="1821376"/>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1800" dirty="0">
                <a:solidFill>
                  <a:prstClr val="black"/>
                </a:solidFill>
                <a:latin typeface="Century Gothic" panose="020B0502020202020204" pitchFamily="34" charset="0"/>
              </a:rPr>
              <a:t>ANNUALLY</a:t>
            </a:r>
          </a:p>
        </p:txBody>
      </p:sp>
      <p:sp>
        <p:nvSpPr>
          <p:cNvPr id="10248" name="Text Box 8"/>
          <p:cNvSpPr txBox="1">
            <a:spLocks noChangeArrowheads="1"/>
          </p:cNvSpPr>
          <p:nvPr/>
        </p:nvSpPr>
        <p:spPr bwMode="auto">
          <a:xfrm>
            <a:off x="5390892" y="1821376"/>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1800" dirty="0">
                <a:solidFill>
                  <a:prstClr val="black"/>
                </a:solidFill>
                <a:latin typeface="Century Gothic" panose="020B0502020202020204" pitchFamily="34" charset="0"/>
              </a:rPr>
              <a:t>QUARTERLY</a:t>
            </a:r>
          </a:p>
        </p:txBody>
      </p:sp>
      <p:sp>
        <p:nvSpPr>
          <p:cNvPr id="10249" name="Text Box 9"/>
          <p:cNvSpPr txBox="1">
            <a:spLocks noChangeArrowheads="1"/>
          </p:cNvSpPr>
          <p:nvPr/>
        </p:nvSpPr>
        <p:spPr bwMode="auto">
          <a:xfrm>
            <a:off x="3646640" y="4345717"/>
            <a:ext cx="4618237" cy="338554"/>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1600" dirty="0">
                <a:solidFill>
                  <a:srgbClr val="C0504D"/>
                </a:solidFill>
                <a:latin typeface="Century Gothic" panose="020B0502020202020204" pitchFamily="34" charset="0"/>
                <a:cs typeface="Arial" pitchFamily="34" charset="0"/>
              </a:rPr>
              <a:t>2009 Largest Annual Drop since 1946 (-2.8%)</a:t>
            </a:r>
          </a:p>
        </p:txBody>
      </p:sp>
      <p:sp>
        <p:nvSpPr>
          <p:cNvPr id="10250" name="Line 10"/>
          <p:cNvSpPr>
            <a:spLocks noChangeShapeType="1"/>
          </p:cNvSpPr>
          <p:nvPr/>
        </p:nvSpPr>
        <p:spPr bwMode="auto">
          <a:xfrm flipH="1" flipV="1">
            <a:off x="3177199" y="4286394"/>
            <a:ext cx="381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r" fontAlgn="base">
              <a:spcBef>
                <a:spcPct val="0"/>
              </a:spcBef>
              <a:spcAft>
                <a:spcPct val="0"/>
              </a:spcAft>
            </a:pPr>
            <a:endParaRPr lang="en-US" sz="2000">
              <a:solidFill>
                <a:prstClr val="black"/>
              </a:solidFill>
              <a:latin typeface="Century Gothic" panose="020B0502020202020204" pitchFamily="34" charset="0"/>
            </a:endParaRPr>
          </a:p>
        </p:txBody>
      </p:sp>
      <p:sp>
        <p:nvSpPr>
          <p:cNvPr id="11" name="Text Box 2"/>
          <p:cNvSpPr txBox="1">
            <a:spLocks noChangeArrowheads="1"/>
          </p:cNvSpPr>
          <p:nvPr/>
        </p:nvSpPr>
        <p:spPr bwMode="auto">
          <a:xfrm>
            <a:off x="0" y="6237645"/>
            <a:ext cx="30957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100" dirty="0">
                <a:solidFill>
                  <a:schemeClr val="bg1"/>
                </a:solidFill>
                <a:latin typeface="Century Gothic" panose="020B0502020202020204" pitchFamily="34" charset="0"/>
              </a:rPr>
              <a:t>SERIES:  GDP</a:t>
            </a:r>
          </a:p>
          <a:p>
            <a:pPr fontAlgn="base">
              <a:spcBef>
                <a:spcPct val="0"/>
              </a:spcBef>
              <a:spcAft>
                <a:spcPct val="0"/>
              </a:spcAft>
            </a:pPr>
            <a:r>
              <a:rPr lang="en-US" sz="1100" dirty="0">
                <a:solidFill>
                  <a:schemeClr val="bg1"/>
                </a:solidFill>
                <a:latin typeface="Century Gothic" panose="020B0502020202020204" pitchFamily="34" charset="0"/>
              </a:rPr>
              <a:t>SOURCE:  U.S. Bureau of Economic Analysis</a:t>
            </a:r>
          </a:p>
        </p:txBody>
      </p:sp>
    </p:spTree>
    <p:extLst>
      <p:ext uri="{BB962C8B-B14F-4D97-AF65-F5344CB8AC3E}">
        <p14:creationId xmlns:p14="http://schemas.microsoft.com/office/powerpoint/2010/main" val="152537426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a:t>US 4.3% (May 2017) &amp;  CA  4.7% (May 2017)</a:t>
            </a:r>
          </a:p>
        </p:txBody>
      </p:sp>
      <p:sp>
        <p:nvSpPr>
          <p:cNvPr id="2" name="Title 1"/>
          <p:cNvSpPr>
            <a:spLocks noGrp="1"/>
          </p:cNvSpPr>
          <p:nvPr>
            <p:ph type="title"/>
          </p:nvPr>
        </p:nvSpPr>
        <p:spPr>
          <a:xfrm>
            <a:off x="1346170" y="169629"/>
            <a:ext cx="10392229" cy="609600"/>
          </a:xfrm>
        </p:spPr>
        <p:txBody>
          <a:bodyPr>
            <a:normAutofit fontScale="90000"/>
          </a:bodyPr>
          <a:lstStyle/>
          <a:p>
            <a:pPr algn="ctr"/>
            <a:r>
              <a:rPr lang="en-US" b="0" dirty="0"/>
              <a:t>Job Market Tight: Unemployment Rates Lowest Since 2001 </a:t>
            </a:r>
          </a:p>
        </p:txBody>
      </p:sp>
      <p:graphicFrame>
        <p:nvGraphicFramePr>
          <p:cNvPr id="5" name="Chart 4"/>
          <p:cNvGraphicFramePr/>
          <p:nvPr>
            <p:extLst/>
          </p:nvPr>
        </p:nvGraphicFramePr>
        <p:xfrm>
          <a:off x="618744" y="1676400"/>
          <a:ext cx="10954512" cy="405014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2"/>
          <p:cNvSpPr txBox="1">
            <a:spLocks noChangeArrowheads="1"/>
          </p:cNvSpPr>
          <p:nvPr/>
        </p:nvSpPr>
        <p:spPr bwMode="auto">
          <a:xfrm>
            <a:off x="0" y="6207045"/>
            <a:ext cx="54296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r>
              <a:rPr lang="en-US" sz="1100" dirty="0">
                <a:solidFill>
                  <a:schemeClr val="bg1"/>
                </a:solidFill>
                <a:latin typeface="+mj-lt"/>
              </a:rPr>
              <a:t>SERIES: Unemployment Rate</a:t>
            </a:r>
          </a:p>
          <a:p>
            <a:r>
              <a:rPr lang="en-US" sz="1100" dirty="0">
                <a:solidFill>
                  <a:schemeClr val="bg1"/>
                </a:solidFill>
                <a:latin typeface="+mj-lt"/>
              </a:rPr>
              <a:t>SOURCE:  U.S. Bureau of Labor Statistics, CA Employment Development Dept.</a:t>
            </a:r>
          </a:p>
        </p:txBody>
      </p:sp>
    </p:spTree>
    <p:extLst>
      <p:ext uri="{BB962C8B-B14F-4D97-AF65-F5344CB8AC3E}">
        <p14:creationId xmlns:p14="http://schemas.microsoft.com/office/powerpoint/2010/main" val="1501997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436923" y="1281113"/>
          <a:ext cx="10953750" cy="47466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558205" y="143866"/>
            <a:ext cx="10392229" cy="609600"/>
          </a:xfrm>
        </p:spPr>
        <p:txBody>
          <a:bodyPr>
            <a:normAutofit fontScale="90000"/>
          </a:bodyPr>
          <a:lstStyle/>
          <a:p>
            <a:r>
              <a:rPr lang="en-US" b="0" dirty="0">
                <a:cs typeface="Arial" charset="0"/>
              </a:rPr>
              <a:t>CA Jobs Growing Slower Than the Nation for the First Time since Early 2012</a:t>
            </a:r>
            <a:endParaRPr lang="en-US" b="0" dirty="0"/>
          </a:p>
        </p:txBody>
      </p:sp>
      <p:sp>
        <p:nvSpPr>
          <p:cNvPr id="6" name="Text Box 2"/>
          <p:cNvSpPr txBox="1">
            <a:spLocks noChangeArrowheads="1"/>
          </p:cNvSpPr>
          <p:nvPr/>
        </p:nvSpPr>
        <p:spPr bwMode="auto">
          <a:xfrm>
            <a:off x="0" y="6256102"/>
            <a:ext cx="5913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200" dirty="0">
                <a:solidFill>
                  <a:schemeClr val="bg1"/>
                </a:solidFill>
                <a:latin typeface="+mn-lt"/>
              </a:rPr>
              <a:t>SERIES: Total Nonfarm Employment</a:t>
            </a:r>
          </a:p>
          <a:p>
            <a:pPr fontAlgn="base">
              <a:spcBef>
                <a:spcPct val="0"/>
              </a:spcBef>
              <a:spcAft>
                <a:spcPct val="0"/>
              </a:spcAft>
            </a:pPr>
            <a:r>
              <a:rPr lang="en-US" sz="1200" dirty="0">
                <a:solidFill>
                  <a:schemeClr val="bg1"/>
                </a:solidFill>
                <a:latin typeface="+mn-lt"/>
              </a:rPr>
              <a:t>SOURCE:  U.S. Bureau of Labor Statistics, CA Employment Development Dept.</a:t>
            </a:r>
          </a:p>
        </p:txBody>
      </p:sp>
      <p:sp>
        <p:nvSpPr>
          <p:cNvPr id="5" name="TextBox 1"/>
          <p:cNvSpPr txBox="1"/>
          <p:nvPr/>
        </p:nvSpPr>
        <p:spPr>
          <a:xfrm>
            <a:off x="10961813" y="1631004"/>
            <a:ext cx="914373" cy="55208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a:t>CA 1.4% (05/17)</a:t>
            </a:r>
          </a:p>
          <a:p>
            <a:pPr algn="ctr"/>
            <a:r>
              <a:rPr lang="en-US" sz="1200" dirty="0"/>
              <a:t>US 1.6% (05/17)</a:t>
            </a:r>
          </a:p>
        </p:txBody>
      </p:sp>
    </p:spTree>
    <p:extLst>
      <p:ext uri="{BB962C8B-B14F-4D97-AF65-F5344CB8AC3E}">
        <p14:creationId xmlns:p14="http://schemas.microsoft.com/office/powerpoint/2010/main" val="3899374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626963813"/>
              </p:ext>
            </p:extLst>
          </p:nvPr>
        </p:nvGraphicFramePr>
        <p:xfrm>
          <a:off x="619125" y="1600200"/>
          <a:ext cx="1095375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sz="3600" dirty="0"/>
              <a:t>Monterey Unemployment: 5.2%</a:t>
            </a:r>
          </a:p>
        </p:txBody>
      </p:sp>
      <p:sp>
        <p:nvSpPr>
          <p:cNvPr id="8" name="Text Box 2"/>
          <p:cNvSpPr txBox="1">
            <a:spLocks noChangeArrowheads="1"/>
          </p:cNvSpPr>
          <p:nvPr/>
        </p:nvSpPr>
        <p:spPr bwMode="auto">
          <a:xfrm>
            <a:off x="152400" y="6243935"/>
            <a:ext cx="3776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r>
              <a:rPr lang="en-US" sz="1200" b="1" dirty="0">
                <a:solidFill>
                  <a:schemeClr val="bg1"/>
                </a:solidFill>
                <a:latin typeface="+mj-lt"/>
              </a:rPr>
              <a:t>SERIES: Unemployment Rate</a:t>
            </a:r>
          </a:p>
          <a:p>
            <a:r>
              <a:rPr lang="en-US" sz="1200" b="1" dirty="0">
                <a:solidFill>
                  <a:schemeClr val="bg1"/>
                </a:solidFill>
                <a:latin typeface="+mj-lt"/>
              </a:rPr>
              <a:t>SOURCE:  CA Employment Development Division</a:t>
            </a:r>
          </a:p>
        </p:txBody>
      </p:sp>
      <p:sp>
        <p:nvSpPr>
          <p:cNvPr id="10" name="Rectangle 18"/>
          <p:cNvSpPr txBox="1">
            <a:spLocks noChangeArrowheads="1"/>
          </p:cNvSpPr>
          <p:nvPr/>
        </p:nvSpPr>
        <p:spPr>
          <a:xfrm>
            <a:off x="619125" y="1219200"/>
            <a:ext cx="9591675"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1F497D"/>
              </a:buClr>
              <a:buNone/>
            </a:pPr>
            <a:r>
              <a:rPr lang="en-US" dirty="0">
                <a:solidFill>
                  <a:prstClr val="black"/>
                </a:solidFill>
                <a:latin typeface="Century Gothic" panose="020B0502020202020204" pitchFamily="34" charset="0"/>
              </a:rPr>
              <a:t>May 2017: California 4.7%</a:t>
            </a:r>
          </a:p>
        </p:txBody>
      </p:sp>
    </p:spTree>
    <p:extLst>
      <p:ext uri="{BB962C8B-B14F-4D97-AF65-F5344CB8AC3E}">
        <p14:creationId xmlns:p14="http://schemas.microsoft.com/office/powerpoint/2010/main" val="3607467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lstStyle/>
          <a:p>
            <a:pPr marL="0" indent="0">
              <a:buNone/>
            </a:pPr>
            <a:r>
              <a:rPr lang="en-US" dirty="0"/>
              <a:t>Consumer Confidence: 117.9 (May 2017)</a:t>
            </a:r>
          </a:p>
        </p:txBody>
      </p:sp>
      <p:sp>
        <p:nvSpPr>
          <p:cNvPr id="2" name="Title 1"/>
          <p:cNvSpPr>
            <a:spLocks noGrp="1"/>
          </p:cNvSpPr>
          <p:nvPr>
            <p:ph type="title"/>
          </p:nvPr>
        </p:nvSpPr>
        <p:spPr>
          <a:xfrm>
            <a:off x="1552625" y="298960"/>
            <a:ext cx="10392229" cy="609600"/>
          </a:xfrm>
        </p:spPr>
        <p:txBody>
          <a:bodyPr/>
          <a:lstStyle/>
          <a:p>
            <a:r>
              <a:rPr lang="en-US" dirty="0"/>
              <a:t>Consumers Less Upbeat but Positive</a:t>
            </a:r>
          </a:p>
        </p:txBody>
      </p:sp>
      <p:graphicFrame>
        <p:nvGraphicFramePr>
          <p:cNvPr id="4" name="Chart 3"/>
          <p:cNvGraphicFramePr/>
          <p:nvPr>
            <p:extLst/>
          </p:nvPr>
        </p:nvGraphicFramePr>
        <p:xfrm>
          <a:off x="618744" y="1867699"/>
          <a:ext cx="10954512" cy="414324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2"/>
          <p:cNvSpPr txBox="1">
            <a:spLocks noChangeArrowheads="1"/>
          </p:cNvSpPr>
          <p:nvPr/>
        </p:nvSpPr>
        <p:spPr bwMode="auto">
          <a:xfrm>
            <a:off x="0" y="6163828"/>
            <a:ext cx="26260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200" dirty="0">
                <a:solidFill>
                  <a:schemeClr val="bg1"/>
                </a:solidFill>
                <a:latin typeface="+mn-lt"/>
              </a:rPr>
              <a:t>SERIES: Consumer Confidence</a:t>
            </a:r>
          </a:p>
          <a:p>
            <a:pPr fontAlgn="base">
              <a:spcBef>
                <a:spcPct val="0"/>
              </a:spcBef>
              <a:spcAft>
                <a:spcPct val="0"/>
              </a:spcAft>
            </a:pPr>
            <a:r>
              <a:rPr lang="en-US" sz="1200" dirty="0">
                <a:solidFill>
                  <a:schemeClr val="bg1"/>
                </a:solidFill>
                <a:latin typeface="+mn-lt"/>
              </a:rPr>
              <a:t>SOURCE:  The Conference Board</a:t>
            </a:r>
          </a:p>
        </p:txBody>
      </p:sp>
    </p:spTree>
    <p:extLst>
      <p:ext uri="{BB962C8B-B14F-4D97-AF65-F5344CB8AC3E}">
        <p14:creationId xmlns:p14="http://schemas.microsoft.com/office/powerpoint/2010/main" val="4022946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May 2017: All Items 1.9% YTY; Core +1.7% YTY</a:t>
            </a:r>
          </a:p>
          <a:p>
            <a:endParaRPr lang="en-US" dirty="0"/>
          </a:p>
        </p:txBody>
      </p:sp>
      <p:sp>
        <p:nvSpPr>
          <p:cNvPr id="2" name="Title 1"/>
          <p:cNvSpPr>
            <a:spLocks noGrp="1"/>
          </p:cNvSpPr>
          <p:nvPr>
            <p:ph type="title"/>
          </p:nvPr>
        </p:nvSpPr>
        <p:spPr/>
        <p:txBody>
          <a:bodyPr/>
          <a:lstStyle/>
          <a:p>
            <a:r>
              <a:rPr lang="en-US" dirty="0"/>
              <a:t>Inflation Fell in May – Low Gas Prices</a:t>
            </a:r>
          </a:p>
        </p:txBody>
      </p:sp>
      <p:graphicFrame>
        <p:nvGraphicFramePr>
          <p:cNvPr id="5" name="Chart 4"/>
          <p:cNvGraphicFramePr/>
          <p:nvPr>
            <p:extLst/>
          </p:nvPr>
        </p:nvGraphicFramePr>
        <p:xfrm>
          <a:off x="618745" y="2020098"/>
          <a:ext cx="10954512" cy="369490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2"/>
          <p:cNvSpPr txBox="1">
            <a:spLocks noChangeArrowheads="1"/>
          </p:cNvSpPr>
          <p:nvPr/>
        </p:nvSpPr>
        <p:spPr bwMode="auto">
          <a:xfrm>
            <a:off x="152400" y="6285065"/>
            <a:ext cx="28053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200" b="1" dirty="0">
                <a:solidFill>
                  <a:schemeClr val="bg1"/>
                </a:solidFill>
                <a:latin typeface="Corbel"/>
              </a:rPr>
              <a:t>SERIES: Consumer Price Index</a:t>
            </a:r>
          </a:p>
          <a:p>
            <a:pPr fontAlgn="base">
              <a:spcBef>
                <a:spcPct val="0"/>
              </a:spcBef>
              <a:spcAft>
                <a:spcPct val="0"/>
              </a:spcAft>
            </a:pPr>
            <a:r>
              <a:rPr lang="en-US" sz="1200" b="1" dirty="0">
                <a:solidFill>
                  <a:schemeClr val="bg1"/>
                </a:solidFill>
                <a:latin typeface="Corbel"/>
              </a:rPr>
              <a:t>SOURCE:  US Bureau of Labor Statistics</a:t>
            </a:r>
          </a:p>
        </p:txBody>
      </p:sp>
    </p:spTree>
    <p:extLst>
      <p:ext uri="{BB962C8B-B14F-4D97-AF65-F5344CB8AC3E}">
        <p14:creationId xmlns:p14="http://schemas.microsoft.com/office/powerpoint/2010/main" val="996101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5189645"/>
            <a:ext cx="8839200" cy="762000"/>
          </a:xfrm>
        </p:spPr>
        <p:txBody>
          <a:bodyPr>
            <a:noAutofit/>
          </a:bodyPr>
          <a:lstStyle/>
          <a:p>
            <a:r>
              <a:rPr lang="en-US" sz="3000" b="0" dirty="0">
                <a:solidFill>
                  <a:srgbClr val="14425D"/>
                </a:solidFill>
                <a:latin typeface="Arial Black" panose="020B0A04020102020204" pitchFamily="34" charset="0"/>
              </a:rPr>
              <a:t>FREE 45-Hour Online CE Package in 2017</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6275614"/>
            <a:ext cx="1449946" cy="533400"/>
          </a:xfrm>
          <a:prstGeom prst="rect">
            <a:avLst/>
          </a:prstGeom>
        </p:spPr>
      </p:pic>
      <p:sp>
        <p:nvSpPr>
          <p:cNvPr id="9" name="Content Placeholder 2"/>
          <p:cNvSpPr txBox="1">
            <a:spLocks/>
          </p:cNvSpPr>
          <p:nvPr/>
        </p:nvSpPr>
        <p:spPr>
          <a:xfrm>
            <a:off x="1749382" y="5761145"/>
            <a:ext cx="8766218" cy="7239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Font typeface="Arial" pitchFamily="34" charset="0"/>
              <a:buChar char="•"/>
              <a:defRPr sz="2800" i="0" kern="1200">
                <a:solidFill>
                  <a:schemeClr val="accent3">
                    <a:lumMod val="75000"/>
                  </a:schemeClr>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400" i="0" kern="1200">
                <a:solidFill>
                  <a:schemeClr val="accent3">
                    <a:lumMod val="75000"/>
                  </a:schemeClr>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i="0" kern="1200">
                <a:solidFill>
                  <a:schemeClr val="accent3">
                    <a:lumMod val="75000"/>
                  </a:schemeClr>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400" i="0" kern="1200">
                <a:solidFill>
                  <a:schemeClr val="accent3">
                    <a:lumMod val="75000"/>
                  </a:schemeClr>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400" i="0" kern="1200">
                <a:solidFill>
                  <a:schemeClr val="accent3">
                    <a:lumMod val="75000"/>
                  </a:schemeClr>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11430" algn="ctr">
              <a:spcBef>
                <a:spcPts val="1200"/>
              </a:spcBef>
              <a:buNone/>
            </a:pPr>
            <a:r>
              <a:rPr lang="en-US" sz="3200" b="1" u="sng" dirty="0">
                <a:solidFill>
                  <a:srgbClr val="C00000"/>
                </a:solidFill>
              </a:rPr>
              <a:t>car.org/education/</a:t>
            </a:r>
            <a:r>
              <a:rPr lang="en-US" sz="3200" b="1" u="sng" dirty="0" err="1">
                <a:solidFill>
                  <a:srgbClr val="C00000"/>
                </a:solidFill>
              </a:rPr>
              <a:t>LicenseRenewal</a:t>
            </a:r>
            <a:endParaRPr lang="en-US" sz="3200" b="1" dirty="0">
              <a:solidFill>
                <a:srgbClr val="C0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068" y="228600"/>
            <a:ext cx="9000532" cy="5067300"/>
          </a:xfrm>
          <a:prstGeom prst="rect">
            <a:avLst/>
          </a:prstGeom>
        </p:spPr>
      </p:pic>
    </p:spTree>
    <p:extLst>
      <p:ext uri="{BB962C8B-B14F-4D97-AF65-F5344CB8AC3E}">
        <p14:creationId xmlns:p14="http://schemas.microsoft.com/office/powerpoint/2010/main" val="462618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Post-Election Uncertainty</a:t>
            </a:r>
          </a:p>
        </p:txBody>
      </p:sp>
      <p:sp>
        <p:nvSpPr>
          <p:cNvPr id="3" name="Content Placeholder 2"/>
          <p:cNvSpPr>
            <a:spLocks noGrp="1"/>
          </p:cNvSpPr>
          <p:nvPr>
            <p:ph idx="1"/>
          </p:nvPr>
        </p:nvSpPr>
        <p:spPr>
          <a:xfrm>
            <a:off x="486221" y="1537252"/>
            <a:ext cx="10954512" cy="4174435"/>
          </a:xfrm>
        </p:spPr>
        <p:txBody>
          <a:bodyPr>
            <a:normAutofit/>
          </a:bodyPr>
          <a:lstStyle/>
          <a:p>
            <a:r>
              <a:rPr lang="en-US" dirty="0"/>
              <a:t>Economic stimulus package/tax reform</a:t>
            </a:r>
          </a:p>
          <a:p>
            <a:pPr lvl="1"/>
            <a:r>
              <a:rPr lang="en-US" dirty="0"/>
              <a:t>$550 billion over 10 years</a:t>
            </a:r>
          </a:p>
          <a:p>
            <a:pPr lvl="1"/>
            <a:r>
              <a:rPr lang="en-US" dirty="0"/>
              <a:t>Plan requires significant private partnerships </a:t>
            </a:r>
          </a:p>
          <a:p>
            <a:pPr lvl="1"/>
            <a:r>
              <a:rPr lang="en-US" dirty="0"/>
              <a:t>Higher budget deficits will lead to rising interest rates</a:t>
            </a:r>
          </a:p>
          <a:p>
            <a:r>
              <a:rPr lang="en-US" dirty="0"/>
              <a:t>Tax Reform</a:t>
            </a:r>
          </a:p>
          <a:p>
            <a:pPr lvl="1"/>
            <a:r>
              <a:rPr lang="en-US" dirty="0"/>
              <a:t>Simplification</a:t>
            </a:r>
          </a:p>
          <a:p>
            <a:pPr lvl="1"/>
            <a:r>
              <a:rPr lang="en-US" dirty="0"/>
              <a:t>Low Rates</a:t>
            </a:r>
          </a:p>
          <a:p>
            <a:pPr lvl="1"/>
            <a:r>
              <a:rPr lang="en-US" dirty="0"/>
              <a:t>Cost: $6.2 trillion over 10 years</a:t>
            </a:r>
          </a:p>
          <a:p>
            <a:pPr lvl="1"/>
            <a:endParaRPr lang="en-US" dirty="0"/>
          </a:p>
        </p:txBody>
      </p:sp>
    </p:spTree>
    <p:extLst>
      <p:ext uri="{BB962C8B-B14F-4D97-AF65-F5344CB8AC3E}">
        <p14:creationId xmlns:p14="http://schemas.microsoft.com/office/powerpoint/2010/main" val="474617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938" y="1882219"/>
            <a:ext cx="11582400" cy="3829468"/>
          </a:xfrm>
        </p:spPr>
        <p:txBody>
          <a:bodyPr>
            <a:normAutofit/>
          </a:bodyPr>
          <a:lstStyle/>
          <a:p>
            <a:pPr lvl="1"/>
            <a:r>
              <a:rPr lang="en-US" sz="2800" dirty="0"/>
              <a:t>Reduction in tax rates: Individual 39.5% to 33%</a:t>
            </a:r>
          </a:p>
          <a:p>
            <a:pPr lvl="1"/>
            <a:r>
              <a:rPr lang="en-US" sz="2800" dirty="0"/>
              <a:t>Drop from 7 tax brackets to 3 (12%, 25%, 33%)</a:t>
            </a:r>
          </a:p>
          <a:p>
            <a:pPr lvl="1"/>
            <a:r>
              <a:rPr lang="en-US" sz="2800" dirty="0"/>
              <a:t>Corporate tax rate from 35% to15%</a:t>
            </a:r>
          </a:p>
          <a:p>
            <a:pPr lvl="1"/>
            <a:r>
              <a:rPr lang="en-US" sz="2800" dirty="0"/>
              <a:t>Eliminate the federal estate and gift taxes</a:t>
            </a:r>
          </a:p>
          <a:p>
            <a:pPr lvl="1"/>
            <a:r>
              <a:rPr lang="en-US" sz="2800" dirty="0"/>
              <a:t>Repeal personal exemptions </a:t>
            </a:r>
          </a:p>
          <a:p>
            <a:pPr lvl="1"/>
            <a:r>
              <a:rPr lang="en-US" sz="2800" dirty="0"/>
              <a:t>Cap itemized deductions</a:t>
            </a:r>
          </a:p>
          <a:p>
            <a:pPr lvl="1"/>
            <a:r>
              <a:rPr lang="en-US" sz="2800" i="1" u="sng" dirty="0">
                <a:solidFill>
                  <a:schemeClr val="accent1"/>
                </a:solidFill>
              </a:rPr>
              <a:t>Increase Standard Deduction</a:t>
            </a:r>
          </a:p>
          <a:p>
            <a:pPr lvl="1"/>
            <a:r>
              <a:rPr lang="en-US" sz="2800" i="1" u="sng" dirty="0">
                <a:solidFill>
                  <a:schemeClr val="accent1"/>
                </a:solidFill>
              </a:rPr>
              <a:t>Border Adjustment Tax (BAT)</a:t>
            </a:r>
          </a:p>
          <a:p>
            <a:endParaRPr lang="en-US" dirty="0"/>
          </a:p>
        </p:txBody>
      </p:sp>
      <p:sp>
        <p:nvSpPr>
          <p:cNvPr id="2" name="Title 1"/>
          <p:cNvSpPr>
            <a:spLocks noGrp="1"/>
          </p:cNvSpPr>
          <p:nvPr>
            <p:ph type="title"/>
          </p:nvPr>
        </p:nvSpPr>
        <p:spPr>
          <a:xfrm>
            <a:off x="1558205" y="294473"/>
            <a:ext cx="10392229" cy="755009"/>
          </a:xfrm>
        </p:spPr>
        <p:txBody>
          <a:bodyPr>
            <a:normAutofit fontScale="90000"/>
          </a:bodyPr>
          <a:lstStyle/>
          <a:p>
            <a:r>
              <a:rPr lang="en-US" b="0" dirty="0"/>
              <a:t>Tax Reform: Key Components Trump Proposal</a:t>
            </a:r>
            <a:br>
              <a:rPr lang="en-US" b="0" dirty="0"/>
            </a:br>
            <a:endParaRPr lang="en-US" b="0" dirty="0"/>
          </a:p>
        </p:txBody>
      </p:sp>
    </p:spTree>
    <p:extLst>
      <p:ext uri="{BB962C8B-B14F-4D97-AF65-F5344CB8AC3E}">
        <p14:creationId xmlns:p14="http://schemas.microsoft.com/office/powerpoint/2010/main" val="1105302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472" y="149158"/>
            <a:ext cx="10222345" cy="762000"/>
          </a:xfrm>
        </p:spPr>
        <p:txBody>
          <a:bodyPr>
            <a:noAutofit/>
          </a:bodyPr>
          <a:lstStyle/>
          <a:p>
            <a:r>
              <a:rPr lang="en-US" sz="3600" b="0" dirty="0">
                <a:solidFill>
                  <a:schemeClr val="bg1"/>
                </a:solidFill>
              </a:rPr>
              <a:t>CA Household </a:t>
            </a:r>
            <a:r>
              <a:rPr lang="en-US" sz="3600" b="0" dirty="0"/>
              <a:t>Growth Continues to Support Strong Housing Demand</a:t>
            </a:r>
            <a:endParaRPr lang="en-US" sz="3600" b="0" dirty="0">
              <a:solidFill>
                <a:schemeClr val="bg1"/>
              </a:solidFill>
            </a:endParaRPr>
          </a:p>
        </p:txBody>
      </p:sp>
      <p:graphicFrame>
        <p:nvGraphicFramePr>
          <p:cNvPr id="6" name="Chart 5"/>
          <p:cNvGraphicFramePr/>
          <p:nvPr>
            <p:extLst/>
          </p:nvPr>
        </p:nvGraphicFramePr>
        <p:xfrm>
          <a:off x="589935" y="1622323"/>
          <a:ext cx="10992465" cy="4090219"/>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Box 2"/>
          <p:cNvSpPr txBox="1">
            <a:spLocks noChangeArrowheads="1"/>
          </p:cNvSpPr>
          <p:nvPr/>
        </p:nvSpPr>
        <p:spPr bwMode="auto">
          <a:xfrm>
            <a:off x="0" y="6167100"/>
            <a:ext cx="29562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1200" dirty="0">
                <a:solidFill>
                  <a:schemeClr val="bg1"/>
                </a:solidFill>
                <a:latin typeface="+mj-lt"/>
              </a:rPr>
              <a:t>SERIES: Annual Household Growth</a:t>
            </a:r>
          </a:p>
          <a:p>
            <a:pPr fontAlgn="base">
              <a:spcBef>
                <a:spcPct val="0"/>
              </a:spcBef>
              <a:spcAft>
                <a:spcPct val="0"/>
              </a:spcAft>
            </a:pPr>
            <a:r>
              <a:rPr lang="en-US" sz="1200" dirty="0">
                <a:solidFill>
                  <a:schemeClr val="bg1"/>
                </a:solidFill>
                <a:latin typeface="+mj-lt"/>
              </a:rPr>
              <a:t>SOURCE:  CA Department of Finance</a:t>
            </a:r>
          </a:p>
        </p:txBody>
      </p:sp>
    </p:spTree>
    <p:extLst>
      <p:ext uri="{BB962C8B-B14F-4D97-AF65-F5344CB8AC3E}">
        <p14:creationId xmlns:p14="http://schemas.microsoft.com/office/powerpoint/2010/main" val="1587554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Post-Election Uncertainty</a:t>
            </a:r>
          </a:p>
        </p:txBody>
      </p:sp>
      <p:sp>
        <p:nvSpPr>
          <p:cNvPr id="3" name="Content Placeholder 2"/>
          <p:cNvSpPr>
            <a:spLocks noGrp="1"/>
          </p:cNvSpPr>
          <p:nvPr>
            <p:ph idx="1"/>
          </p:nvPr>
        </p:nvSpPr>
        <p:spPr>
          <a:xfrm>
            <a:off x="711509" y="1679052"/>
            <a:ext cx="10954512" cy="3423036"/>
          </a:xfrm>
        </p:spPr>
        <p:txBody>
          <a:bodyPr>
            <a:normAutofit/>
          </a:bodyPr>
          <a:lstStyle/>
          <a:p>
            <a:r>
              <a:rPr lang="en-US" dirty="0"/>
              <a:t>Dismantling Dodd-Frank</a:t>
            </a:r>
          </a:p>
          <a:p>
            <a:pPr lvl="1"/>
            <a:r>
              <a:rPr lang="en-US" dirty="0"/>
              <a:t>Banks will loosen up lending standards</a:t>
            </a:r>
          </a:p>
          <a:p>
            <a:pPr lvl="1"/>
            <a:r>
              <a:rPr lang="en-US" dirty="0"/>
              <a:t>Buyers could have more mortgage options</a:t>
            </a:r>
          </a:p>
          <a:p>
            <a:pPr lvl="1"/>
            <a:r>
              <a:rPr lang="en-US" dirty="0"/>
              <a:t>Heighten risks of having another financial bubble</a:t>
            </a:r>
          </a:p>
          <a:p>
            <a:r>
              <a:rPr lang="en-US" dirty="0"/>
              <a:t>Reform of GSE’s</a:t>
            </a:r>
          </a:p>
          <a:p>
            <a:pPr lvl="1"/>
            <a:r>
              <a:rPr lang="en-US" dirty="0"/>
              <a:t>Privatization or not?</a:t>
            </a:r>
          </a:p>
          <a:p>
            <a:pPr lvl="1"/>
            <a:r>
              <a:rPr lang="en-US" dirty="0"/>
              <a:t>Rates higher with privatized GSE’s</a:t>
            </a:r>
          </a:p>
        </p:txBody>
      </p:sp>
    </p:spTree>
    <p:extLst>
      <p:ext uri="{BB962C8B-B14F-4D97-AF65-F5344CB8AC3E}">
        <p14:creationId xmlns:p14="http://schemas.microsoft.com/office/powerpoint/2010/main" val="1443752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Post-Election Uncertainty</a:t>
            </a:r>
          </a:p>
        </p:txBody>
      </p:sp>
      <p:sp>
        <p:nvSpPr>
          <p:cNvPr id="3" name="Content Placeholder 2"/>
          <p:cNvSpPr>
            <a:spLocks noGrp="1"/>
          </p:cNvSpPr>
          <p:nvPr>
            <p:ph idx="1"/>
          </p:nvPr>
        </p:nvSpPr>
        <p:spPr>
          <a:xfrm>
            <a:off x="618744" y="1281487"/>
            <a:ext cx="10954512" cy="4072392"/>
          </a:xfrm>
        </p:spPr>
        <p:txBody>
          <a:bodyPr>
            <a:normAutofit/>
          </a:bodyPr>
          <a:lstStyle/>
          <a:p>
            <a:endParaRPr lang="en-US" dirty="0"/>
          </a:p>
          <a:p>
            <a:r>
              <a:rPr lang="en-US" dirty="0"/>
              <a:t>Repeal/Replace Obamacare</a:t>
            </a:r>
          </a:p>
          <a:p>
            <a:r>
              <a:rPr lang="en-US" dirty="0"/>
              <a:t>Trade Policy</a:t>
            </a:r>
          </a:p>
          <a:p>
            <a:r>
              <a:rPr lang="en-US" dirty="0"/>
              <a:t>Immigration Policy/H1B Visa Program </a:t>
            </a:r>
          </a:p>
        </p:txBody>
      </p:sp>
    </p:spTree>
    <p:extLst>
      <p:ext uri="{BB962C8B-B14F-4D97-AF65-F5344CB8AC3E}">
        <p14:creationId xmlns:p14="http://schemas.microsoft.com/office/powerpoint/2010/main" val="2058981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77009" y="2411896"/>
            <a:ext cx="9144000" cy="1256214"/>
          </a:xfrm>
        </p:spPr>
        <p:txBody>
          <a:bodyPr>
            <a:normAutofit/>
          </a:bodyPr>
          <a:lstStyle/>
          <a:p>
            <a:r>
              <a:rPr lang="en-US" b="0" dirty="0"/>
              <a:t>Outlook for Rates</a:t>
            </a:r>
          </a:p>
        </p:txBody>
      </p:sp>
    </p:spTree>
    <p:extLst>
      <p:ext uri="{BB962C8B-B14F-4D97-AF65-F5344CB8AC3E}">
        <p14:creationId xmlns:p14="http://schemas.microsoft.com/office/powerpoint/2010/main" val="79488933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a:t>January 2010 – June 15, 2017</a:t>
            </a:r>
          </a:p>
          <a:p>
            <a:pPr marL="0" indent="0" algn="ctr">
              <a:buNone/>
            </a:pPr>
            <a:endParaRPr lang="en-US" sz="2400" dirty="0"/>
          </a:p>
        </p:txBody>
      </p:sp>
      <p:sp>
        <p:nvSpPr>
          <p:cNvPr id="2" name="Title 1"/>
          <p:cNvSpPr>
            <a:spLocks noGrp="1"/>
          </p:cNvSpPr>
          <p:nvPr>
            <p:ph type="title"/>
          </p:nvPr>
        </p:nvSpPr>
        <p:spPr>
          <a:xfrm>
            <a:off x="1548477" y="265889"/>
            <a:ext cx="10392229" cy="609600"/>
          </a:xfrm>
        </p:spPr>
        <p:txBody>
          <a:bodyPr>
            <a:normAutofit fontScale="90000"/>
          </a:bodyPr>
          <a:lstStyle/>
          <a:p>
            <a:r>
              <a:rPr lang="en-US" b="0" dirty="0"/>
              <a:t>Mortgage Rates: Lowest since the Election</a:t>
            </a:r>
          </a:p>
        </p:txBody>
      </p:sp>
      <p:graphicFrame>
        <p:nvGraphicFramePr>
          <p:cNvPr id="10" name="Content Placeholder 3"/>
          <p:cNvGraphicFramePr>
            <a:graphicFrameLocks/>
          </p:cNvGraphicFramePr>
          <p:nvPr>
            <p:extLst>
              <p:ext uri="{D42A27DB-BD31-4B8C-83A1-F6EECF244321}">
                <p14:modId xmlns:p14="http://schemas.microsoft.com/office/powerpoint/2010/main" val="1743080346"/>
              </p:ext>
            </p:extLst>
          </p:nvPr>
        </p:nvGraphicFramePr>
        <p:xfrm>
          <a:off x="595745" y="1723697"/>
          <a:ext cx="10954512" cy="4303878"/>
        </p:xfrm>
        <a:graphic>
          <a:graphicData uri="http://schemas.openxmlformats.org/drawingml/2006/chart">
            <c:chart xmlns:c="http://schemas.openxmlformats.org/drawingml/2006/chart" xmlns:r="http://schemas.openxmlformats.org/officeDocument/2006/relationships" r:id="rId3"/>
          </a:graphicData>
        </a:graphic>
      </p:graphicFrame>
      <p:sp>
        <p:nvSpPr>
          <p:cNvPr id="5" name="Line 8"/>
          <p:cNvSpPr>
            <a:spLocks noChangeShapeType="1"/>
          </p:cNvSpPr>
          <p:nvPr/>
        </p:nvSpPr>
        <p:spPr bwMode="auto">
          <a:xfrm flipV="1">
            <a:off x="9473733" y="2061683"/>
            <a:ext cx="6928" cy="2860668"/>
          </a:xfrm>
          <a:prstGeom prst="line">
            <a:avLst/>
          </a:prstGeom>
          <a:noFill/>
          <a:ln w="38100">
            <a:solidFill>
              <a:schemeClr val="tx1"/>
            </a:solidFill>
            <a:round/>
            <a:headEnd/>
            <a:tailEnd/>
          </a:ln>
          <a:effectLst>
            <a:outerShdw blurRad="50800" dist="38100" algn="l" rotWithShape="0">
              <a:prstClr val="black">
                <a:alpha val="40000"/>
              </a:prstClr>
            </a:outerShdw>
          </a:effectLst>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Times New Roman" pitchFamily="18" charset="0"/>
            </a:endParaRPr>
          </a:p>
        </p:txBody>
      </p:sp>
      <p:sp>
        <p:nvSpPr>
          <p:cNvPr id="6" name="Text Box 10"/>
          <p:cNvSpPr txBox="1">
            <a:spLocks noChangeArrowheads="1"/>
          </p:cNvSpPr>
          <p:nvPr/>
        </p:nvSpPr>
        <p:spPr bwMode="auto">
          <a:xfrm>
            <a:off x="8095595" y="1981199"/>
            <a:ext cx="12121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orbel"/>
              </a:rPr>
              <a:t>MONTHLY</a:t>
            </a:r>
          </a:p>
        </p:txBody>
      </p:sp>
      <p:sp>
        <p:nvSpPr>
          <p:cNvPr id="7" name="Text Box 10"/>
          <p:cNvSpPr txBox="1">
            <a:spLocks noChangeArrowheads="1"/>
          </p:cNvSpPr>
          <p:nvPr/>
        </p:nvSpPr>
        <p:spPr bwMode="auto">
          <a:xfrm>
            <a:off x="10252703" y="1981199"/>
            <a:ext cx="1008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orbel"/>
              </a:rPr>
              <a:t>WEEKLY</a:t>
            </a:r>
          </a:p>
        </p:txBody>
      </p:sp>
      <p:sp>
        <p:nvSpPr>
          <p:cNvPr id="8" name="Text Box 2"/>
          <p:cNvSpPr txBox="1">
            <a:spLocks noChangeArrowheads="1"/>
          </p:cNvSpPr>
          <p:nvPr/>
        </p:nvSpPr>
        <p:spPr bwMode="auto">
          <a:xfrm>
            <a:off x="0" y="6208011"/>
            <a:ext cx="20778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mj-lt"/>
              </a:rPr>
              <a:t>SERIES: 30Yr FRM, 5Yr ARM</a:t>
            </a:r>
          </a:p>
          <a:p>
            <a:pPr marL="0" marR="0" lvl="0" indent="0" defTabSz="914400"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mj-lt"/>
              </a:rPr>
              <a:t>SOURCE:  Freddie Mac</a:t>
            </a:r>
          </a:p>
        </p:txBody>
      </p:sp>
    </p:spTree>
    <p:extLst>
      <p:ext uri="{BB962C8B-B14F-4D97-AF65-F5344CB8AC3E}">
        <p14:creationId xmlns:p14="http://schemas.microsoft.com/office/powerpoint/2010/main" val="180678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477" y="398411"/>
            <a:ext cx="10392229" cy="609600"/>
          </a:xfrm>
        </p:spPr>
        <p:txBody>
          <a:bodyPr>
            <a:normAutofit fontScale="90000"/>
          </a:bodyPr>
          <a:lstStyle/>
          <a:p>
            <a:r>
              <a:rPr lang="en-US" dirty="0"/>
              <a:t>The FED’s Rate Hike</a:t>
            </a:r>
            <a:endParaRPr lang="en-US" b="0" dirty="0"/>
          </a:p>
        </p:txBody>
      </p:sp>
      <p:sp>
        <p:nvSpPr>
          <p:cNvPr id="8" name="Text Box 2"/>
          <p:cNvSpPr txBox="1">
            <a:spLocks noChangeArrowheads="1"/>
          </p:cNvSpPr>
          <p:nvPr/>
        </p:nvSpPr>
        <p:spPr bwMode="auto">
          <a:xfrm>
            <a:off x="0" y="6208011"/>
            <a:ext cx="24160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mj-lt"/>
              </a:rPr>
              <a:t>SOURCE:  The Federal Reserve</a:t>
            </a:r>
          </a:p>
        </p:txBody>
      </p:sp>
      <p:sp>
        <p:nvSpPr>
          <p:cNvPr id="3" name="TextBox 2"/>
          <p:cNvSpPr txBox="1"/>
          <p:nvPr/>
        </p:nvSpPr>
        <p:spPr>
          <a:xfrm>
            <a:off x="419346" y="1635931"/>
            <a:ext cx="10063124" cy="4154984"/>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June 14 - Quarter percentage point hike to a range between 1% to 1.25%</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One more increase later this year; 3 total for 2017</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Mortgage rates actually fell to the lowest level afterward, partly because of lower than expected inflation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Fed acknowledged that the recent decline in inflation was held down by temporary factors</a:t>
            </a:r>
          </a:p>
        </p:txBody>
      </p:sp>
    </p:spTree>
    <p:extLst>
      <p:ext uri="{BB962C8B-B14F-4D97-AF65-F5344CB8AC3E}">
        <p14:creationId xmlns:p14="http://schemas.microsoft.com/office/powerpoint/2010/main" val="4079224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477" y="265889"/>
            <a:ext cx="10392229" cy="609600"/>
          </a:xfrm>
        </p:spPr>
        <p:txBody>
          <a:bodyPr>
            <a:normAutofit fontScale="90000"/>
          </a:bodyPr>
          <a:lstStyle/>
          <a:p>
            <a:r>
              <a:rPr lang="en-US" dirty="0"/>
              <a:t>The FED’s Portfolio Will Shrink </a:t>
            </a:r>
            <a:endParaRPr lang="en-US" b="0" dirty="0"/>
          </a:p>
        </p:txBody>
      </p:sp>
      <p:sp>
        <p:nvSpPr>
          <p:cNvPr id="8" name="Text Box 2"/>
          <p:cNvSpPr txBox="1">
            <a:spLocks noChangeArrowheads="1"/>
          </p:cNvSpPr>
          <p:nvPr/>
        </p:nvSpPr>
        <p:spPr bwMode="auto">
          <a:xfrm>
            <a:off x="0" y="6208011"/>
            <a:ext cx="24160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mj-lt"/>
              </a:rPr>
              <a:t>SOURCE:  The Federal Reserve</a:t>
            </a:r>
          </a:p>
        </p:txBody>
      </p:sp>
      <p:sp>
        <p:nvSpPr>
          <p:cNvPr id="5" name="TextBox 4"/>
          <p:cNvSpPr txBox="1"/>
          <p:nvPr/>
        </p:nvSpPr>
        <p:spPr>
          <a:xfrm>
            <a:off x="490330" y="1497431"/>
            <a:ext cx="11003839" cy="3785652"/>
          </a:xfrm>
          <a:prstGeom prst="rect">
            <a:avLst/>
          </a:prstGeom>
          <a:noFill/>
        </p:spPr>
        <p:txBody>
          <a:bodyPr wrap="square" rtlCol="0">
            <a:spAutoFit/>
          </a:bodyPr>
          <a:lstStyle/>
          <a:p>
            <a:r>
              <a:rPr lang="en-US" sz="2400" b="1" dirty="0"/>
              <a:t>Federal Reserve announced plan to shrink its portfolio of bond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Fed has $4.5 trillion in assets, and has continued to reinvest the proceeds to maintain the portfolio’s size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Fed will reduce holdings by allowing up to $6 billion in treasury securities and $4 billion in mortgage bonds to roll off without reinvestment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limit will rise to a maximum of $30 billion a month for Treasury securities and $20 billion a month for MBS</a:t>
            </a:r>
          </a:p>
        </p:txBody>
      </p:sp>
    </p:spTree>
    <p:extLst>
      <p:ext uri="{BB962C8B-B14F-4D97-AF65-F5344CB8AC3E}">
        <p14:creationId xmlns:p14="http://schemas.microsoft.com/office/powerpoint/2010/main" val="1364055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108" y="160125"/>
            <a:ext cx="10392229" cy="609600"/>
          </a:xfrm>
        </p:spPr>
        <p:txBody>
          <a:bodyPr>
            <a:noAutofit/>
          </a:bodyPr>
          <a:lstStyle/>
          <a:p>
            <a:r>
              <a:rPr lang="en-US" sz="3600" dirty="0"/>
              <a:t>What Will Happen When Mortgage Rates Increase?</a:t>
            </a:r>
          </a:p>
        </p:txBody>
      </p:sp>
      <p:sp>
        <p:nvSpPr>
          <p:cNvPr id="5" name="Text Box 7"/>
          <p:cNvSpPr txBox="1">
            <a:spLocks noChangeArrowheads="1"/>
          </p:cNvSpPr>
          <p:nvPr/>
        </p:nvSpPr>
        <p:spPr bwMode="auto">
          <a:xfrm>
            <a:off x="4762114" y="1434450"/>
            <a:ext cx="3023039" cy="515524"/>
          </a:xfrm>
          <a:prstGeom prst="rect">
            <a:avLst/>
          </a:prstGeom>
          <a:solidFill>
            <a:schemeClr val="bg1"/>
          </a:solidFill>
          <a:ln>
            <a:solidFill>
              <a:schemeClr val="tx1"/>
            </a:solidFill>
          </a:ln>
          <a:effectLst/>
          <a:extLst/>
        </p:spPr>
        <p:txBody>
          <a:bodyPr wrap="square"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1219110" eaLnBrk="1" fontAlgn="base" hangingPunct="1">
              <a:spcBef>
                <a:spcPct val="50000"/>
              </a:spcBef>
              <a:spcAft>
                <a:spcPct val="0"/>
              </a:spcAft>
            </a:pPr>
            <a:r>
              <a:rPr lang="en-US" sz="1100" kern="0" dirty="0">
                <a:solidFill>
                  <a:prstClr val="black"/>
                </a:solidFill>
                <a:latin typeface="Century Gothic"/>
              </a:rPr>
              <a:t>Q1-2017 Median Price $496,620</a:t>
            </a:r>
          </a:p>
          <a:p>
            <a:pPr defTabSz="1219110" eaLnBrk="1" fontAlgn="base" hangingPunct="1">
              <a:spcBef>
                <a:spcPct val="50000"/>
              </a:spcBef>
              <a:spcAft>
                <a:spcPct val="0"/>
              </a:spcAft>
            </a:pPr>
            <a:r>
              <a:rPr lang="en-US" sz="1100" kern="0" dirty="0">
                <a:solidFill>
                  <a:prstClr val="black"/>
                </a:solidFill>
                <a:latin typeface="Century Gothic"/>
              </a:rPr>
              <a:t>20% </a:t>
            </a:r>
            <a:r>
              <a:rPr lang="en-US" sz="1100" kern="0" dirty="0" err="1">
                <a:solidFill>
                  <a:prstClr val="black"/>
                </a:solidFill>
                <a:latin typeface="Century Gothic"/>
              </a:rPr>
              <a:t>Downpayment</a:t>
            </a:r>
            <a:endParaRPr lang="en-US" sz="1100" kern="0" dirty="0">
              <a:solidFill>
                <a:prstClr val="black"/>
              </a:solidFill>
              <a:latin typeface="Century Gothic"/>
            </a:endParaRPr>
          </a:p>
        </p:txBody>
      </p:sp>
      <p:sp>
        <p:nvSpPr>
          <p:cNvPr id="7" name="Text Box 5"/>
          <p:cNvSpPr txBox="1">
            <a:spLocks noChangeArrowheads="1"/>
          </p:cNvSpPr>
          <p:nvPr/>
        </p:nvSpPr>
        <p:spPr bwMode="auto">
          <a:xfrm>
            <a:off x="2520512" y="5821078"/>
            <a:ext cx="1752600" cy="27699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1219110" fontAlgn="base">
              <a:spcBef>
                <a:spcPct val="0"/>
              </a:spcBef>
              <a:spcAft>
                <a:spcPct val="0"/>
              </a:spcAft>
            </a:pPr>
            <a:r>
              <a:rPr lang="en-US" sz="1200" kern="0" dirty="0">
                <a:solidFill>
                  <a:prstClr val="black"/>
                </a:solidFill>
                <a:latin typeface="Century Gothic"/>
              </a:rPr>
              <a:t>INTEREST RATE</a:t>
            </a:r>
          </a:p>
        </p:txBody>
      </p:sp>
      <p:sp>
        <p:nvSpPr>
          <p:cNvPr id="9" name="Rectangle 5"/>
          <p:cNvSpPr>
            <a:spLocks noChangeArrowheads="1"/>
          </p:cNvSpPr>
          <p:nvPr/>
        </p:nvSpPr>
        <p:spPr bwMode="auto">
          <a:xfrm>
            <a:off x="2113847" y="2039641"/>
            <a:ext cx="2565931"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p>
            <a:pPr defTabSz="1219110" eaLnBrk="0" hangingPunct="0"/>
            <a:r>
              <a:rPr lang="en-US" sz="1400" kern="0" dirty="0">
                <a:solidFill>
                  <a:sysClr val="windowText" lastClr="000000"/>
                </a:solidFill>
              </a:rPr>
              <a:t>MONTHLY MORTGAGE</a:t>
            </a:r>
          </a:p>
        </p:txBody>
      </p:sp>
      <p:sp>
        <p:nvSpPr>
          <p:cNvPr id="10" name="Text Box 2"/>
          <p:cNvSpPr txBox="1">
            <a:spLocks noChangeArrowheads="1"/>
          </p:cNvSpPr>
          <p:nvPr/>
        </p:nvSpPr>
        <p:spPr bwMode="auto">
          <a:xfrm>
            <a:off x="4" y="6228843"/>
            <a:ext cx="4081565"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defTabSz="1219110"/>
            <a:r>
              <a:rPr lang="en-US" sz="1200" kern="0" dirty="0">
                <a:solidFill>
                  <a:prstClr val="white"/>
                </a:solidFill>
                <a:latin typeface="Century Gothic"/>
              </a:rPr>
              <a:t>SERIES: Housing Affordability Index</a:t>
            </a:r>
          </a:p>
          <a:p>
            <a:pPr defTabSz="1219110"/>
            <a:r>
              <a:rPr lang="en-US" sz="1200" kern="0" dirty="0">
                <a:solidFill>
                  <a:prstClr val="white"/>
                </a:solidFill>
                <a:latin typeface="Century Gothic"/>
              </a:rPr>
              <a:t>SOURCE:  CALIFORNIA ASSOCIATION OF REALTORS® </a:t>
            </a:r>
          </a:p>
        </p:txBody>
      </p:sp>
      <p:sp>
        <p:nvSpPr>
          <p:cNvPr id="12" name="Rectangle 5"/>
          <p:cNvSpPr>
            <a:spLocks noChangeArrowheads="1"/>
          </p:cNvSpPr>
          <p:nvPr/>
        </p:nvSpPr>
        <p:spPr bwMode="auto">
          <a:xfrm>
            <a:off x="7978266" y="2024252"/>
            <a:ext cx="3120523" cy="3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p>
            <a:pPr defTabSz="1219110" eaLnBrk="0" hangingPunct="0"/>
            <a:r>
              <a:rPr lang="en-US" sz="1600" kern="0" dirty="0">
                <a:solidFill>
                  <a:sysClr val="windowText" lastClr="000000"/>
                </a:solidFill>
              </a:rPr>
              <a:t>Minimum Qualifying Income</a:t>
            </a:r>
          </a:p>
        </p:txBody>
      </p:sp>
      <p:sp>
        <p:nvSpPr>
          <p:cNvPr id="13" name="Text Box 5"/>
          <p:cNvSpPr txBox="1">
            <a:spLocks noChangeArrowheads="1"/>
          </p:cNvSpPr>
          <p:nvPr/>
        </p:nvSpPr>
        <p:spPr bwMode="auto">
          <a:xfrm>
            <a:off x="8802904" y="5821078"/>
            <a:ext cx="1752600" cy="27699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1219110" fontAlgn="base">
              <a:spcBef>
                <a:spcPct val="0"/>
              </a:spcBef>
              <a:spcAft>
                <a:spcPct val="0"/>
              </a:spcAft>
            </a:pPr>
            <a:r>
              <a:rPr lang="en-US" sz="1200" kern="0" dirty="0">
                <a:solidFill>
                  <a:prstClr val="black"/>
                </a:solidFill>
                <a:latin typeface="Century Gothic"/>
              </a:rPr>
              <a:t>INTEREST RATE</a:t>
            </a:r>
          </a:p>
        </p:txBody>
      </p:sp>
      <p:graphicFrame>
        <p:nvGraphicFramePr>
          <p:cNvPr id="14" name="Chart 13"/>
          <p:cNvGraphicFramePr/>
          <p:nvPr>
            <p:extLst/>
          </p:nvPr>
        </p:nvGraphicFramePr>
        <p:xfrm>
          <a:off x="542553" y="2087423"/>
          <a:ext cx="5245406" cy="37653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p:nvPr>
            <p:extLst/>
          </p:nvPr>
        </p:nvGraphicFramePr>
        <p:xfrm>
          <a:off x="6118698" y="2059995"/>
          <a:ext cx="5753370" cy="37974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6484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92239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t>Housing Affordability Index - CA </a:t>
            </a:r>
          </a:p>
        </p:txBody>
      </p:sp>
      <p:sp>
        <p:nvSpPr>
          <p:cNvPr id="3" name="Content Placeholder 2"/>
          <p:cNvSpPr>
            <a:spLocks noGrp="1"/>
          </p:cNvSpPr>
          <p:nvPr>
            <p:ph idx="1"/>
          </p:nvPr>
        </p:nvSpPr>
        <p:spPr/>
        <p:txBody>
          <a:bodyPr>
            <a:normAutofit/>
          </a:bodyPr>
          <a:lstStyle/>
          <a:p>
            <a:pPr marL="0" indent="0" algn="ctr">
              <a:buNone/>
            </a:pPr>
            <a:r>
              <a:rPr lang="en-US" sz="2667" dirty="0"/>
              <a:t>What Will Happen When Mortgage Rates Increase?</a:t>
            </a:r>
          </a:p>
          <a:p>
            <a:pPr algn="ctr"/>
            <a:endParaRPr lang="en-US" sz="2667" dirty="0"/>
          </a:p>
        </p:txBody>
      </p:sp>
      <p:graphicFrame>
        <p:nvGraphicFramePr>
          <p:cNvPr id="4" name="Chart 3"/>
          <p:cNvGraphicFramePr/>
          <p:nvPr>
            <p:extLst/>
          </p:nvPr>
        </p:nvGraphicFramePr>
        <p:xfrm>
          <a:off x="1016000" y="1660637"/>
          <a:ext cx="10058400" cy="41813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p:cNvSpPr txBox="1">
            <a:spLocks noChangeArrowheads="1"/>
          </p:cNvSpPr>
          <p:nvPr/>
        </p:nvSpPr>
        <p:spPr bwMode="auto">
          <a:xfrm>
            <a:off x="7416801" y="1795182"/>
            <a:ext cx="2906460" cy="605164"/>
          </a:xfrm>
          <a:prstGeom prst="rect">
            <a:avLst/>
          </a:prstGeom>
          <a:solidFill>
            <a:schemeClr val="bg1"/>
          </a:solidFill>
          <a:ln>
            <a:solidFill>
              <a:schemeClr val="tx1"/>
            </a:solidFill>
          </a:ln>
          <a:effectLst/>
          <a:extLst/>
        </p:spPr>
        <p:txBody>
          <a:bodyPr wrap="square"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1219110" eaLnBrk="1" fontAlgn="base" hangingPunct="1">
              <a:spcBef>
                <a:spcPct val="50000"/>
              </a:spcBef>
              <a:spcAft>
                <a:spcPct val="0"/>
              </a:spcAft>
            </a:pPr>
            <a:r>
              <a:rPr lang="en-US" sz="1333" kern="0" dirty="0">
                <a:solidFill>
                  <a:prstClr val="black"/>
                </a:solidFill>
                <a:latin typeface="Century Gothic"/>
              </a:rPr>
              <a:t>Q1-2017 Median Price $496,620</a:t>
            </a:r>
          </a:p>
          <a:p>
            <a:pPr defTabSz="1219110" eaLnBrk="1" fontAlgn="base" hangingPunct="1">
              <a:spcBef>
                <a:spcPct val="50000"/>
              </a:spcBef>
              <a:spcAft>
                <a:spcPct val="0"/>
              </a:spcAft>
            </a:pPr>
            <a:r>
              <a:rPr lang="en-US" sz="1333" kern="0" dirty="0">
                <a:solidFill>
                  <a:prstClr val="black"/>
                </a:solidFill>
                <a:latin typeface="Century Gothic"/>
              </a:rPr>
              <a:t>20% </a:t>
            </a:r>
            <a:r>
              <a:rPr lang="en-US" sz="1333" kern="0" dirty="0" err="1">
                <a:solidFill>
                  <a:prstClr val="black"/>
                </a:solidFill>
                <a:latin typeface="Century Gothic"/>
              </a:rPr>
              <a:t>Downpayment</a:t>
            </a:r>
            <a:endParaRPr lang="en-US" sz="1333" kern="0" dirty="0">
              <a:solidFill>
                <a:prstClr val="black"/>
              </a:solidFill>
              <a:latin typeface="Century Gothic"/>
            </a:endParaRPr>
          </a:p>
        </p:txBody>
      </p:sp>
      <p:sp>
        <p:nvSpPr>
          <p:cNvPr id="7" name="Text Box 5"/>
          <p:cNvSpPr txBox="1">
            <a:spLocks noChangeArrowheads="1"/>
          </p:cNvSpPr>
          <p:nvPr/>
        </p:nvSpPr>
        <p:spPr bwMode="auto">
          <a:xfrm>
            <a:off x="5397335" y="5791203"/>
            <a:ext cx="1752600" cy="31809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1219110" fontAlgn="base">
              <a:spcBef>
                <a:spcPct val="0"/>
              </a:spcBef>
              <a:spcAft>
                <a:spcPct val="0"/>
              </a:spcAft>
            </a:pPr>
            <a:r>
              <a:rPr lang="en-US" sz="1467" kern="0" dirty="0">
                <a:solidFill>
                  <a:prstClr val="black"/>
                </a:solidFill>
                <a:latin typeface="Century Gothic"/>
              </a:rPr>
              <a:t>INTEREST RATE</a:t>
            </a:r>
            <a:endParaRPr lang="en-US" sz="1867" kern="0" dirty="0">
              <a:solidFill>
                <a:prstClr val="black"/>
              </a:solidFill>
              <a:latin typeface="Century Gothic"/>
            </a:endParaRPr>
          </a:p>
        </p:txBody>
      </p:sp>
      <p:sp>
        <p:nvSpPr>
          <p:cNvPr id="9" name="Rectangle 5"/>
          <p:cNvSpPr>
            <a:spLocks noChangeArrowheads="1"/>
          </p:cNvSpPr>
          <p:nvPr/>
        </p:nvSpPr>
        <p:spPr bwMode="auto">
          <a:xfrm>
            <a:off x="1631476" y="1830041"/>
            <a:ext cx="6507389" cy="3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p>
            <a:pPr defTabSz="1219110" eaLnBrk="0" hangingPunct="0"/>
            <a:r>
              <a:rPr lang="en-US" sz="1600" kern="0" dirty="0">
                <a:solidFill>
                  <a:sysClr val="windowText" lastClr="000000"/>
                </a:solidFill>
              </a:rPr>
              <a:t>% OF HOUSEHOLDS THAT CAN BUY, ALL ELSE CONSTANT</a:t>
            </a:r>
          </a:p>
        </p:txBody>
      </p:sp>
      <p:sp>
        <p:nvSpPr>
          <p:cNvPr id="10" name="Text Box 2"/>
          <p:cNvSpPr txBox="1">
            <a:spLocks noChangeArrowheads="1"/>
          </p:cNvSpPr>
          <p:nvPr/>
        </p:nvSpPr>
        <p:spPr bwMode="auto">
          <a:xfrm>
            <a:off x="4" y="6221154"/>
            <a:ext cx="4081565"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defTabSz="1219110"/>
            <a:r>
              <a:rPr lang="en-US" sz="1200" kern="0" dirty="0">
                <a:solidFill>
                  <a:prstClr val="white"/>
                </a:solidFill>
                <a:latin typeface="Century Gothic"/>
              </a:rPr>
              <a:t>SERIES: Housing Affordability Index</a:t>
            </a:r>
          </a:p>
          <a:p>
            <a:pPr defTabSz="1219110"/>
            <a:r>
              <a:rPr lang="en-US" sz="1200" kern="0" dirty="0">
                <a:solidFill>
                  <a:prstClr val="white"/>
                </a:solidFill>
                <a:latin typeface="Century Gothic"/>
              </a:rPr>
              <a:t>SOURCE:  CALIFORNIA ASSOCIATION OF REALTORS® </a:t>
            </a:r>
          </a:p>
        </p:txBody>
      </p:sp>
    </p:spTree>
    <p:extLst>
      <p:ext uri="{BB962C8B-B14F-4D97-AF65-F5344CB8AC3E}">
        <p14:creationId xmlns:p14="http://schemas.microsoft.com/office/powerpoint/2010/main" val="1684675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1122363"/>
            <a:ext cx="9144000" cy="2850547"/>
          </a:xfrm>
        </p:spPr>
        <p:txBody>
          <a:bodyPr>
            <a:normAutofit/>
          </a:bodyPr>
          <a:lstStyle/>
          <a:p>
            <a:r>
              <a:rPr lang="en-US" b="0" dirty="0"/>
              <a:t>California Housing Market Outlook</a:t>
            </a:r>
          </a:p>
        </p:txBody>
      </p:sp>
    </p:spTree>
    <p:extLst>
      <p:ext uri="{BB962C8B-B14F-4D97-AF65-F5344CB8AC3E}">
        <p14:creationId xmlns:p14="http://schemas.microsoft.com/office/powerpoint/2010/main" val="18683880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800" dirty="0"/>
              <a:t>California, May 2017 Sales: 430,060 Units, +3.4% YTD, +2.6% YTY</a:t>
            </a:r>
          </a:p>
          <a:p>
            <a:endParaRPr lang="en-US" dirty="0"/>
          </a:p>
        </p:txBody>
      </p:sp>
      <p:sp>
        <p:nvSpPr>
          <p:cNvPr id="2" name="Title 1"/>
          <p:cNvSpPr>
            <a:spLocks noGrp="1"/>
          </p:cNvSpPr>
          <p:nvPr>
            <p:ph type="title"/>
          </p:nvPr>
        </p:nvSpPr>
        <p:spPr>
          <a:xfrm>
            <a:off x="1558206" y="298712"/>
            <a:ext cx="10392229" cy="609600"/>
          </a:xfrm>
        </p:spPr>
        <p:txBody>
          <a:bodyPr/>
          <a:lstStyle/>
          <a:p>
            <a:r>
              <a:rPr lang="en-US" dirty="0"/>
              <a:t>Home Sales Steady: +3.4% YTD</a:t>
            </a:r>
          </a:p>
        </p:txBody>
      </p:sp>
      <p:graphicFrame>
        <p:nvGraphicFramePr>
          <p:cNvPr id="4" name="Chart 3"/>
          <p:cNvGraphicFramePr/>
          <p:nvPr>
            <p:extLst/>
          </p:nvPr>
        </p:nvGraphicFramePr>
        <p:xfrm>
          <a:off x="618744" y="1828800"/>
          <a:ext cx="10954512"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7564626" y="6477000"/>
            <a:ext cx="4572000" cy="276999"/>
          </a:xfrm>
          <a:prstGeom prst="rect">
            <a:avLst/>
          </a:prstGeom>
        </p:spPr>
        <p:txBody>
          <a:bodyPr>
            <a:spAutoFit/>
          </a:bodyPr>
          <a:lstStyle/>
          <a:p>
            <a:pPr algn="r"/>
            <a:r>
              <a:rPr lang="en-US" sz="1200" dirty="0">
                <a:solidFill>
                  <a:schemeClr val="bg1"/>
                </a:solidFill>
                <a:latin typeface="Century Gothic" panose="020B0502020202020204" pitchFamily="34" charset="0"/>
              </a:rPr>
              <a:t>*Sales are seasonally adjusted and annualized </a:t>
            </a:r>
          </a:p>
        </p:txBody>
      </p:sp>
      <p:sp>
        <p:nvSpPr>
          <p:cNvPr id="8" name="Text Box 2"/>
          <p:cNvSpPr txBox="1">
            <a:spLocks noChangeArrowheads="1"/>
          </p:cNvSpPr>
          <p:nvPr/>
        </p:nvSpPr>
        <p:spPr bwMode="auto">
          <a:xfrm>
            <a:off x="152400" y="6271471"/>
            <a:ext cx="4059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r>
              <a:rPr lang="en-US" sz="1200" b="1" dirty="0">
                <a:solidFill>
                  <a:schemeClr val="bg1"/>
                </a:solidFill>
                <a:latin typeface="Century Gothic" panose="020B0502020202020204" pitchFamily="34" charset="0"/>
              </a:rPr>
              <a:t>SERIES: Sales of Existing Single Family Homes</a:t>
            </a:r>
          </a:p>
          <a:p>
            <a:r>
              <a:rPr lang="en-US" sz="1200" b="1" dirty="0">
                <a:solidFill>
                  <a:schemeClr val="bg1"/>
                </a:solidFill>
                <a:latin typeface="Century Gothic" panose="020B0502020202020204" pitchFamily="34" charset="0"/>
              </a:rPr>
              <a:t>SOURCE:  CALIFORNIA ASSOCIATION OF REALTORS® </a:t>
            </a:r>
          </a:p>
        </p:txBody>
      </p:sp>
      <p:sp>
        <p:nvSpPr>
          <p:cNvPr id="5" name="Down Arrow 4"/>
          <p:cNvSpPr/>
          <p:nvPr/>
        </p:nvSpPr>
        <p:spPr>
          <a:xfrm>
            <a:off x="11222069" y="2895600"/>
            <a:ext cx="152400" cy="22860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latin typeface="Century Gothic" panose="020B0502020202020204" pitchFamily="34" charset="0"/>
            </a:endParaRPr>
          </a:p>
        </p:txBody>
      </p:sp>
      <p:sp>
        <p:nvSpPr>
          <p:cNvPr id="9" name="Down Arrow 8"/>
          <p:cNvSpPr/>
          <p:nvPr/>
        </p:nvSpPr>
        <p:spPr>
          <a:xfrm>
            <a:off x="10384552" y="2988346"/>
            <a:ext cx="152400" cy="22860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latin typeface="Century Gothic" panose="020B0502020202020204" pitchFamily="34" charset="0"/>
            </a:endParaRPr>
          </a:p>
        </p:txBody>
      </p:sp>
      <p:sp>
        <p:nvSpPr>
          <p:cNvPr id="6" name="TextBox 5"/>
          <p:cNvSpPr txBox="1"/>
          <p:nvPr/>
        </p:nvSpPr>
        <p:spPr>
          <a:xfrm>
            <a:off x="10879853" y="2464867"/>
            <a:ext cx="838199" cy="461665"/>
          </a:xfrm>
          <a:prstGeom prst="rect">
            <a:avLst/>
          </a:prstGeom>
          <a:noFill/>
        </p:spPr>
        <p:txBody>
          <a:bodyPr wrap="square" rtlCol="0">
            <a:spAutoFit/>
          </a:bodyPr>
          <a:lstStyle/>
          <a:p>
            <a:pPr algn="ctr"/>
            <a:r>
              <a:rPr lang="en-US" sz="1200" dirty="0">
                <a:latin typeface="Century Gothic" panose="020B0502020202020204" pitchFamily="34" charset="0"/>
              </a:rPr>
              <a:t>May-17: 430,060</a:t>
            </a:r>
          </a:p>
        </p:txBody>
      </p:sp>
      <p:sp>
        <p:nvSpPr>
          <p:cNvPr id="10" name="TextBox 9"/>
          <p:cNvSpPr txBox="1"/>
          <p:nvPr/>
        </p:nvSpPr>
        <p:spPr>
          <a:xfrm>
            <a:off x="10041654" y="2518202"/>
            <a:ext cx="838199" cy="461665"/>
          </a:xfrm>
          <a:prstGeom prst="rect">
            <a:avLst/>
          </a:prstGeom>
          <a:noFill/>
        </p:spPr>
        <p:txBody>
          <a:bodyPr wrap="square" rtlCol="0">
            <a:spAutoFit/>
          </a:bodyPr>
          <a:lstStyle/>
          <a:p>
            <a:pPr algn="ctr"/>
            <a:r>
              <a:rPr lang="en-US" sz="1200" dirty="0">
                <a:latin typeface="Century Gothic" panose="020B0502020202020204" pitchFamily="34" charset="0"/>
              </a:rPr>
              <a:t>May-16: 419,000</a:t>
            </a:r>
          </a:p>
        </p:txBody>
      </p:sp>
    </p:spTree>
    <p:extLst>
      <p:ext uri="{BB962C8B-B14F-4D97-AF65-F5344CB8AC3E}">
        <p14:creationId xmlns:p14="http://schemas.microsoft.com/office/powerpoint/2010/main" val="4169667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800" dirty="0"/>
              <a:t>California, May 2017: $550,200, +2.3% MTM, +5.8% YTY</a:t>
            </a:r>
          </a:p>
        </p:txBody>
      </p:sp>
      <p:sp>
        <p:nvSpPr>
          <p:cNvPr id="2" name="Title 1"/>
          <p:cNvSpPr>
            <a:spLocks noGrp="1"/>
          </p:cNvSpPr>
          <p:nvPr>
            <p:ph type="title"/>
          </p:nvPr>
        </p:nvSpPr>
        <p:spPr>
          <a:xfrm>
            <a:off x="1558206" y="76200"/>
            <a:ext cx="10392229" cy="609600"/>
          </a:xfrm>
        </p:spPr>
        <p:txBody>
          <a:bodyPr>
            <a:noAutofit/>
          </a:bodyPr>
          <a:lstStyle/>
          <a:p>
            <a:r>
              <a:rPr lang="en-US" dirty="0"/>
              <a:t>Imbalance between Supply and Demand Led to Upward Pressure on Prices</a:t>
            </a:r>
          </a:p>
        </p:txBody>
      </p:sp>
      <p:graphicFrame>
        <p:nvGraphicFramePr>
          <p:cNvPr id="4" name="Chart 3"/>
          <p:cNvGraphicFramePr/>
          <p:nvPr>
            <p:extLst/>
          </p:nvPr>
        </p:nvGraphicFramePr>
        <p:xfrm>
          <a:off x="618744" y="1600200"/>
          <a:ext cx="10954512"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11" name="Down Arrow 10"/>
          <p:cNvSpPr/>
          <p:nvPr/>
        </p:nvSpPr>
        <p:spPr>
          <a:xfrm>
            <a:off x="11128934" y="2438400"/>
            <a:ext cx="152400" cy="22860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latin typeface="Century Gothic" panose="020B0502020202020204" pitchFamily="34" charset="0"/>
            </a:endParaRPr>
          </a:p>
        </p:txBody>
      </p:sp>
      <p:sp>
        <p:nvSpPr>
          <p:cNvPr id="12" name="Down Arrow 11"/>
          <p:cNvSpPr/>
          <p:nvPr/>
        </p:nvSpPr>
        <p:spPr>
          <a:xfrm>
            <a:off x="10432416" y="2504420"/>
            <a:ext cx="152400" cy="22860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latin typeface="Century Gothic" panose="020B0502020202020204" pitchFamily="34" charset="0"/>
            </a:endParaRPr>
          </a:p>
        </p:txBody>
      </p:sp>
      <p:sp>
        <p:nvSpPr>
          <p:cNvPr id="13" name="TextBox 12"/>
          <p:cNvSpPr txBox="1"/>
          <p:nvPr/>
        </p:nvSpPr>
        <p:spPr>
          <a:xfrm>
            <a:off x="10766071" y="1952573"/>
            <a:ext cx="1149984" cy="523220"/>
          </a:xfrm>
          <a:prstGeom prst="rect">
            <a:avLst/>
          </a:prstGeom>
          <a:noFill/>
        </p:spPr>
        <p:txBody>
          <a:bodyPr wrap="square" rtlCol="0">
            <a:spAutoFit/>
          </a:bodyPr>
          <a:lstStyle/>
          <a:p>
            <a:pPr algn="ctr"/>
            <a:r>
              <a:rPr lang="en-US" sz="1400" dirty="0">
                <a:latin typeface="Century Gothic" panose="020B0502020202020204" pitchFamily="34" charset="0"/>
              </a:rPr>
              <a:t>May-17:  $550,200</a:t>
            </a:r>
          </a:p>
        </p:txBody>
      </p:sp>
      <p:sp>
        <p:nvSpPr>
          <p:cNvPr id="14" name="TextBox 13"/>
          <p:cNvSpPr txBox="1"/>
          <p:nvPr/>
        </p:nvSpPr>
        <p:spPr>
          <a:xfrm>
            <a:off x="9906000" y="1981200"/>
            <a:ext cx="990599" cy="523220"/>
          </a:xfrm>
          <a:prstGeom prst="rect">
            <a:avLst/>
          </a:prstGeom>
          <a:noFill/>
        </p:spPr>
        <p:txBody>
          <a:bodyPr wrap="square" rtlCol="0">
            <a:spAutoFit/>
          </a:bodyPr>
          <a:lstStyle/>
          <a:p>
            <a:pPr algn="ctr"/>
            <a:r>
              <a:rPr lang="en-US" sz="1400" dirty="0">
                <a:latin typeface="Century Gothic" panose="020B0502020202020204" pitchFamily="34" charset="0"/>
              </a:rPr>
              <a:t>May-16: $519,930</a:t>
            </a:r>
          </a:p>
        </p:txBody>
      </p:sp>
      <p:sp>
        <p:nvSpPr>
          <p:cNvPr id="10" name="Down Arrow 9"/>
          <p:cNvSpPr/>
          <p:nvPr/>
        </p:nvSpPr>
        <p:spPr>
          <a:xfrm>
            <a:off x="5105400" y="3733800"/>
            <a:ext cx="152400" cy="22860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latin typeface="Century Gothic" panose="020B0502020202020204" pitchFamily="34" charset="0"/>
            </a:endParaRPr>
          </a:p>
        </p:txBody>
      </p:sp>
      <p:sp>
        <p:nvSpPr>
          <p:cNvPr id="15" name="Down Arrow 14"/>
          <p:cNvSpPr/>
          <p:nvPr/>
        </p:nvSpPr>
        <p:spPr>
          <a:xfrm>
            <a:off x="3733800" y="2156824"/>
            <a:ext cx="152400" cy="22860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latin typeface="Century Gothic" panose="020B0502020202020204" pitchFamily="34" charset="0"/>
            </a:endParaRPr>
          </a:p>
        </p:txBody>
      </p:sp>
      <p:sp>
        <p:nvSpPr>
          <p:cNvPr id="16" name="Text Box 2"/>
          <p:cNvSpPr txBox="1">
            <a:spLocks noChangeArrowheads="1"/>
          </p:cNvSpPr>
          <p:nvPr/>
        </p:nvSpPr>
        <p:spPr bwMode="auto">
          <a:xfrm>
            <a:off x="152400" y="6271471"/>
            <a:ext cx="4059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r>
              <a:rPr lang="en-US" sz="1200" b="1" dirty="0">
                <a:solidFill>
                  <a:schemeClr val="bg1"/>
                </a:solidFill>
                <a:latin typeface="Century Gothic" panose="020B0502020202020204" pitchFamily="34" charset="0"/>
              </a:rPr>
              <a:t>SERIES: Median Price of Existing Single Family Homes</a:t>
            </a:r>
          </a:p>
          <a:p>
            <a:r>
              <a:rPr lang="en-US" sz="1200" b="1" dirty="0">
                <a:solidFill>
                  <a:schemeClr val="bg1"/>
                </a:solidFill>
                <a:latin typeface="Century Gothic" panose="020B0502020202020204" pitchFamily="34" charset="0"/>
              </a:rPr>
              <a:t>SOURCE:  CALIFORNIA ASSOCIATION OF REALTORS® </a:t>
            </a:r>
          </a:p>
        </p:txBody>
      </p:sp>
    </p:spTree>
    <p:extLst>
      <p:ext uri="{BB962C8B-B14F-4D97-AF65-F5344CB8AC3E}">
        <p14:creationId xmlns:p14="http://schemas.microsoft.com/office/powerpoint/2010/main" val="434738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en-US" b="0" dirty="0"/>
              <a:t>Peak vs. 6/16: Southern California</a:t>
            </a:r>
          </a:p>
        </p:txBody>
      </p:sp>
      <p:sp>
        <p:nvSpPr>
          <p:cNvPr id="7" name="Text Box 2"/>
          <p:cNvSpPr txBox="1">
            <a:spLocks noChangeArrowheads="1"/>
          </p:cNvSpPr>
          <p:nvPr/>
        </p:nvSpPr>
        <p:spPr bwMode="auto">
          <a:xfrm>
            <a:off x="1752600" y="6243936"/>
            <a:ext cx="3889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r>
              <a:rPr lang="en-US" sz="1200" b="1" dirty="0">
                <a:solidFill>
                  <a:schemeClr val="bg1"/>
                </a:solidFill>
                <a:latin typeface="Corbel"/>
              </a:rPr>
              <a:t>SERIES: Median Price of Existing Detached Homes</a:t>
            </a:r>
          </a:p>
          <a:p>
            <a:r>
              <a:rPr lang="en-US" sz="1200" b="1" dirty="0">
                <a:solidFill>
                  <a:schemeClr val="bg1"/>
                </a:solidFill>
                <a:latin typeface="Corbel"/>
              </a:rPr>
              <a:t>SOURCE:  CALIFORNIA ASSOCIATION OF REALTORS® </a:t>
            </a:r>
          </a:p>
        </p:txBody>
      </p:sp>
      <p:graphicFrame>
        <p:nvGraphicFramePr>
          <p:cNvPr id="2" name="Object 1"/>
          <p:cNvGraphicFramePr>
            <a:graphicFrameLocks noChangeAspect="1"/>
          </p:cNvGraphicFramePr>
          <p:nvPr>
            <p:extLst/>
          </p:nvPr>
        </p:nvGraphicFramePr>
        <p:xfrm>
          <a:off x="1752600" y="1463445"/>
          <a:ext cx="8332304" cy="4231609"/>
        </p:xfrm>
        <a:graphic>
          <a:graphicData uri="http://schemas.openxmlformats.org/presentationml/2006/ole">
            <mc:AlternateContent xmlns:mc="http://schemas.openxmlformats.org/markup-compatibility/2006">
              <mc:Choice xmlns:v="urn:schemas-microsoft-com:vml" Requires="v">
                <p:oleObj spid="_x0000_s8225" name="Worksheet" r:id="rId4" imgW="7582023" imgH="4067011" progId="Excel.Sheet.8">
                  <p:embed/>
                </p:oleObj>
              </mc:Choice>
              <mc:Fallback>
                <p:oleObj name="Worksheet" r:id="rId4" imgW="7582023" imgH="4067011" progId="Excel.Sheet.8">
                  <p:embed/>
                  <p:pic>
                    <p:nvPicPr>
                      <p:cNvPr id="2" name="Object 1"/>
                      <p:cNvPicPr>
                        <a:picLocks noChangeAspect="1" noChangeArrowheads="1"/>
                      </p:cNvPicPr>
                      <p:nvPr/>
                    </p:nvPicPr>
                    <p:blipFill>
                      <a:blip r:embed="rId5"/>
                      <a:srcRect/>
                      <a:stretch>
                        <a:fillRect/>
                      </a:stretch>
                    </p:blipFill>
                    <p:spPr bwMode="auto">
                      <a:xfrm>
                        <a:off x="1752600" y="1463445"/>
                        <a:ext cx="8332304" cy="4231609"/>
                      </a:xfrm>
                      <a:prstGeom prst="rect">
                        <a:avLst/>
                      </a:prstGeom>
                      <a:solidFill>
                        <a:schemeClr val="bg1"/>
                      </a:solidFill>
                      <a:ln>
                        <a:noFill/>
                      </a:ln>
                      <a:extLst/>
                    </p:spPr>
                  </p:pic>
                </p:oleObj>
              </mc:Fallback>
            </mc:AlternateContent>
          </a:graphicData>
        </a:graphic>
      </p:graphicFrame>
    </p:spTree>
    <p:extLst>
      <p:ext uri="{BB962C8B-B14F-4D97-AF65-F5344CB8AC3E}">
        <p14:creationId xmlns:p14="http://schemas.microsoft.com/office/powerpoint/2010/main" val="415650190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n-US" b="0" dirty="0"/>
              <a:t>Peak vs. 6/16 Median: Central Valley</a:t>
            </a:r>
          </a:p>
        </p:txBody>
      </p:sp>
      <p:sp>
        <p:nvSpPr>
          <p:cNvPr id="6" name="Text Box 2"/>
          <p:cNvSpPr txBox="1">
            <a:spLocks noChangeArrowheads="1"/>
          </p:cNvSpPr>
          <p:nvPr/>
        </p:nvSpPr>
        <p:spPr bwMode="auto">
          <a:xfrm>
            <a:off x="1752600" y="6243936"/>
            <a:ext cx="3889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r>
              <a:rPr lang="en-US" sz="1200" b="1" dirty="0">
                <a:solidFill>
                  <a:schemeClr val="bg1"/>
                </a:solidFill>
                <a:latin typeface="Corbel"/>
              </a:rPr>
              <a:t>SERIES: Median Price of Existing Detached Homes</a:t>
            </a:r>
          </a:p>
          <a:p>
            <a:r>
              <a:rPr lang="en-US" sz="1200" b="1" dirty="0">
                <a:solidFill>
                  <a:schemeClr val="bg1"/>
                </a:solidFill>
                <a:latin typeface="Corbel"/>
              </a:rPr>
              <a:t>SOURCE:  CALIFORNIA ASSOCIATION OF REALTORS</a:t>
            </a:r>
            <a:r>
              <a:rPr lang="en-US" sz="1200" b="1" dirty="0">
                <a:solidFill>
                  <a:srgbClr val="000000"/>
                </a:solidFill>
                <a:latin typeface="Corbel"/>
              </a:rPr>
              <a:t>® </a:t>
            </a:r>
          </a:p>
        </p:txBody>
      </p:sp>
      <p:graphicFrame>
        <p:nvGraphicFramePr>
          <p:cNvPr id="2" name="Object 1"/>
          <p:cNvGraphicFramePr>
            <a:graphicFrameLocks noChangeAspect="1"/>
          </p:cNvGraphicFramePr>
          <p:nvPr>
            <p:extLst/>
          </p:nvPr>
        </p:nvGraphicFramePr>
        <p:xfrm>
          <a:off x="1974574" y="1366907"/>
          <a:ext cx="7951304" cy="4398477"/>
        </p:xfrm>
        <a:graphic>
          <a:graphicData uri="http://schemas.openxmlformats.org/presentationml/2006/ole">
            <mc:AlternateContent xmlns:mc="http://schemas.openxmlformats.org/markup-compatibility/2006">
              <mc:Choice xmlns:v="urn:schemas-microsoft-com:vml" Requires="v">
                <p:oleObj spid="_x0000_s9249" name="Worksheet" r:id="rId4" imgW="7610479" imgH="4448038" progId="Excel.Sheet.8">
                  <p:embed/>
                </p:oleObj>
              </mc:Choice>
              <mc:Fallback>
                <p:oleObj name="Worksheet" r:id="rId4" imgW="7610479" imgH="4448038" progId="Excel.Sheet.8">
                  <p:embed/>
                  <p:pic>
                    <p:nvPicPr>
                      <p:cNvPr id="2" name="Object 1"/>
                      <p:cNvPicPr>
                        <a:picLocks noChangeAspect="1" noChangeArrowheads="1"/>
                      </p:cNvPicPr>
                      <p:nvPr/>
                    </p:nvPicPr>
                    <p:blipFill>
                      <a:blip r:embed="rId5"/>
                      <a:srcRect/>
                      <a:stretch>
                        <a:fillRect/>
                      </a:stretch>
                    </p:blipFill>
                    <p:spPr bwMode="auto">
                      <a:xfrm>
                        <a:off x="1974574" y="1366907"/>
                        <a:ext cx="7951304" cy="4398477"/>
                      </a:xfrm>
                      <a:prstGeom prst="rect">
                        <a:avLst/>
                      </a:prstGeom>
                      <a:solidFill>
                        <a:schemeClr val="bg1"/>
                      </a:solidFill>
                      <a:ln>
                        <a:noFill/>
                      </a:ln>
                      <a:extLst/>
                    </p:spPr>
                  </p:pic>
                </p:oleObj>
              </mc:Fallback>
            </mc:AlternateContent>
          </a:graphicData>
        </a:graphic>
      </p:graphicFrame>
    </p:spTree>
    <p:extLst>
      <p:ext uri="{BB962C8B-B14F-4D97-AF65-F5344CB8AC3E}">
        <p14:creationId xmlns:p14="http://schemas.microsoft.com/office/powerpoint/2010/main" val="373304488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r>
              <a:rPr lang="en-US" b="0" dirty="0"/>
              <a:t>Peak vs. 6/16 Median: Bay Area</a:t>
            </a:r>
          </a:p>
        </p:txBody>
      </p:sp>
      <p:sp>
        <p:nvSpPr>
          <p:cNvPr id="6" name="Text Box 2"/>
          <p:cNvSpPr txBox="1">
            <a:spLocks noChangeArrowheads="1"/>
          </p:cNvSpPr>
          <p:nvPr/>
        </p:nvSpPr>
        <p:spPr bwMode="auto">
          <a:xfrm>
            <a:off x="1752600" y="6243936"/>
            <a:ext cx="3889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Corbel"/>
                <a:cs typeface="Arial" charset="0"/>
              </a:rPr>
              <a:t>SERIES: Median Price of Existing Detached Homes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Corbel"/>
                <a:cs typeface="Arial" charset="0"/>
              </a:rPr>
              <a:t>SOURCE:  CALIFORNIA ASSOCIATION OF REALTORS® </a:t>
            </a:r>
          </a:p>
        </p:txBody>
      </p:sp>
      <p:graphicFrame>
        <p:nvGraphicFramePr>
          <p:cNvPr id="3" name="Object 2"/>
          <p:cNvGraphicFramePr>
            <a:graphicFrameLocks noChangeAspect="1"/>
          </p:cNvGraphicFramePr>
          <p:nvPr>
            <p:extLst/>
          </p:nvPr>
        </p:nvGraphicFramePr>
        <p:xfrm>
          <a:off x="1752600" y="1289050"/>
          <a:ext cx="7891463" cy="4606925"/>
        </p:xfrm>
        <a:graphic>
          <a:graphicData uri="http://schemas.openxmlformats.org/presentationml/2006/ole">
            <mc:AlternateContent xmlns:mc="http://schemas.openxmlformats.org/markup-compatibility/2006">
              <mc:Choice xmlns:v="urn:schemas-microsoft-com:vml" Requires="v">
                <p:oleObj spid="_x0000_s10273" name="Worksheet" r:id="rId4" imgW="7829416" imgH="4829214" progId="Excel.Sheet.8">
                  <p:embed/>
                </p:oleObj>
              </mc:Choice>
              <mc:Fallback>
                <p:oleObj name="Worksheet" r:id="rId4" imgW="7829416" imgH="4829214" progId="Excel.Sheet.8">
                  <p:embed/>
                  <p:pic>
                    <p:nvPicPr>
                      <p:cNvPr id="3" name="Object 2"/>
                      <p:cNvPicPr>
                        <a:picLocks noChangeAspect="1" noChangeArrowheads="1"/>
                      </p:cNvPicPr>
                      <p:nvPr/>
                    </p:nvPicPr>
                    <p:blipFill>
                      <a:blip r:embed="rId5"/>
                      <a:srcRect/>
                      <a:stretch>
                        <a:fillRect/>
                      </a:stretch>
                    </p:blipFill>
                    <p:spPr bwMode="auto">
                      <a:xfrm>
                        <a:off x="1752600" y="1289050"/>
                        <a:ext cx="7891463" cy="4606925"/>
                      </a:xfrm>
                      <a:prstGeom prst="rect">
                        <a:avLst/>
                      </a:prstGeom>
                      <a:solidFill>
                        <a:schemeClr val="bg1"/>
                      </a:solidFill>
                      <a:ln>
                        <a:noFill/>
                      </a:ln>
                      <a:extLst/>
                    </p:spPr>
                  </p:pic>
                </p:oleObj>
              </mc:Fallback>
            </mc:AlternateContent>
          </a:graphicData>
        </a:graphic>
      </p:graphicFrame>
    </p:spTree>
    <p:extLst>
      <p:ext uri="{BB962C8B-B14F-4D97-AF65-F5344CB8AC3E}">
        <p14:creationId xmlns:p14="http://schemas.microsoft.com/office/powerpoint/2010/main" val="424897081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5ED1730-4F4F-4A7F-9F51-4E17B171305E}"/>
              </a:ext>
            </a:extLst>
          </p:cNvPr>
          <p:cNvGraphicFramePr>
            <a:graphicFrameLocks noGrp="1"/>
          </p:cNvGraphicFramePr>
          <p:nvPr>
            <p:ph idx="1"/>
            <p:extLst/>
          </p:nvPr>
        </p:nvGraphicFramePr>
        <p:xfrm>
          <a:off x="619125" y="1400381"/>
          <a:ext cx="10953752" cy="4450080"/>
        </p:xfrm>
        <a:graphic>
          <a:graphicData uri="http://schemas.openxmlformats.org/drawingml/2006/table">
            <a:tbl>
              <a:tblPr firstRow="1" bandRow="1">
                <a:tableStyleId>{5C22544A-7EE6-4342-B048-85BDC9FD1C3A}</a:tableStyleId>
              </a:tblPr>
              <a:tblGrid>
                <a:gridCol w="2738438">
                  <a:extLst>
                    <a:ext uri="{9D8B030D-6E8A-4147-A177-3AD203B41FA5}">
                      <a16:colId xmlns:a16="http://schemas.microsoft.com/office/drawing/2014/main" val="2122400687"/>
                    </a:ext>
                  </a:extLst>
                </a:gridCol>
                <a:gridCol w="2738438">
                  <a:extLst>
                    <a:ext uri="{9D8B030D-6E8A-4147-A177-3AD203B41FA5}">
                      <a16:colId xmlns:a16="http://schemas.microsoft.com/office/drawing/2014/main" val="3757389090"/>
                    </a:ext>
                  </a:extLst>
                </a:gridCol>
                <a:gridCol w="2738438">
                  <a:extLst>
                    <a:ext uri="{9D8B030D-6E8A-4147-A177-3AD203B41FA5}">
                      <a16:colId xmlns:a16="http://schemas.microsoft.com/office/drawing/2014/main" val="1410151338"/>
                    </a:ext>
                  </a:extLst>
                </a:gridCol>
                <a:gridCol w="2738438">
                  <a:extLst>
                    <a:ext uri="{9D8B030D-6E8A-4147-A177-3AD203B41FA5}">
                      <a16:colId xmlns:a16="http://schemas.microsoft.com/office/drawing/2014/main" val="3772811161"/>
                    </a:ext>
                  </a:extLst>
                </a:gridCol>
              </a:tblGrid>
              <a:tr h="370840">
                <a:tc>
                  <a:txBody>
                    <a:bodyPr/>
                    <a:lstStyle/>
                    <a:p>
                      <a:pPr algn="l" fontAlgn="b"/>
                      <a:r>
                        <a:rPr lang="en-US" sz="1800" b="1" i="0" u="none" strike="noStrike" dirty="0">
                          <a:solidFill>
                            <a:schemeClr val="bg1"/>
                          </a:solidFill>
                          <a:effectLst/>
                          <a:latin typeface="Century Gothic" panose="020B0502020202020204" pitchFamily="34" charset="0"/>
                        </a:rPr>
                        <a:t>County</a:t>
                      </a:r>
                    </a:p>
                  </a:txBody>
                  <a:tcPr marL="9525" marR="9525" marT="9525" anchor="b"/>
                </a:tc>
                <a:tc>
                  <a:txBody>
                    <a:bodyPr/>
                    <a:lstStyle/>
                    <a:p>
                      <a:pPr algn="ctr" fontAlgn="b"/>
                      <a:r>
                        <a:rPr lang="en-US" sz="1800" b="1" i="0" u="none" strike="noStrike" dirty="0">
                          <a:solidFill>
                            <a:schemeClr val="bg1"/>
                          </a:solidFill>
                          <a:effectLst/>
                          <a:latin typeface="Century Gothic" panose="020B0502020202020204" pitchFamily="34" charset="0"/>
                        </a:rPr>
                        <a:t>Previous Peak</a:t>
                      </a:r>
                    </a:p>
                  </a:txBody>
                  <a:tcPr marL="9525" marR="9525" marT="9525" anchor="b"/>
                </a:tc>
                <a:tc>
                  <a:txBody>
                    <a:bodyPr/>
                    <a:lstStyle/>
                    <a:p>
                      <a:pPr algn="ctr" fontAlgn="b"/>
                      <a:r>
                        <a:rPr lang="en-US" sz="1800" b="1" i="0" u="none" strike="noStrike" dirty="0">
                          <a:solidFill>
                            <a:schemeClr val="bg1"/>
                          </a:solidFill>
                          <a:effectLst/>
                          <a:latin typeface="Century Gothic" panose="020B0502020202020204" pitchFamily="34" charset="0"/>
                        </a:rPr>
                        <a:t>Apr-17</a:t>
                      </a:r>
                    </a:p>
                  </a:txBody>
                  <a:tcPr marL="9525" marR="9525" marT="9525" anchor="b"/>
                </a:tc>
                <a:tc>
                  <a:txBody>
                    <a:bodyPr/>
                    <a:lstStyle/>
                    <a:p>
                      <a:pPr algn="ctr" fontAlgn="b"/>
                      <a:r>
                        <a:rPr lang="en-US" sz="1800" b="1" i="0" u="none" strike="noStrike" dirty="0">
                          <a:solidFill>
                            <a:schemeClr val="bg1"/>
                          </a:solidFill>
                          <a:effectLst/>
                          <a:latin typeface="Century Gothic" panose="020B0502020202020204" pitchFamily="34" charset="0"/>
                        </a:rPr>
                        <a:t>Diff. (%)</a:t>
                      </a:r>
                    </a:p>
                  </a:txBody>
                  <a:tcPr marL="9525" marR="9525" marT="9525" anchor="b"/>
                </a:tc>
                <a:extLst>
                  <a:ext uri="{0D108BD9-81ED-4DB2-BD59-A6C34878D82A}">
                    <a16:rowId xmlns:a16="http://schemas.microsoft.com/office/drawing/2014/main" val="381991560"/>
                  </a:ext>
                </a:extLst>
              </a:tr>
              <a:tr h="370840">
                <a:tc>
                  <a:txBody>
                    <a:bodyPr/>
                    <a:lstStyle/>
                    <a:p>
                      <a:pPr algn="l" fontAlgn="b"/>
                      <a:r>
                        <a:rPr lang="en-US" sz="1800" b="1" i="0" u="none" strike="noStrike" dirty="0">
                          <a:solidFill>
                            <a:srgbClr val="000000"/>
                          </a:solidFill>
                          <a:effectLst/>
                          <a:latin typeface="Century Gothic" panose="020B0502020202020204" pitchFamily="34" charset="0"/>
                        </a:rPr>
                        <a:t>California</a:t>
                      </a:r>
                    </a:p>
                  </a:txBody>
                  <a:tcPr marL="9525" marR="9525" marT="9525" anchor="b"/>
                </a:tc>
                <a:tc>
                  <a:txBody>
                    <a:bodyPr/>
                    <a:lstStyle/>
                    <a:p>
                      <a:pPr algn="ctr" fontAlgn="b"/>
                      <a:r>
                        <a:rPr lang="en-US" sz="1800" b="1" i="0" u="none" strike="noStrike" dirty="0">
                          <a:solidFill>
                            <a:srgbClr val="000000"/>
                          </a:solidFill>
                          <a:effectLst/>
                          <a:latin typeface="Century Gothic" panose="020B0502020202020204" pitchFamily="34" charset="0"/>
                        </a:rPr>
                        <a:t>594,530</a:t>
                      </a:r>
                    </a:p>
                  </a:txBody>
                  <a:tcPr marL="9525" marR="9525" marT="9525" anchor="b"/>
                </a:tc>
                <a:tc>
                  <a:txBody>
                    <a:bodyPr/>
                    <a:lstStyle/>
                    <a:p>
                      <a:pPr algn="ctr" fontAlgn="b"/>
                      <a:r>
                        <a:rPr lang="en-US" sz="1800" b="1" i="0" u="none" strike="noStrike" dirty="0">
                          <a:solidFill>
                            <a:srgbClr val="000000"/>
                          </a:solidFill>
                          <a:effectLst/>
                          <a:latin typeface="Century Gothic" panose="020B0502020202020204" pitchFamily="34" charset="0"/>
                        </a:rPr>
                        <a:t>536,750</a:t>
                      </a:r>
                    </a:p>
                  </a:txBody>
                  <a:tcPr marL="9525" marR="9525" marT="9525" anchor="b"/>
                </a:tc>
                <a:tc>
                  <a:txBody>
                    <a:bodyPr/>
                    <a:lstStyle/>
                    <a:p>
                      <a:pPr algn="ctr" fontAlgn="b"/>
                      <a:r>
                        <a:rPr lang="en-US" sz="1800" b="1" i="0" u="none" strike="noStrike" dirty="0">
                          <a:solidFill>
                            <a:srgbClr val="000000"/>
                          </a:solidFill>
                          <a:effectLst/>
                          <a:latin typeface="Century Gothic" panose="020B0502020202020204" pitchFamily="34" charset="0"/>
                        </a:rPr>
                        <a:t>-9.7%</a:t>
                      </a:r>
                    </a:p>
                  </a:txBody>
                  <a:tcPr marL="9525" marR="9525" marT="9525" anchor="b"/>
                </a:tc>
                <a:extLst>
                  <a:ext uri="{0D108BD9-81ED-4DB2-BD59-A6C34878D82A}">
                    <a16:rowId xmlns:a16="http://schemas.microsoft.com/office/drawing/2014/main" val="3892385291"/>
                  </a:ext>
                </a:extLst>
              </a:tr>
              <a:tr h="370840">
                <a:tc>
                  <a:txBody>
                    <a:bodyPr/>
                    <a:lstStyle/>
                    <a:p>
                      <a:pPr algn="l" fontAlgn="b"/>
                      <a:r>
                        <a:rPr lang="en-US" sz="1800" b="0" i="0" u="none" strike="noStrike">
                          <a:solidFill>
                            <a:srgbClr val="000000"/>
                          </a:solidFill>
                          <a:effectLst/>
                          <a:latin typeface="Century Gothic" panose="020B0502020202020204" pitchFamily="34" charset="0"/>
                        </a:rPr>
                        <a:t>San Mateo</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1,020,000</a:t>
                      </a:r>
                    </a:p>
                  </a:txBody>
                  <a:tcPr marL="9525" marR="9525" marT="9525" anchor="b"/>
                </a:tc>
                <a:tc>
                  <a:txBody>
                    <a:bodyPr/>
                    <a:lstStyle/>
                    <a:p>
                      <a:pPr algn="ctr" fontAlgn="b"/>
                      <a:r>
                        <a:rPr lang="en-US" sz="1800" b="0" i="0" u="none" strike="noStrike" dirty="0">
                          <a:solidFill>
                            <a:srgbClr val="000000"/>
                          </a:solidFill>
                          <a:effectLst/>
                          <a:latin typeface="Century Gothic" panose="020B0502020202020204" pitchFamily="34" charset="0"/>
                        </a:rPr>
                        <a:t>1,500,000</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47.1%</a:t>
                      </a:r>
                    </a:p>
                  </a:txBody>
                  <a:tcPr marL="9525" marR="9525" marT="9525" anchor="b"/>
                </a:tc>
                <a:extLst>
                  <a:ext uri="{0D108BD9-81ED-4DB2-BD59-A6C34878D82A}">
                    <a16:rowId xmlns:a16="http://schemas.microsoft.com/office/drawing/2014/main" val="848615339"/>
                  </a:ext>
                </a:extLst>
              </a:tr>
              <a:tr h="370840">
                <a:tc>
                  <a:txBody>
                    <a:bodyPr/>
                    <a:lstStyle/>
                    <a:p>
                      <a:pPr algn="l" fontAlgn="b"/>
                      <a:r>
                        <a:rPr lang="en-US" sz="1800" b="0" i="0" u="none" strike="noStrike">
                          <a:solidFill>
                            <a:srgbClr val="000000"/>
                          </a:solidFill>
                          <a:effectLst/>
                          <a:latin typeface="Century Gothic" panose="020B0502020202020204" pitchFamily="34" charset="0"/>
                        </a:rPr>
                        <a:t>San Francisco</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972,014</a:t>
                      </a:r>
                    </a:p>
                  </a:txBody>
                  <a:tcPr marL="9525" marR="9525" marT="9525" anchor="b"/>
                </a:tc>
                <a:tc>
                  <a:txBody>
                    <a:bodyPr/>
                    <a:lstStyle/>
                    <a:p>
                      <a:pPr algn="ctr" fontAlgn="b"/>
                      <a:r>
                        <a:rPr lang="en-US" sz="1800" b="0" i="0" u="none" strike="noStrike" dirty="0">
                          <a:solidFill>
                            <a:srgbClr val="000000"/>
                          </a:solidFill>
                          <a:effectLst/>
                          <a:latin typeface="Century Gothic" panose="020B0502020202020204" pitchFamily="34" charset="0"/>
                        </a:rPr>
                        <a:t>1,402,500</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44.3%</a:t>
                      </a:r>
                    </a:p>
                  </a:txBody>
                  <a:tcPr marL="9525" marR="9525" marT="9525" anchor="b"/>
                </a:tc>
                <a:extLst>
                  <a:ext uri="{0D108BD9-81ED-4DB2-BD59-A6C34878D82A}">
                    <a16:rowId xmlns:a16="http://schemas.microsoft.com/office/drawing/2014/main" val="995788959"/>
                  </a:ext>
                </a:extLst>
              </a:tr>
              <a:tr h="370840">
                <a:tc>
                  <a:txBody>
                    <a:bodyPr/>
                    <a:lstStyle/>
                    <a:p>
                      <a:pPr algn="l" fontAlgn="b"/>
                      <a:r>
                        <a:rPr lang="en-US" sz="1800" b="0" i="0" u="none" strike="noStrike">
                          <a:solidFill>
                            <a:srgbClr val="000000"/>
                          </a:solidFill>
                          <a:effectLst/>
                          <a:latin typeface="Century Gothic" panose="020B0502020202020204" pitchFamily="34" charset="0"/>
                        </a:rPr>
                        <a:t>Marin</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1,149,390</a:t>
                      </a:r>
                    </a:p>
                  </a:txBody>
                  <a:tcPr marL="9525" marR="9525" marT="9525" anchor="b"/>
                </a:tc>
                <a:tc>
                  <a:txBody>
                    <a:bodyPr/>
                    <a:lstStyle/>
                    <a:p>
                      <a:pPr algn="ctr" fontAlgn="b"/>
                      <a:r>
                        <a:rPr lang="en-US" sz="1800" b="0" i="0" u="none" strike="noStrike" dirty="0">
                          <a:solidFill>
                            <a:srgbClr val="000000"/>
                          </a:solidFill>
                          <a:effectLst/>
                          <a:latin typeface="Century Gothic" panose="020B0502020202020204" pitchFamily="34" charset="0"/>
                        </a:rPr>
                        <a:t>1,325,000</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15.3%</a:t>
                      </a:r>
                    </a:p>
                  </a:txBody>
                  <a:tcPr marL="9525" marR="9525" marT="9525" anchor="b"/>
                </a:tc>
                <a:extLst>
                  <a:ext uri="{0D108BD9-81ED-4DB2-BD59-A6C34878D82A}">
                    <a16:rowId xmlns:a16="http://schemas.microsoft.com/office/drawing/2014/main" val="4002112173"/>
                  </a:ext>
                </a:extLst>
              </a:tr>
              <a:tr h="370840">
                <a:tc>
                  <a:txBody>
                    <a:bodyPr/>
                    <a:lstStyle/>
                    <a:p>
                      <a:pPr algn="l" fontAlgn="b"/>
                      <a:r>
                        <a:rPr lang="en-US" sz="1800" b="0" i="0" u="none" strike="noStrike">
                          <a:solidFill>
                            <a:srgbClr val="000000"/>
                          </a:solidFill>
                          <a:effectLst/>
                          <a:latin typeface="Century Gothic" panose="020B0502020202020204" pitchFamily="34" charset="0"/>
                        </a:rPr>
                        <a:t>Santa Barbara</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878,124</a:t>
                      </a:r>
                    </a:p>
                  </a:txBody>
                  <a:tcPr marL="9525" marR="9525" marT="9525" anchor="b"/>
                </a:tc>
                <a:tc>
                  <a:txBody>
                    <a:bodyPr/>
                    <a:lstStyle/>
                    <a:p>
                      <a:pPr algn="ctr" fontAlgn="b"/>
                      <a:r>
                        <a:rPr lang="en-US" sz="1800" b="0" i="0" u="none" strike="noStrike" dirty="0">
                          <a:solidFill>
                            <a:srgbClr val="000000"/>
                          </a:solidFill>
                          <a:effectLst/>
                          <a:latin typeface="Century Gothic" panose="020B0502020202020204" pitchFamily="34" charset="0"/>
                        </a:rPr>
                        <a:t>1,280,000</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45.8%</a:t>
                      </a:r>
                    </a:p>
                  </a:txBody>
                  <a:tcPr marL="9525" marR="9525" marT="9525" anchor="b"/>
                </a:tc>
                <a:extLst>
                  <a:ext uri="{0D108BD9-81ED-4DB2-BD59-A6C34878D82A}">
                    <a16:rowId xmlns:a16="http://schemas.microsoft.com/office/drawing/2014/main" val="3093033454"/>
                  </a:ext>
                </a:extLst>
              </a:tr>
              <a:tr h="370840">
                <a:tc>
                  <a:txBody>
                    <a:bodyPr/>
                    <a:lstStyle/>
                    <a:p>
                      <a:pPr algn="l" fontAlgn="b"/>
                      <a:r>
                        <a:rPr lang="en-US" sz="1800" b="0" i="0" u="none" strike="noStrike">
                          <a:solidFill>
                            <a:srgbClr val="000000"/>
                          </a:solidFill>
                          <a:effectLst/>
                          <a:latin typeface="Century Gothic" panose="020B0502020202020204" pitchFamily="34" charset="0"/>
                        </a:rPr>
                        <a:t>Santa Clara</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865,000</a:t>
                      </a:r>
                    </a:p>
                  </a:txBody>
                  <a:tcPr marL="9525" marR="9525" marT="9525" anchor="b"/>
                </a:tc>
                <a:tc>
                  <a:txBody>
                    <a:bodyPr/>
                    <a:lstStyle/>
                    <a:p>
                      <a:pPr algn="ctr" fontAlgn="b"/>
                      <a:r>
                        <a:rPr lang="en-US" sz="1800" b="0" i="0" u="none" strike="noStrike" dirty="0">
                          <a:solidFill>
                            <a:srgbClr val="000000"/>
                          </a:solidFill>
                          <a:effectLst/>
                          <a:latin typeface="Century Gothic" panose="020B0502020202020204" pitchFamily="34" charset="0"/>
                        </a:rPr>
                        <a:t>1,160,000</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34.1%</a:t>
                      </a:r>
                    </a:p>
                  </a:txBody>
                  <a:tcPr marL="9525" marR="9525" marT="9525" anchor="b"/>
                </a:tc>
                <a:extLst>
                  <a:ext uri="{0D108BD9-81ED-4DB2-BD59-A6C34878D82A}">
                    <a16:rowId xmlns:a16="http://schemas.microsoft.com/office/drawing/2014/main" val="2893713266"/>
                  </a:ext>
                </a:extLst>
              </a:tr>
              <a:tr h="370840">
                <a:tc>
                  <a:txBody>
                    <a:bodyPr/>
                    <a:lstStyle/>
                    <a:p>
                      <a:pPr algn="l" fontAlgn="b"/>
                      <a:r>
                        <a:rPr lang="en-US" sz="1800" b="0" i="0" u="none" strike="noStrike">
                          <a:solidFill>
                            <a:srgbClr val="000000"/>
                          </a:solidFill>
                          <a:effectLst/>
                          <a:latin typeface="Century Gothic" panose="020B0502020202020204" pitchFamily="34" charset="0"/>
                        </a:rPr>
                        <a:t>Alameda</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709,420</a:t>
                      </a:r>
                    </a:p>
                  </a:txBody>
                  <a:tcPr marL="9525" marR="9525" marT="9525" anchor="b"/>
                </a:tc>
                <a:tc>
                  <a:txBody>
                    <a:bodyPr/>
                    <a:lstStyle/>
                    <a:p>
                      <a:pPr algn="ctr" fontAlgn="b"/>
                      <a:r>
                        <a:rPr lang="en-US" sz="1800" b="0" i="0" u="none" strike="noStrike" dirty="0">
                          <a:solidFill>
                            <a:srgbClr val="000000"/>
                          </a:solidFill>
                          <a:effectLst/>
                          <a:latin typeface="Century Gothic" panose="020B0502020202020204" pitchFamily="34" charset="0"/>
                        </a:rPr>
                        <a:t>875,000</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23.3%</a:t>
                      </a:r>
                    </a:p>
                  </a:txBody>
                  <a:tcPr marL="9525" marR="9525" marT="9525" anchor="b"/>
                </a:tc>
                <a:extLst>
                  <a:ext uri="{0D108BD9-81ED-4DB2-BD59-A6C34878D82A}">
                    <a16:rowId xmlns:a16="http://schemas.microsoft.com/office/drawing/2014/main" val="1611548571"/>
                  </a:ext>
                </a:extLst>
              </a:tr>
              <a:tr h="370840">
                <a:tc>
                  <a:txBody>
                    <a:bodyPr/>
                    <a:lstStyle/>
                    <a:p>
                      <a:pPr algn="l" fontAlgn="b"/>
                      <a:r>
                        <a:rPr lang="en-US" sz="1800" b="0" i="0" u="none" strike="noStrike">
                          <a:solidFill>
                            <a:srgbClr val="000000"/>
                          </a:solidFill>
                          <a:effectLst/>
                          <a:latin typeface="Century Gothic" panose="020B0502020202020204" pitchFamily="34" charset="0"/>
                        </a:rPr>
                        <a:t>Santa Cruz</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789,500</a:t>
                      </a:r>
                    </a:p>
                  </a:txBody>
                  <a:tcPr marL="9525" marR="9525" marT="9525" anchor="b"/>
                </a:tc>
                <a:tc>
                  <a:txBody>
                    <a:bodyPr/>
                    <a:lstStyle/>
                    <a:p>
                      <a:pPr algn="ctr" fontAlgn="b"/>
                      <a:r>
                        <a:rPr lang="en-US" sz="1800" b="0" i="0" u="none" strike="noStrike" dirty="0">
                          <a:solidFill>
                            <a:srgbClr val="000000"/>
                          </a:solidFill>
                          <a:effectLst/>
                          <a:latin typeface="Century Gothic" panose="020B0502020202020204" pitchFamily="34" charset="0"/>
                        </a:rPr>
                        <a:t>815,000</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3.2%</a:t>
                      </a:r>
                    </a:p>
                  </a:txBody>
                  <a:tcPr marL="9525" marR="9525" marT="9525" anchor="b"/>
                </a:tc>
                <a:extLst>
                  <a:ext uri="{0D108BD9-81ED-4DB2-BD59-A6C34878D82A}">
                    <a16:rowId xmlns:a16="http://schemas.microsoft.com/office/drawing/2014/main" val="1987507201"/>
                  </a:ext>
                </a:extLst>
              </a:tr>
              <a:tr h="370840">
                <a:tc>
                  <a:txBody>
                    <a:bodyPr/>
                    <a:lstStyle/>
                    <a:p>
                      <a:pPr algn="l" fontAlgn="b"/>
                      <a:r>
                        <a:rPr lang="en-US" sz="1800" b="0" i="0" u="none" strike="noStrike">
                          <a:solidFill>
                            <a:srgbClr val="000000"/>
                          </a:solidFill>
                          <a:effectLst/>
                          <a:latin typeface="Century Gothic" panose="020B0502020202020204" pitchFamily="34" charset="0"/>
                        </a:rPr>
                        <a:t>Ventura</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710,906</a:t>
                      </a:r>
                    </a:p>
                  </a:txBody>
                  <a:tcPr marL="9525" marR="9525" marT="9525" anchor="b"/>
                </a:tc>
                <a:tc>
                  <a:txBody>
                    <a:bodyPr/>
                    <a:lstStyle/>
                    <a:p>
                      <a:pPr algn="ctr" fontAlgn="b"/>
                      <a:r>
                        <a:rPr lang="en-US" sz="1800" b="0" i="0" u="none" strike="noStrike" dirty="0">
                          <a:solidFill>
                            <a:srgbClr val="000000"/>
                          </a:solidFill>
                          <a:effectLst/>
                          <a:latin typeface="Century Gothic" panose="020B0502020202020204" pitchFamily="34" charset="0"/>
                        </a:rPr>
                        <a:t>745,050</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4.8%</a:t>
                      </a:r>
                    </a:p>
                  </a:txBody>
                  <a:tcPr marL="9525" marR="9525" marT="9525" anchor="b"/>
                </a:tc>
                <a:extLst>
                  <a:ext uri="{0D108BD9-81ED-4DB2-BD59-A6C34878D82A}">
                    <a16:rowId xmlns:a16="http://schemas.microsoft.com/office/drawing/2014/main" val="3076847466"/>
                  </a:ext>
                </a:extLst>
              </a:tr>
              <a:tr h="370840">
                <a:tc>
                  <a:txBody>
                    <a:bodyPr/>
                    <a:lstStyle/>
                    <a:p>
                      <a:pPr algn="l" fontAlgn="b"/>
                      <a:r>
                        <a:rPr lang="en-US" sz="1800" b="0" i="0" u="none" strike="noStrike">
                          <a:solidFill>
                            <a:srgbClr val="000000"/>
                          </a:solidFill>
                          <a:effectLst/>
                          <a:latin typeface="Century Gothic" panose="020B0502020202020204" pitchFamily="34" charset="0"/>
                        </a:rPr>
                        <a:t>El Dorado</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350,000</a:t>
                      </a:r>
                    </a:p>
                  </a:txBody>
                  <a:tcPr marL="9525" marR="9525" marT="9525" anchor="b"/>
                </a:tc>
                <a:tc>
                  <a:txBody>
                    <a:bodyPr/>
                    <a:lstStyle/>
                    <a:p>
                      <a:pPr algn="ctr" fontAlgn="b"/>
                      <a:r>
                        <a:rPr lang="en-US" sz="1800" b="0" i="0" u="none" strike="noStrike" dirty="0">
                          <a:solidFill>
                            <a:srgbClr val="000000"/>
                          </a:solidFill>
                          <a:effectLst/>
                          <a:latin typeface="Century Gothic" panose="020B0502020202020204" pitchFamily="34" charset="0"/>
                        </a:rPr>
                        <a:t>474,500</a:t>
                      </a:r>
                    </a:p>
                  </a:txBody>
                  <a:tcPr marL="9525" marR="9525" marT="9525" anchor="b"/>
                </a:tc>
                <a:tc>
                  <a:txBody>
                    <a:bodyPr/>
                    <a:lstStyle/>
                    <a:p>
                      <a:pPr algn="ctr" fontAlgn="b"/>
                      <a:r>
                        <a:rPr lang="en-US" sz="1800" b="0" i="0" u="none" strike="noStrike" dirty="0">
                          <a:solidFill>
                            <a:srgbClr val="000000"/>
                          </a:solidFill>
                          <a:effectLst/>
                          <a:latin typeface="Century Gothic" panose="020B0502020202020204" pitchFamily="34" charset="0"/>
                        </a:rPr>
                        <a:t>35.6%</a:t>
                      </a:r>
                    </a:p>
                  </a:txBody>
                  <a:tcPr marL="9525" marR="9525" marT="9525" anchor="b"/>
                </a:tc>
                <a:extLst>
                  <a:ext uri="{0D108BD9-81ED-4DB2-BD59-A6C34878D82A}">
                    <a16:rowId xmlns:a16="http://schemas.microsoft.com/office/drawing/2014/main" val="3383669079"/>
                  </a:ext>
                </a:extLst>
              </a:tr>
              <a:tr h="370840">
                <a:tc>
                  <a:txBody>
                    <a:bodyPr/>
                    <a:lstStyle/>
                    <a:p>
                      <a:pPr algn="l" fontAlgn="b"/>
                      <a:r>
                        <a:rPr lang="en-US" sz="1800" b="0" i="0" u="none" strike="noStrike">
                          <a:solidFill>
                            <a:srgbClr val="000000"/>
                          </a:solidFill>
                          <a:effectLst/>
                          <a:latin typeface="Century Gothic" panose="020B0502020202020204" pitchFamily="34" charset="0"/>
                        </a:rPr>
                        <a:t>Yolo</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306,098</a:t>
                      </a:r>
                    </a:p>
                  </a:txBody>
                  <a:tcPr marL="9525" marR="9525" marT="9525" anchor="b"/>
                </a:tc>
                <a:tc>
                  <a:txBody>
                    <a:bodyPr/>
                    <a:lstStyle/>
                    <a:p>
                      <a:pPr algn="ctr" fontAlgn="b"/>
                      <a:r>
                        <a:rPr lang="en-US" sz="1800" b="0" i="0" u="none" strike="noStrike">
                          <a:solidFill>
                            <a:srgbClr val="000000"/>
                          </a:solidFill>
                          <a:effectLst/>
                          <a:latin typeface="Century Gothic" panose="020B0502020202020204" pitchFamily="34" charset="0"/>
                        </a:rPr>
                        <a:t>386,750</a:t>
                      </a:r>
                    </a:p>
                  </a:txBody>
                  <a:tcPr marL="9525" marR="9525" marT="9525" anchor="b"/>
                </a:tc>
                <a:tc>
                  <a:txBody>
                    <a:bodyPr/>
                    <a:lstStyle/>
                    <a:p>
                      <a:pPr algn="ctr" fontAlgn="b"/>
                      <a:r>
                        <a:rPr lang="en-US" sz="1800" b="0" i="0" u="none" strike="noStrike" dirty="0">
                          <a:solidFill>
                            <a:srgbClr val="000000"/>
                          </a:solidFill>
                          <a:effectLst/>
                          <a:latin typeface="Century Gothic" panose="020B0502020202020204" pitchFamily="34" charset="0"/>
                        </a:rPr>
                        <a:t>26.3%</a:t>
                      </a:r>
                    </a:p>
                  </a:txBody>
                  <a:tcPr marL="9525" marR="9525" marT="9525" anchor="b"/>
                </a:tc>
                <a:extLst>
                  <a:ext uri="{0D108BD9-81ED-4DB2-BD59-A6C34878D82A}">
                    <a16:rowId xmlns:a16="http://schemas.microsoft.com/office/drawing/2014/main" val="1449037547"/>
                  </a:ext>
                </a:extLst>
              </a:tr>
            </a:tbl>
          </a:graphicData>
        </a:graphic>
      </p:graphicFrame>
      <p:sp>
        <p:nvSpPr>
          <p:cNvPr id="3" name="Title 2">
            <a:extLst>
              <a:ext uri="{FF2B5EF4-FFF2-40B4-BE49-F238E27FC236}">
                <a16:creationId xmlns:a16="http://schemas.microsoft.com/office/drawing/2014/main" id="{6C0EA7FD-7183-4F98-B289-741DCA33DF47}"/>
              </a:ext>
            </a:extLst>
          </p:cNvPr>
          <p:cNvSpPr>
            <a:spLocks noGrp="1"/>
          </p:cNvSpPr>
          <p:nvPr>
            <p:ph type="title"/>
          </p:nvPr>
        </p:nvSpPr>
        <p:spPr/>
        <p:txBody>
          <a:bodyPr/>
          <a:lstStyle/>
          <a:p>
            <a:r>
              <a:rPr lang="en-US" dirty="0"/>
              <a:t>Some areas already at all-time highs</a:t>
            </a:r>
          </a:p>
        </p:txBody>
      </p:sp>
      <p:sp>
        <p:nvSpPr>
          <p:cNvPr id="5" name="Text Box 2">
            <a:extLst>
              <a:ext uri="{FF2B5EF4-FFF2-40B4-BE49-F238E27FC236}">
                <a16:creationId xmlns:a16="http://schemas.microsoft.com/office/drawing/2014/main" id="{DBCB01B0-5F49-4F20-8AB5-F7F062219E9C}"/>
              </a:ext>
            </a:extLst>
          </p:cNvPr>
          <p:cNvSpPr txBox="1">
            <a:spLocks noChangeArrowheads="1"/>
          </p:cNvSpPr>
          <p:nvPr/>
        </p:nvSpPr>
        <p:spPr bwMode="auto">
          <a:xfrm>
            <a:off x="4" y="6197034"/>
            <a:ext cx="4216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defTabSz="914354"/>
            <a:r>
              <a:rPr lang="en-US" sz="1200" dirty="0">
                <a:solidFill>
                  <a:prstClr val="white"/>
                </a:solidFill>
                <a:latin typeface="Century Gothic" panose="020B0502020202020204" pitchFamily="34" charset="0"/>
              </a:rPr>
              <a:t>SERIES: Existing SFR Median Home Price</a:t>
            </a:r>
          </a:p>
          <a:p>
            <a:pPr defTabSz="914354"/>
            <a:r>
              <a:rPr lang="en-US" sz="1200" dirty="0">
                <a:solidFill>
                  <a:prstClr val="white"/>
                </a:solidFill>
                <a:latin typeface="Century Gothic" panose="020B0502020202020204" pitchFamily="34" charset="0"/>
              </a:rPr>
              <a:t>SOURCE:  CALIFORNIA ASSOCIATION OF REALTORS® </a:t>
            </a:r>
          </a:p>
        </p:txBody>
      </p:sp>
    </p:spTree>
    <p:extLst>
      <p:ext uri="{BB962C8B-B14F-4D97-AF65-F5344CB8AC3E}">
        <p14:creationId xmlns:p14="http://schemas.microsoft.com/office/powerpoint/2010/main" val="259179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8"/>
          <p:cNvSpPr>
            <a:spLocks noGrp="1" noChangeArrowheads="1"/>
          </p:cNvSpPr>
          <p:nvPr>
            <p:ph idx="1"/>
          </p:nvPr>
        </p:nvSpPr>
        <p:spPr/>
        <p:txBody>
          <a:bodyPr>
            <a:normAutofit/>
          </a:bodyPr>
          <a:lstStyle/>
          <a:p>
            <a:pPr marL="0" indent="0">
              <a:buNone/>
            </a:pPr>
            <a:r>
              <a:rPr lang="en-US" sz="2800" dirty="0"/>
              <a:t>May 2016: 3.4 Months; May 2017: 2.9 Months</a:t>
            </a:r>
          </a:p>
        </p:txBody>
      </p:sp>
      <p:sp>
        <p:nvSpPr>
          <p:cNvPr id="14338" name="Rectangle 7"/>
          <p:cNvSpPr>
            <a:spLocks noGrp="1" noChangeArrowheads="1"/>
          </p:cNvSpPr>
          <p:nvPr>
            <p:ph type="title"/>
          </p:nvPr>
        </p:nvSpPr>
        <p:spPr>
          <a:xfrm>
            <a:off x="1414199" y="321083"/>
            <a:ext cx="10392229" cy="609600"/>
          </a:xfrm>
        </p:spPr>
        <p:txBody>
          <a:bodyPr/>
          <a:lstStyle/>
          <a:p>
            <a:r>
              <a:rPr lang="en-US" dirty="0"/>
              <a:t>Supply Remains THE Issue</a:t>
            </a:r>
          </a:p>
        </p:txBody>
      </p:sp>
      <p:sp>
        <p:nvSpPr>
          <p:cNvPr id="6" name="Rectangle 4"/>
          <p:cNvSpPr>
            <a:spLocks noChangeArrowheads="1"/>
          </p:cNvSpPr>
          <p:nvPr/>
        </p:nvSpPr>
        <p:spPr bwMode="auto">
          <a:xfrm>
            <a:off x="385572" y="5562600"/>
            <a:ext cx="11420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a:solidFill>
                  <a:prstClr val="black"/>
                </a:solidFill>
                <a:latin typeface="Century Gothic" panose="020B0502020202020204" pitchFamily="34" charset="0"/>
                <a:cs typeface="Arial" charset="0"/>
              </a:rPr>
              <a:t>Note: “Unsold Inventory Index” represents the number of months it would take to sell the remaining inventory for the month in question. The remaining inventory for the month is defined as the number of properties that were “Active”, “Pending”, and “Contingent” (when available) and divide the sum by the number of “Sold” properties for the month in question.</a:t>
            </a:r>
          </a:p>
        </p:txBody>
      </p:sp>
      <p:graphicFrame>
        <p:nvGraphicFramePr>
          <p:cNvPr id="7" name="Chart 6"/>
          <p:cNvGraphicFramePr/>
          <p:nvPr>
            <p:extLst>
              <p:ext uri="{D42A27DB-BD31-4B8C-83A1-F6EECF244321}">
                <p14:modId xmlns:p14="http://schemas.microsoft.com/office/powerpoint/2010/main" val="1502017785"/>
              </p:ext>
            </p:extLst>
          </p:nvPr>
        </p:nvGraphicFramePr>
        <p:xfrm>
          <a:off x="511740" y="1800257"/>
          <a:ext cx="10726103" cy="376234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2"/>
          <p:cNvSpPr txBox="1">
            <a:spLocks noChangeArrowheads="1"/>
          </p:cNvSpPr>
          <p:nvPr/>
        </p:nvSpPr>
        <p:spPr bwMode="auto">
          <a:xfrm>
            <a:off x="152400" y="6271471"/>
            <a:ext cx="4725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r>
              <a:rPr lang="en-US" sz="1200" b="1" dirty="0">
                <a:solidFill>
                  <a:schemeClr val="bg1"/>
                </a:solidFill>
                <a:latin typeface="Century Gothic" panose="020B0502020202020204" pitchFamily="34" charset="0"/>
              </a:rPr>
              <a:t>SERIES: Unsold Inventory Index of Existing Single Family Homes</a:t>
            </a:r>
          </a:p>
          <a:p>
            <a:r>
              <a:rPr lang="en-US" sz="1200" b="1" dirty="0">
                <a:solidFill>
                  <a:schemeClr val="bg1"/>
                </a:solidFill>
                <a:latin typeface="Century Gothic" panose="020B0502020202020204" pitchFamily="34" charset="0"/>
              </a:rPr>
              <a:t>SOURCE:  CALIFORNIA ASSOCIATION OF REALTORS® </a:t>
            </a:r>
          </a:p>
        </p:txBody>
      </p:sp>
    </p:spTree>
    <p:extLst>
      <p:ext uri="{BB962C8B-B14F-4D97-AF65-F5344CB8AC3E}">
        <p14:creationId xmlns:p14="http://schemas.microsoft.com/office/powerpoint/2010/main" val="46102256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981200" y="1371601"/>
            <a:ext cx="8077200" cy="2590801"/>
          </a:xfrm>
        </p:spPr>
        <p:txBody>
          <a:bodyPr/>
          <a:lstStyle/>
          <a:p>
            <a:r>
              <a:rPr lang="en-US" b="0" dirty="0"/>
              <a:t>Regional Housing Market Outlook</a:t>
            </a:r>
          </a:p>
        </p:txBody>
      </p:sp>
    </p:spTree>
    <p:extLst>
      <p:ext uri="{BB962C8B-B14F-4D97-AF65-F5344CB8AC3E}">
        <p14:creationId xmlns:p14="http://schemas.microsoft.com/office/powerpoint/2010/main" val="22394987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high confidence">
            <a:extLst>
              <a:ext uri="{FF2B5EF4-FFF2-40B4-BE49-F238E27FC236}">
                <a16:creationId xmlns:a16="http://schemas.microsoft.com/office/drawing/2014/main" id="{4170C74A-0D98-4772-BB83-845BFE2AF3A5}"/>
              </a:ext>
            </a:extLst>
          </p:cNvPr>
          <p:cNvPicPr>
            <a:picLocks noChangeAspect="1"/>
          </p:cNvPicPr>
          <p:nvPr/>
        </p:nvPicPr>
        <p:blipFill rotWithShape="1">
          <a:blip r:embed="rId2">
            <a:extLst>
              <a:ext uri="{28A0092B-C50C-407E-A947-70E740481C1C}">
                <a14:useLocalDpi xmlns:a14="http://schemas.microsoft.com/office/drawing/2010/main" val="0"/>
              </a:ext>
            </a:extLst>
          </a:blip>
          <a:srcRect t="21498" b="22252"/>
          <a:stretch/>
        </p:blipFill>
        <p:spPr>
          <a:xfrm>
            <a:off x="20" y="10"/>
            <a:ext cx="12191980" cy="6857990"/>
          </a:xfrm>
          <a:prstGeom prst="rect">
            <a:avLst/>
          </a:prstGeom>
        </p:spPr>
      </p:pic>
    </p:spTree>
    <p:extLst>
      <p:ext uri="{BB962C8B-B14F-4D97-AF65-F5344CB8AC3E}">
        <p14:creationId xmlns:p14="http://schemas.microsoft.com/office/powerpoint/2010/main" val="2679671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Salinas</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86599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slideSubtitNewPermits"/>
          <p:cNvSpPr>
            <a:spLocks noGrp="1" noChangeArrowheads="1"/>
          </p:cNvSpPr>
          <p:nvPr>
            <p:ph idx="1"/>
          </p:nvPr>
        </p:nvSpPr>
        <p:spPr/>
        <p:txBody>
          <a:bodyPr>
            <a:normAutofit/>
          </a:bodyPr>
          <a:lstStyle/>
          <a:p>
            <a:pPr marL="0" indent="0">
              <a:buNone/>
            </a:pPr>
            <a:r>
              <a:rPr lang="en-US" sz="2400" dirty="0"/>
              <a:t>Salinas</a:t>
            </a:r>
            <a:r>
              <a:rPr lang="en-US" sz="2400" dirty="0">
                <a:cs typeface="Arial" charset="0"/>
              </a:rPr>
              <a:t>, May 2017: 74 Units </a:t>
            </a:r>
          </a:p>
          <a:p>
            <a:pPr marL="0" indent="0">
              <a:buNone/>
            </a:pPr>
            <a:r>
              <a:rPr lang="en-US" sz="2400" dirty="0">
                <a:cs typeface="Arial" charset="0"/>
              </a:rPr>
              <a:t>-11.7% 2017 YTD, -21.3% YTY</a:t>
            </a:r>
          </a:p>
        </p:txBody>
      </p:sp>
      <p:sp>
        <p:nvSpPr>
          <p:cNvPr id="499714" name="slideTitNewPermits"/>
          <p:cNvSpPr>
            <a:spLocks noGrp="1" noChangeArrowheads="1"/>
          </p:cNvSpPr>
          <p:nvPr>
            <p:ph type="title"/>
          </p:nvPr>
        </p:nvSpPr>
        <p:spPr/>
        <p:txBody>
          <a:bodyPr rtlCol="0">
            <a:normAutofit/>
          </a:bodyPr>
          <a:lstStyle/>
          <a:p>
            <a:pPr>
              <a:defRPr/>
            </a:pPr>
            <a:r>
              <a:rPr lang="en-US" sz="3600" b="0" spc="-100" dirty="0"/>
              <a:t>Sales of Single Family Homes</a:t>
            </a:r>
            <a:endParaRPr lang="en-US" sz="3600" b="0" spc="-100" dirty="0">
              <a:cs typeface="Arial" charset="0"/>
            </a:endParaRPr>
          </a:p>
        </p:txBody>
      </p:sp>
      <p:sp>
        <p:nvSpPr>
          <p:cNvPr id="6" name="Text Box 2"/>
          <p:cNvSpPr txBox="1">
            <a:spLocks noChangeArrowheads="1"/>
          </p:cNvSpPr>
          <p:nvPr/>
        </p:nvSpPr>
        <p:spPr bwMode="auto">
          <a:xfrm>
            <a:off x="152403" y="6231313"/>
            <a:ext cx="2480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i="0" u="none" strike="noStrike" kern="0" cap="none" spc="0" normalizeH="0" baseline="0" noProof="0" dirty="0">
              <a:ln>
                <a:noFill/>
              </a:ln>
              <a:solidFill>
                <a:prstClr val="black"/>
              </a:solidFill>
              <a:effectLst/>
              <a:uLnTx/>
              <a:uFillTx/>
              <a:latin typeface="+mj-lt"/>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rPr>
              <a:t>SOURCE: </a:t>
            </a:r>
            <a:r>
              <a:rPr kumimoji="0" lang="en-US" sz="1200" b="1" i="0" u="none" strike="noStrike" kern="0" cap="none" spc="0" normalizeH="0" baseline="0" noProof="0" dirty="0" err="1">
                <a:ln>
                  <a:noFill/>
                </a:ln>
                <a:solidFill>
                  <a:schemeClr val="bg1"/>
                </a:solidFill>
                <a:effectLst/>
                <a:uLnTx/>
                <a:uFillTx/>
                <a:latin typeface="+mj-lt"/>
              </a:rPr>
              <a:t>Clarus</a:t>
            </a:r>
            <a:r>
              <a:rPr kumimoji="0" lang="en-US" sz="1200" b="1" i="0" u="none" strike="noStrike" kern="0" cap="none" spc="0" normalizeH="0" baseline="0" noProof="0" dirty="0">
                <a:ln>
                  <a:noFill/>
                </a:ln>
                <a:solidFill>
                  <a:schemeClr val="bg1"/>
                </a:solidFill>
                <a:effectLst/>
                <a:uLnTx/>
                <a:uFillTx/>
                <a:latin typeface="+mj-lt"/>
              </a:rPr>
              <a:t> Market Metrics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2087880"/>
            <a:ext cx="9156700" cy="3749040"/>
          </a:xfrm>
          <a:prstGeom prst="rect">
            <a:avLst/>
          </a:prstGeom>
        </p:spPr>
      </p:pic>
    </p:spTree>
    <p:extLst>
      <p:ext uri="{BB962C8B-B14F-4D97-AF65-F5344CB8AC3E}">
        <p14:creationId xmlns:p14="http://schemas.microsoft.com/office/powerpoint/2010/main" val="3158312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slideSubtitNewPermits"/>
          <p:cNvSpPr>
            <a:spLocks noGrp="1" noChangeArrowheads="1"/>
          </p:cNvSpPr>
          <p:nvPr>
            <p:ph idx="1"/>
          </p:nvPr>
        </p:nvSpPr>
        <p:spPr/>
        <p:txBody>
          <a:bodyPr>
            <a:normAutofit/>
          </a:bodyPr>
          <a:lstStyle/>
          <a:p>
            <a:pPr marL="0" indent="0">
              <a:buNone/>
            </a:pPr>
            <a:r>
              <a:rPr lang="en-US" sz="2400" dirty="0"/>
              <a:t>Salinas</a:t>
            </a:r>
            <a:r>
              <a:rPr lang="en-US" sz="2400" dirty="0">
                <a:cs typeface="Arial" charset="0"/>
              </a:rPr>
              <a:t>, May 2017: $500,000</a:t>
            </a:r>
          </a:p>
          <a:p>
            <a:pPr marL="0" indent="0">
              <a:buNone/>
            </a:pPr>
            <a:r>
              <a:rPr lang="en-US" sz="2400" dirty="0">
                <a:cs typeface="Arial" charset="0"/>
              </a:rPr>
              <a:t>Up 10.0% MTM, Up 9.2% YTY</a:t>
            </a:r>
          </a:p>
        </p:txBody>
      </p:sp>
      <p:sp>
        <p:nvSpPr>
          <p:cNvPr id="499714" name="slideTitNewPermits"/>
          <p:cNvSpPr>
            <a:spLocks noGrp="1" noChangeArrowheads="1"/>
          </p:cNvSpPr>
          <p:nvPr>
            <p:ph type="title"/>
          </p:nvPr>
        </p:nvSpPr>
        <p:spPr/>
        <p:txBody>
          <a:bodyPr rtlCol="0">
            <a:normAutofit/>
          </a:bodyPr>
          <a:lstStyle/>
          <a:p>
            <a:pPr>
              <a:defRPr/>
            </a:pPr>
            <a:r>
              <a:rPr lang="en-US" sz="3600" spc="-100" dirty="0"/>
              <a:t>Median Price of Single Family Homes</a:t>
            </a:r>
            <a:endParaRPr lang="en-US" sz="3600" spc="-100" dirty="0">
              <a:cs typeface="Arial" charset="0"/>
            </a:endParaRPr>
          </a:p>
        </p:txBody>
      </p:sp>
      <p:sp>
        <p:nvSpPr>
          <p:cNvPr id="6" name="Text Box 2"/>
          <p:cNvSpPr txBox="1">
            <a:spLocks noChangeArrowheads="1"/>
          </p:cNvSpPr>
          <p:nvPr/>
        </p:nvSpPr>
        <p:spPr bwMode="auto">
          <a:xfrm>
            <a:off x="152403" y="6231313"/>
            <a:ext cx="2480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i="0" u="none" strike="noStrike" kern="0" cap="none" spc="0" normalizeH="0" baseline="0" noProof="0" dirty="0">
              <a:ln>
                <a:noFill/>
              </a:ln>
              <a:solidFill>
                <a:prstClr val="black"/>
              </a:solidFill>
              <a:effectLst/>
              <a:uLnTx/>
              <a:uFillTx/>
              <a:latin typeface="+mj-lt"/>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rPr>
              <a:t>SOURCE: </a:t>
            </a:r>
            <a:r>
              <a:rPr kumimoji="0" lang="en-US" sz="1200" b="1" i="0" u="none" strike="noStrike" kern="0" cap="none" spc="0" normalizeH="0" baseline="0" noProof="0" dirty="0" err="1">
                <a:ln>
                  <a:noFill/>
                </a:ln>
                <a:solidFill>
                  <a:schemeClr val="bg1"/>
                </a:solidFill>
                <a:effectLst/>
                <a:uLnTx/>
                <a:uFillTx/>
                <a:latin typeface="+mj-lt"/>
              </a:rPr>
              <a:t>Clarus</a:t>
            </a:r>
            <a:r>
              <a:rPr kumimoji="0" lang="en-US" sz="1200" b="1" i="0" u="none" strike="noStrike" kern="0" cap="none" spc="0" normalizeH="0" baseline="0" noProof="0" dirty="0">
                <a:ln>
                  <a:noFill/>
                </a:ln>
                <a:solidFill>
                  <a:schemeClr val="bg1"/>
                </a:solidFill>
                <a:effectLst/>
                <a:uLnTx/>
                <a:uFillTx/>
                <a:latin typeface="+mj-lt"/>
              </a:rPr>
              <a:t> Market Metrics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1" y="2070100"/>
            <a:ext cx="9194800" cy="3733800"/>
          </a:xfrm>
          <a:prstGeom prst="rect">
            <a:avLst/>
          </a:prstGeom>
        </p:spPr>
      </p:pic>
    </p:spTree>
    <p:extLst>
      <p:ext uri="{BB962C8B-B14F-4D97-AF65-F5344CB8AC3E}">
        <p14:creationId xmlns:p14="http://schemas.microsoft.com/office/powerpoint/2010/main" val="2577487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slideSubtitNewPermits"/>
          <p:cNvSpPr>
            <a:spLocks noGrp="1" noChangeArrowheads="1"/>
          </p:cNvSpPr>
          <p:nvPr>
            <p:ph idx="1"/>
          </p:nvPr>
        </p:nvSpPr>
        <p:spPr/>
        <p:txBody>
          <a:bodyPr>
            <a:normAutofit/>
          </a:bodyPr>
          <a:lstStyle/>
          <a:p>
            <a:pPr marL="0" indent="0">
              <a:buNone/>
            </a:pPr>
            <a:r>
              <a:rPr lang="en-US" sz="2400" dirty="0"/>
              <a:t>Salinas</a:t>
            </a:r>
            <a:r>
              <a:rPr lang="en-US" sz="2400" dirty="0">
                <a:cs typeface="Arial" charset="0"/>
              </a:rPr>
              <a:t>, May 2017: 295 Units</a:t>
            </a:r>
          </a:p>
          <a:p>
            <a:pPr marL="0" indent="0">
              <a:buNone/>
            </a:pPr>
            <a:r>
              <a:rPr lang="en-US" sz="2400" dirty="0">
                <a:cs typeface="Arial" charset="0"/>
              </a:rPr>
              <a:t>-7.2% 2017 YTD, -11.7% YTY</a:t>
            </a:r>
          </a:p>
        </p:txBody>
      </p:sp>
      <p:sp>
        <p:nvSpPr>
          <p:cNvPr id="499714" name="slideTitNewPermits"/>
          <p:cNvSpPr>
            <a:spLocks noGrp="1" noChangeArrowheads="1"/>
          </p:cNvSpPr>
          <p:nvPr>
            <p:ph type="title"/>
          </p:nvPr>
        </p:nvSpPr>
        <p:spPr/>
        <p:txBody>
          <a:bodyPr rtlCol="0">
            <a:normAutofit/>
          </a:bodyPr>
          <a:lstStyle/>
          <a:p>
            <a:pPr>
              <a:defRPr/>
            </a:pPr>
            <a:r>
              <a:rPr lang="en-US" sz="3600" spc="-100" dirty="0"/>
              <a:t>For Sale Properties</a:t>
            </a:r>
            <a:endParaRPr lang="en-US" sz="3600" spc="-100" dirty="0">
              <a:cs typeface="Arial" charset="0"/>
            </a:endParaRPr>
          </a:p>
        </p:txBody>
      </p:sp>
      <p:sp>
        <p:nvSpPr>
          <p:cNvPr id="46084" name="Rectangle 7"/>
          <p:cNvSpPr>
            <a:spLocks noChangeArrowheads="1"/>
          </p:cNvSpPr>
          <p:nvPr/>
        </p:nvSpPr>
        <p:spPr bwMode="auto">
          <a:xfrm>
            <a:off x="1917790" y="5847758"/>
            <a:ext cx="80438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cs typeface="Arial" charset="0"/>
              </a:rPr>
              <a:t>Note: “For Sale Properties” represents the overall supply that exist throughout the entire month, including any listings that appear as “Active” any point in time during the month.</a:t>
            </a:r>
          </a:p>
        </p:txBody>
      </p:sp>
      <p:sp>
        <p:nvSpPr>
          <p:cNvPr id="7" name="Text Box 2"/>
          <p:cNvSpPr txBox="1">
            <a:spLocks noChangeArrowheads="1"/>
          </p:cNvSpPr>
          <p:nvPr/>
        </p:nvSpPr>
        <p:spPr bwMode="auto">
          <a:xfrm>
            <a:off x="152403" y="6231313"/>
            <a:ext cx="2480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i="0" u="none" strike="noStrike" kern="0" cap="none" spc="0" normalizeH="0" baseline="0" noProof="0" dirty="0">
              <a:ln>
                <a:noFill/>
              </a:ln>
              <a:solidFill>
                <a:prstClr val="black"/>
              </a:solidFill>
              <a:effectLst/>
              <a:uLnTx/>
              <a:uFillTx/>
              <a:latin typeface="+mj-lt"/>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rPr>
              <a:t>SOURCE: </a:t>
            </a:r>
            <a:r>
              <a:rPr kumimoji="0" lang="en-US" sz="1200" b="1" i="0" u="none" strike="noStrike" kern="0" cap="none" spc="0" normalizeH="0" baseline="0" noProof="0" dirty="0" err="1">
                <a:ln>
                  <a:noFill/>
                </a:ln>
                <a:solidFill>
                  <a:schemeClr val="bg1"/>
                </a:solidFill>
                <a:effectLst/>
                <a:uLnTx/>
                <a:uFillTx/>
                <a:latin typeface="+mj-lt"/>
              </a:rPr>
              <a:t>Clarus</a:t>
            </a:r>
            <a:r>
              <a:rPr kumimoji="0" lang="en-US" sz="1200" b="1" i="0" u="none" strike="noStrike" kern="0" cap="none" spc="0" normalizeH="0" baseline="0" noProof="0" dirty="0">
                <a:ln>
                  <a:noFill/>
                </a:ln>
                <a:solidFill>
                  <a:schemeClr val="bg1"/>
                </a:solidFill>
                <a:effectLst/>
                <a:uLnTx/>
                <a:uFillTx/>
                <a:latin typeface="+mj-lt"/>
              </a:rPr>
              <a:t> Market Metrics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2087880"/>
            <a:ext cx="9144000" cy="3749040"/>
          </a:xfrm>
          <a:prstGeom prst="rect">
            <a:avLst/>
          </a:prstGeom>
        </p:spPr>
      </p:pic>
    </p:spTree>
    <p:extLst>
      <p:ext uri="{BB962C8B-B14F-4D97-AF65-F5344CB8AC3E}">
        <p14:creationId xmlns:p14="http://schemas.microsoft.com/office/powerpoint/2010/main" val="2981622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City of Monterey</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05164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slideSubtitNewPermits"/>
          <p:cNvSpPr>
            <a:spLocks noGrp="1" noChangeArrowheads="1"/>
          </p:cNvSpPr>
          <p:nvPr>
            <p:ph idx="1"/>
          </p:nvPr>
        </p:nvSpPr>
        <p:spPr/>
        <p:txBody>
          <a:bodyPr>
            <a:normAutofit/>
          </a:bodyPr>
          <a:lstStyle/>
          <a:p>
            <a:pPr marL="0" indent="0">
              <a:buNone/>
            </a:pPr>
            <a:r>
              <a:rPr lang="en-US" sz="2400" dirty="0"/>
              <a:t>City of Monterey</a:t>
            </a:r>
            <a:r>
              <a:rPr lang="en-US" sz="2400" dirty="0">
                <a:cs typeface="Arial" charset="0"/>
              </a:rPr>
              <a:t>, May 2017: 27 Units </a:t>
            </a:r>
          </a:p>
          <a:p>
            <a:pPr marL="0" indent="0">
              <a:buNone/>
            </a:pPr>
            <a:r>
              <a:rPr lang="en-US" sz="2400" dirty="0">
                <a:cs typeface="Arial" charset="0"/>
              </a:rPr>
              <a:t>-8.5% 2016, +12.0% 2017 YTD, +50.0% YTY</a:t>
            </a:r>
          </a:p>
        </p:txBody>
      </p:sp>
      <p:sp>
        <p:nvSpPr>
          <p:cNvPr id="499714" name="slideTitNewPermits"/>
          <p:cNvSpPr>
            <a:spLocks noGrp="1" noChangeArrowheads="1"/>
          </p:cNvSpPr>
          <p:nvPr>
            <p:ph type="title"/>
          </p:nvPr>
        </p:nvSpPr>
        <p:spPr/>
        <p:txBody>
          <a:bodyPr rtlCol="0">
            <a:normAutofit/>
          </a:bodyPr>
          <a:lstStyle/>
          <a:p>
            <a:pPr>
              <a:defRPr/>
            </a:pPr>
            <a:r>
              <a:rPr lang="en-US" sz="3600" b="0" spc="-100" dirty="0"/>
              <a:t>Sales of Single Family Homes</a:t>
            </a:r>
            <a:endParaRPr lang="en-US" sz="3600" b="0" spc="-100" dirty="0">
              <a:cs typeface="Arial" charset="0"/>
            </a:endParaRPr>
          </a:p>
        </p:txBody>
      </p:sp>
      <p:sp>
        <p:nvSpPr>
          <p:cNvPr id="6" name="Text Box 2"/>
          <p:cNvSpPr txBox="1">
            <a:spLocks noChangeArrowheads="1"/>
          </p:cNvSpPr>
          <p:nvPr/>
        </p:nvSpPr>
        <p:spPr bwMode="auto">
          <a:xfrm>
            <a:off x="152403" y="6231313"/>
            <a:ext cx="2480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i="0" u="none" strike="noStrike" kern="0" cap="none" spc="0" normalizeH="0" baseline="0" noProof="0" dirty="0">
              <a:ln>
                <a:noFill/>
              </a:ln>
              <a:solidFill>
                <a:prstClr val="black"/>
              </a:solidFill>
              <a:effectLst/>
              <a:uLnTx/>
              <a:uFillTx/>
              <a:latin typeface="+mj-lt"/>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rPr>
              <a:t>SOURCE: </a:t>
            </a:r>
            <a:r>
              <a:rPr kumimoji="0" lang="en-US" sz="1200" b="1" i="0" u="none" strike="noStrike" kern="0" cap="none" spc="0" normalizeH="0" baseline="0" noProof="0" dirty="0" err="1">
                <a:ln>
                  <a:noFill/>
                </a:ln>
                <a:solidFill>
                  <a:schemeClr val="bg1"/>
                </a:solidFill>
                <a:effectLst/>
                <a:uLnTx/>
                <a:uFillTx/>
                <a:latin typeface="+mj-lt"/>
              </a:rPr>
              <a:t>Clarus</a:t>
            </a:r>
            <a:r>
              <a:rPr kumimoji="0" lang="en-US" sz="1200" b="1" i="0" u="none" strike="noStrike" kern="0" cap="none" spc="0" normalizeH="0" baseline="0" noProof="0" dirty="0">
                <a:ln>
                  <a:noFill/>
                </a:ln>
                <a:solidFill>
                  <a:schemeClr val="bg1"/>
                </a:solidFill>
                <a:effectLst/>
                <a:uLnTx/>
                <a:uFillTx/>
                <a:latin typeface="+mj-lt"/>
              </a:rPr>
              <a:t> Market Metrics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54860"/>
            <a:ext cx="9131300" cy="3764280"/>
          </a:xfrm>
          <a:prstGeom prst="rect">
            <a:avLst/>
          </a:prstGeom>
        </p:spPr>
      </p:pic>
    </p:spTree>
    <p:extLst>
      <p:ext uri="{BB962C8B-B14F-4D97-AF65-F5344CB8AC3E}">
        <p14:creationId xmlns:p14="http://schemas.microsoft.com/office/powerpoint/2010/main" val="127628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slideSubtitNewPermits"/>
          <p:cNvSpPr>
            <a:spLocks noGrp="1" noChangeArrowheads="1"/>
          </p:cNvSpPr>
          <p:nvPr>
            <p:ph idx="1"/>
          </p:nvPr>
        </p:nvSpPr>
        <p:spPr/>
        <p:txBody>
          <a:bodyPr>
            <a:normAutofit/>
          </a:bodyPr>
          <a:lstStyle/>
          <a:p>
            <a:pPr marL="0" indent="0">
              <a:buNone/>
            </a:pPr>
            <a:r>
              <a:rPr lang="en-US" sz="2400" dirty="0"/>
              <a:t>City of Monterey</a:t>
            </a:r>
            <a:r>
              <a:rPr lang="en-US" sz="2400" dirty="0">
                <a:cs typeface="Arial" charset="0"/>
              </a:rPr>
              <a:t>, May 2017: $800,000</a:t>
            </a:r>
          </a:p>
          <a:p>
            <a:pPr marL="0" indent="0">
              <a:buNone/>
            </a:pPr>
            <a:r>
              <a:rPr lang="en-US" sz="2400" dirty="0">
                <a:cs typeface="Arial" charset="0"/>
              </a:rPr>
              <a:t>Up 2.6% MTM, Down 9.9% YTY</a:t>
            </a:r>
          </a:p>
        </p:txBody>
      </p:sp>
      <p:sp>
        <p:nvSpPr>
          <p:cNvPr id="499714" name="slideTitNewPermits"/>
          <p:cNvSpPr>
            <a:spLocks noGrp="1" noChangeArrowheads="1"/>
          </p:cNvSpPr>
          <p:nvPr>
            <p:ph type="title"/>
          </p:nvPr>
        </p:nvSpPr>
        <p:spPr/>
        <p:txBody>
          <a:bodyPr rtlCol="0">
            <a:normAutofit/>
          </a:bodyPr>
          <a:lstStyle/>
          <a:p>
            <a:pPr>
              <a:defRPr/>
            </a:pPr>
            <a:r>
              <a:rPr lang="en-US" sz="3600" spc="-100" dirty="0"/>
              <a:t>Median Price of Single Family Homes</a:t>
            </a:r>
            <a:endParaRPr lang="en-US" sz="3600" spc="-100" dirty="0">
              <a:cs typeface="Arial" charset="0"/>
            </a:endParaRPr>
          </a:p>
        </p:txBody>
      </p:sp>
      <p:sp>
        <p:nvSpPr>
          <p:cNvPr id="6" name="Text Box 2"/>
          <p:cNvSpPr txBox="1">
            <a:spLocks noChangeArrowheads="1"/>
          </p:cNvSpPr>
          <p:nvPr/>
        </p:nvSpPr>
        <p:spPr bwMode="auto">
          <a:xfrm>
            <a:off x="152403" y="6231313"/>
            <a:ext cx="2480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i="0" u="none" strike="noStrike" kern="0" cap="none" spc="0" normalizeH="0" baseline="0" noProof="0" dirty="0">
              <a:ln>
                <a:noFill/>
              </a:ln>
              <a:solidFill>
                <a:prstClr val="black"/>
              </a:solidFill>
              <a:effectLst/>
              <a:uLnTx/>
              <a:uFillTx/>
              <a:latin typeface="+mj-lt"/>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rPr>
              <a:t>SOURCE: </a:t>
            </a:r>
            <a:r>
              <a:rPr kumimoji="0" lang="en-US" sz="1200" b="1" i="0" u="none" strike="noStrike" kern="0" cap="none" spc="0" normalizeH="0" baseline="0" noProof="0" dirty="0" err="1">
                <a:ln>
                  <a:noFill/>
                </a:ln>
                <a:solidFill>
                  <a:schemeClr val="bg1"/>
                </a:solidFill>
                <a:effectLst/>
                <a:uLnTx/>
                <a:uFillTx/>
                <a:latin typeface="+mj-lt"/>
              </a:rPr>
              <a:t>Clarus</a:t>
            </a:r>
            <a:r>
              <a:rPr kumimoji="0" lang="en-US" sz="1200" b="1" i="0" u="none" strike="noStrike" kern="0" cap="none" spc="0" normalizeH="0" baseline="0" noProof="0" dirty="0">
                <a:ln>
                  <a:noFill/>
                </a:ln>
                <a:solidFill>
                  <a:schemeClr val="bg1"/>
                </a:solidFill>
                <a:effectLst/>
                <a:uLnTx/>
                <a:uFillTx/>
                <a:latin typeface="+mj-lt"/>
              </a:rPr>
              <a:t> Market Metrics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00" y="2109470"/>
            <a:ext cx="9144000" cy="3756660"/>
          </a:xfrm>
          <a:prstGeom prst="rect">
            <a:avLst/>
          </a:prstGeom>
        </p:spPr>
      </p:pic>
    </p:spTree>
    <p:extLst>
      <p:ext uri="{BB962C8B-B14F-4D97-AF65-F5344CB8AC3E}">
        <p14:creationId xmlns:p14="http://schemas.microsoft.com/office/powerpoint/2010/main" val="31892633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slideSubtitNewPermits"/>
          <p:cNvSpPr>
            <a:spLocks noGrp="1" noChangeArrowheads="1"/>
          </p:cNvSpPr>
          <p:nvPr>
            <p:ph idx="1"/>
          </p:nvPr>
        </p:nvSpPr>
        <p:spPr/>
        <p:txBody>
          <a:bodyPr>
            <a:normAutofit/>
          </a:bodyPr>
          <a:lstStyle/>
          <a:p>
            <a:pPr marL="0" indent="0">
              <a:buNone/>
            </a:pPr>
            <a:r>
              <a:rPr lang="en-US" sz="2400" dirty="0"/>
              <a:t>City of Monterey</a:t>
            </a:r>
            <a:r>
              <a:rPr lang="en-US" sz="2400" dirty="0">
                <a:cs typeface="Arial" charset="0"/>
              </a:rPr>
              <a:t>, May 2017: 87 Units</a:t>
            </a:r>
          </a:p>
          <a:p>
            <a:pPr marL="0" indent="0">
              <a:buNone/>
            </a:pPr>
            <a:r>
              <a:rPr lang="en-US" sz="2400" dirty="0">
                <a:cs typeface="Arial" charset="0"/>
              </a:rPr>
              <a:t>+0.2% 2016, -6.5% 2017 YTD, +1.2% YTY</a:t>
            </a:r>
          </a:p>
        </p:txBody>
      </p:sp>
      <p:sp>
        <p:nvSpPr>
          <p:cNvPr id="499714" name="slideTitNewPermits"/>
          <p:cNvSpPr>
            <a:spLocks noGrp="1" noChangeArrowheads="1"/>
          </p:cNvSpPr>
          <p:nvPr>
            <p:ph type="title"/>
          </p:nvPr>
        </p:nvSpPr>
        <p:spPr/>
        <p:txBody>
          <a:bodyPr rtlCol="0">
            <a:normAutofit/>
          </a:bodyPr>
          <a:lstStyle/>
          <a:p>
            <a:pPr>
              <a:defRPr/>
            </a:pPr>
            <a:r>
              <a:rPr lang="en-US" sz="3600" spc="-100" dirty="0"/>
              <a:t>For Sale Properties</a:t>
            </a:r>
            <a:endParaRPr lang="en-US" sz="3600" spc="-100" dirty="0">
              <a:cs typeface="Arial" charset="0"/>
            </a:endParaRPr>
          </a:p>
        </p:txBody>
      </p:sp>
      <p:sp>
        <p:nvSpPr>
          <p:cNvPr id="46084" name="Rectangle 7"/>
          <p:cNvSpPr>
            <a:spLocks noChangeArrowheads="1"/>
          </p:cNvSpPr>
          <p:nvPr/>
        </p:nvSpPr>
        <p:spPr bwMode="auto">
          <a:xfrm>
            <a:off x="1917790" y="5847758"/>
            <a:ext cx="80438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cs typeface="Arial" charset="0"/>
              </a:rPr>
              <a:t>Note: “For Sale Properties” represents the overall supply that exist throughout the entire month, including any listings that appear as “Active” any point in time during the month.</a:t>
            </a:r>
          </a:p>
        </p:txBody>
      </p:sp>
      <p:sp>
        <p:nvSpPr>
          <p:cNvPr id="7" name="Text Box 2"/>
          <p:cNvSpPr txBox="1">
            <a:spLocks noChangeArrowheads="1"/>
          </p:cNvSpPr>
          <p:nvPr/>
        </p:nvSpPr>
        <p:spPr bwMode="auto">
          <a:xfrm>
            <a:off x="152403" y="6231313"/>
            <a:ext cx="2480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i="0" u="none" strike="noStrike" kern="0" cap="none" spc="0" normalizeH="0" baseline="0" noProof="0" dirty="0">
              <a:ln>
                <a:noFill/>
              </a:ln>
              <a:solidFill>
                <a:prstClr val="black"/>
              </a:solidFill>
              <a:effectLst/>
              <a:uLnTx/>
              <a:uFillTx/>
              <a:latin typeface="+mj-lt"/>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rPr>
              <a:t>SOURCE: </a:t>
            </a:r>
            <a:r>
              <a:rPr kumimoji="0" lang="en-US" sz="1200" b="1" i="0" u="none" strike="noStrike" kern="0" cap="none" spc="0" normalizeH="0" baseline="0" noProof="0" dirty="0" err="1">
                <a:ln>
                  <a:noFill/>
                </a:ln>
                <a:solidFill>
                  <a:schemeClr val="bg1"/>
                </a:solidFill>
                <a:effectLst/>
                <a:uLnTx/>
                <a:uFillTx/>
                <a:latin typeface="+mj-lt"/>
              </a:rPr>
              <a:t>Clarus</a:t>
            </a:r>
            <a:r>
              <a:rPr kumimoji="0" lang="en-US" sz="1200" b="1" i="0" u="none" strike="noStrike" kern="0" cap="none" spc="0" normalizeH="0" baseline="0" noProof="0" dirty="0">
                <a:ln>
                  <a:noFill/>
                </a:ln>
                <a:solidFill>
                  <a:schemeClr val="bg1"/>
                </a:solidFill>
                <a:effectLst/>
                <a:uLnTx/>
                <a:uFillTx/>
                <a:latin typeface="+mj-lt"/>
              </a:rPr>
              <a:t> Market Metrics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01" y="2045970"/>
            <a:ext cx="9156700" cy="3756660"/>
          </a:xfrm>
          <a:prstGeom prst="rect">
            <a:avLst/>
          </a:prstGeom>
        </p:spPr>
      </p:pic>
    </p:spTree>
    <p:extLst>
      <p:ext uri="{BB962C8B-B14F-4D97-AF65-F5344CB8AC3E}">
        <p14:creationId xmlns:p14="http://schemas.microsoft.com/office/powerpoint/2010/main" val="2761298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Carmel</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74674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slideSubtitNewPermits"/>
          <p:cNvSpPr>
            <a:spLocks noGrp="1" noChangeArrowheads="1"/>
          </p:cNvSpPr>
          <p:nvPr>
            <p:ph idx="1"/>
          </p:nvPr>
        </p:nvSpPr>
        <p:spPr/>
        <p:txBody>
          <a:bodyPr>
            <a:normAutofit/>
          </a:bodyPr>
          <a:lstStyle/>
          <a:p>
            <a:pPr marL="0" indent="0">
              <a:buNone/>
            </a:pPr>
            <a:r>
              <a:rPr lang="en-US" sz="2400" dirty="0"/>
              <a:t>Carmel</a:t>
            </a:r>
            <a:r>
              <a:rPr lang="en-US" sz="2400" dirty="0">
                <a:cs typeface="Arial" charset="0"/>
              </a:rPr>
              <a:t>, May 2017: 21 Units </a:t>
            </a:r>
          </a:p>
          <a:p>
            <a:pPr marL="0" indent="0">
              <a:buNone/>
            </a:pPr>
            <a:r>
              <a:rPr lang="en-US" sz="2400" dirty="0">
                <a:cs typeface="Arial" charset="0"/>
              </a:rPr>
              <a:t>+0.4% 2016, -0.7% 2017 YTD, +10.5% YTY</a:t>
            </a:r>
          </a:p>
        </p:txBody>
      </p:sp>
      <p:sp>
        <p:nvSpPr>
          <p:cNvPr id="499714" name="slideTitNewPermits"/>
          <p:cNvSpPr>
            <a:spLocks noGrp="1" noChangeArrowheads="1"/>
          </p:cNvSpPr>
          <p:nvPr>
            <p:ph type="title"/>
          </p:nvPr>
        </p:nvSpPr>
        <p:spPr/>
        <p:txBody>
          <a:bodyPr rtlCol="0">
            <a:normAutofit/>
          </a:bodyPr>
          <a:lstStyle/>
          <a:p>
            <a:pPr>
              <a:defRPr/>
            </a:pPr>
            <a:r>
              <a:rPr lang="en-US" sz="3600" spc="-100" dirty="0"/>
              <a:t>Sales of Single Family Homes</a:t>
            </a:r>
            <a:endParaRPr lang="en-US" sz="3600" spc="-100" dirty="0">
              <a:cs typeface="Arial" charset="0"/>
            </a:endParaRPr>
          </a:p>
        </p:txBody>
      </p:sp>
      <p:sp>
        <p:nvSpPr>
          <p:cNvPr id="6" name="Text Box 2"/>
          <p:cNvSpPr txBox="1">
            <a:spLocks noChangeArrowheads="1"/>
          </p:cNvSpPr>
          <p:nvPr/>
        </p:nvSpPr>
        <p:spPr bwMode="auto">
          <a:xfrm>
            <a:off x="152403" y="6231313"/>
            <a:ext cx="2480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i="0" u="none" strike="noStrike" kern="0" cap="none" spc="0" normalizeH="0" baseline="0" noProof="0" dirty="0">
              <a:ln>
                <a:noFill/>
              </a:ln>
              <a:solidFill>
                <a:prstClr val="black"/>
              </a:solidFill>
              <a:effectLst/>
              <a:uLnTx/>
              <a:uFillTx/>
              <a:latin typeface="+mj-lt"/>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rPr>
              <a:t>SOURCE: </a:t>
            </a:r>
            <a:r>
              <a:rPr kumimoji="0" lang="en-US" sz="1200" b="1" i="0" u="none" strike="noStrike" kern="0" cap="none" spc="0" normalizeH="0" baseline="0" noProof="0" dirty="0" err="1">
                <a:ln>
                  <a:noFill/>
                </a:ln>
                <a:solidFill>
                  <a:schemeClr val="bg1"/>
                </a:solidFill>
                <a:effectLst/>
                <a:uLnTx/>
                <a:uFillTx/>
                <a:latin typeface="+mj-lt"/>
              </a:rPr>
              <a:t>Clarus</a:t>
            </a:r>
            <a:r>
              <a:rPr kumimoji="0" lang="en-US" sz="1200" b="1" i="0" u="none" strike="noStrike" kern="0" cap="none" spc="0" normalizeH="0" baseline="0" noProof="0" dirty="0">
                <a:ln>
                  <a:noFill/>
                </a:ln>
                <a:solidFill>
                  <a:schemeClr val="bg1"/>
                </a:solidFill>
                <a:effectLst/>
                <a:uLnTx/>
                <a:uFillTx/>
                <a:latin typeface="+mj-lt"/>
              </a:rPr>
              <a:t> Market Metrics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600" y="2054860"/>
            <a:ext cx="9194800" cy="3764280"/>
          </a:xfrm>
          <a:prstGeom prst="rect">
            <a:avLst/>
          </a:prstGeom>
        </p:spPr>
      </p:pic>
    </p:spTree>
    <p:extLst>
      <p:ext uri="{BB962C8B-B14F-4D97-AF65-F5344CB8AC3E}">
        <p14:creationId xmlns:p14="http://schemas.microsoft.com/office/powerpoint/2010/main" val="1434436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1331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slideSubtitNewPermits"/>
          <p:cNvSpPr>
            <a:spLocks noGrp="1" noChangeArrowheads="1"/>
          </p:cNvSpPr>
          <p:nvPr>
            <p:ph idx="1"/>
          </p:nvPr>
        </p:nvSpPr>
        <p:spPr/>
        <p:txBody>
          <a:bodyPr>
            <a:normAutofit/>
          </a:bodyPr>
          <a:lstStyle/>
          <a:p>
            <a:pPr marL="0" indent="0">
              <a:buNone/>
            </a:pPr>
            <a:r>
              <a:rPr lang="en-US" sz="2400" dirty="0"/>
              <a:t>Carmel</a:t>
            </a:r>
            <a:r>
              <a:rPr lang="en-US" sz="2400" dirty="0">
                <a:cs typeface="Arial" charset="0"/>
              </a:rPr>
              <a:t>, May 2017: $1,700,000</a:t>
            </a:r>
          </a:p>
          <a:p>
            <a:pPr marL="0" indent="0">
              <a:buNone/>
            </a:pPr>
            <a:r>
              <a:rPr lang="en-US" sz="2400" dirty="0">
                <a:cs typeface="Arial" charset="0"/>
              </a:rPr>
              <a:t>Up 20.1% MTM, Up 9.7% YTY</a:t>
            </a:r>
          </a:p>
        </p:txBody>
      </p:sp>
      <p:sp>
        <p:nvSpPr>
          <p:cNvPr id="499714" name="slideTitNewPermits"/>
          <p:cNvSpPr>
            <a:spLocks noGrp="1" noChangeArrowheads="1"/>
          </p:cNvSpPr>
          <p:nvPr>
            <p:ph type="title"/>
          </p:nvPr>
        </p:nvSpPr>
        <p:spPr/>
        <p:txBody>
          <a:bodyPr rtlCol="0">
            <a:normAutofit/>
          </a:bodyPr>
          <a:lstStyle/>
          <a:p>
            <a:pPr>
              <a:defRPr/>
            </a:pPr>
            <a:r>
              <a:rPr lang="en-US" sz="3600" spc="-100" dirty="0"/>
              <a:t>Median Price of Single Family Homes</a:t>
            </a:r>
            <a:endParaRPr lang="en-US" sz="3600" spc="-100" dirty="0">
              <a:cs typeface="Arial" charset="0"/>
            </a:endParaRPr>
          </a:p>
        </p:txBody>
      </p:sp>
      <p:sp>
        <p:nvSpPr>
          <p:cNvPr id="7" name="Text Box 2"/>
          <p:cNvSpPr txBox="1">
            <a:spLocks noChangeArrowheads="1"/>
          </p:cNvSpPr>
          <p:nvPr/>
        </p:nvSpPr>
        <p:spPr bwMode="auto">
          <a:xfrm>
            <a:off x="152403" y="6231313"/>
            <a:ext cx="2480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200" i="0" u="none" strike="noStrike" kern="0" cap="none" spc="0" normalizeH="0" baseline="0" noProof="0" dirty="0">
              <a:ln>
                <a:noFill/>
              </a:ln>
              <a:solidFill>
                <a:prstClr val="black"/>
              </a:solidFill>
              <a:effectLst/>
              <a:uLnTx/>
              <a:uFillTx/>
              <a:latin typeface="+mj-lt"/>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rPr>
              <a:t>SOURCE: </a:t>
            </a:r>
            <a:r>
              <a:rPr kumimoji="0" lang="en-US" sz="1200" b="1" i="0" u="none" strike="noStrike" kern="0" cap="none" spc="0" normalizeH="0" baseline="0" noProof="0" dirty="0" err="1">
                <a:ln>
                  <a:noFill/>
                </a:ln>
                <a:solidFill>
                  <a:schemeClr val="bg1"/>
                </a:solidFill>
                <a:effectLst/>
                <a:uLnTx/>
                <a:uFillTx/>
                <a:latin typeface="+mj-lt"/>
              </a:rPr>
              <a:t>Clarus</a:t>
            </a:r>
            <a:r>
              <a:rPr kumimoji="0" lang="en-US" sz="1200" b="1" i="0" u="none" strike="noStrike" kern="0" cap="none" spc="0" normalizeH="0" baseline="0" noProof="0" dirty="0">
                <a:ln>
                  <a:noFill/>
                </a:ln>
                <a:solidFill>
                  <a:schemeClr val="bg1"/>
                </a:solidFill>
                <a:effectLst/>
                <a:uLnTx/>
                <a:uFillTx/>
                <a:latin typeface="+mj-lt"/>
              </a:rPr>
              <a:t> Market Metrics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00" y="2109978"/>
            <a:ext cx="9118599" cy="3771900"/>
          </a:xfrm>
          <a:prstGeom prst="rect">
            <a:avLst/>
          </a:prstGeom>
        </p:spPr>
      </p:pic>
    </p:spTree>
    <p:extLst>
      <p:ext uri="{BB962C8B-B14F-4D97-AF65-F5344CB8AC3E}">
        <p14:creationId xmlns:p14="http://schemas.microsoft.com/office/powerpoint/2010/main" val="474652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1122363"/>
            <a:ext cx="9144000" cy="3102796"/>
          </a:xfrm>
        </p:spPr>
        <p:txBody>
          <a:bodyPr>
            <a:normAutofit/>
          </a:bodyPr>
          <a:lstStyle/>
          <a:p>
            <a:r>
              <a:rPr lang="en-US" b="0" dirty="0"/>
              <a:t>Supply &amp; Affordability: Connecting the Dots</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7936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749" y="126466"/>
            <a:ext cx="10392229" cy="609600"/>
          </a:xfrm>
        </p:spPr>
        <p:txBody>
          <a:bodyPr>
            <a:noAutofit/>
          </a:bodyPr>
          <a:lstStyle/>
          <a:p>
            <a:r>
              <a:rPr lang="en-US" sz="3600" dirty="0"/>
              <a:t>Housing Affordability Peaked Q1 2012</a:t>
            </a:r>
            <a:br>
              <a:rPr lang="en-US" sz="3600" dirty="0"/>
            </a:br>
            <a:r>
              <a:rPr lang="en-US" sz="3600" dirty="0"/>
              <a:t>Prices v. Low Rates and Income Growth</a:t>
            </a:r>
          </a:p>
        </p:txBody>
      </p:sp>
      <p:sp>
        <p:nvSpPr>
          <p:cNvPr id="8" name="Content Placeholder 2"/>
          <p:cNvSpPr>
            <a:spLocks noGrp="1"/>
          </p:cNvSpPr>
          <p:nvPr>
            <p:ph idx="1"/>
          </p:nvPr>
        </p:nvSpPr>
        <p:spPr>
          <a:prstGeom prst="rect">
            <a:avLst/>
          </a:prstGeom>
        </p:spPr>
        <p:txBody>
          <a:bodyPr/>
          <a:lstStyle/>
          <a:p>
            <a:pPr marL="0" indent="0" algn="ctr">
              <a:buNone/>
            </a:pPr>
            <a:r>
              <a:rPr lang="en-US" dirty="0"/>
              <a:t>California vs. U.S. – 1984-2017</a:t>
            </a:r>
          </a:p>
          <a:p>
            <a:endParaRPr lang="en-US" dirty="0"/>
          </a:p>
        </p:txBody>
      </p:sp>
      <p:sp>
        <p:nvSpPr>
          <p:cNvPr id="7" name="Text Box 2"/>
          <p:cNvSpPr txBox="1">
            <a:spLocks noChangeArrowheads="1"/>
          </p:cNvSpPr>
          <p:nvPr/>
        </p:nvSpPr>
        <p:spPr bwMode="auto">
          <a:xfrm>
            <a:off x="5" y="6211736"/>
            <a:ext cx="4216217"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defTabSz="914332"/>
            <a:r>
              <a:rPr lang="en-US" sz="1200" dirty="0">
                <a:solidFill>
                  <a:prstClr val="white"/>
                </a:solidFill>
                <a:latin typeface="Century Gothic" panose="020B0502020202020204" pitchFamily="34" charset="0"/>
              </a:rPr>
              <a:t>SERIES: Housing Affordability Index of Traditional Buyers</a:t>
            </a:r>
          </a:p>
          <a:p>
            <a:pPr defTabSz="914332"/>
            <a:r>
              <a:rPr lang="en-US" sz="1200" dirty="0">
                <a:solidFill>
                  <a:prstClr val="white"/>
                </a:solidFill>
                <a:latin typeface="Century Gothic" panose="020B0502020202020204" pitchFamily="34" charset="0"/>
              </a:rPr>
              <a:t>SOURCE:  CALIFORNIA ASSOCIATION OF REALTORS® </a:t>
            </a:r>
          </a:p>
        </p:txBody>
      </p:sp>
      <p:graphicFrame>
        <p:nvGraphicFramePr>
          <p:cNvPr id="6" name="Chart 5"/>
          <p:cNvGraphicFramePr/>
          <p:nvPr>
            <p:extLst/>
          </p:nvPr>
        </p:nvGraphicFramePr>
        <p:xfrm>
          <a:off x="618744" y="1676404"/>
          <a:ext cx="10954512" cy="453533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10"/>
          <p:cNvSpPr txBox="1">
            <a:spLocks noChangeArrowheads="1"/>
          </p:cNvSpPr>
          <p:nvPr/>
        </p:nvSpPr>
        <p:spPr bwMode="auto">
          <a:xfrm>
            <a:off x="5191720" y="1841368"/>
            <a:ext cx="1010211" cy="3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332" eaLnBrk="1" fontAlgn="base" hangingPunct="1">
              <a:spcBef>
                <a:spcPct val="0"/>
              </a:spcBef>
              <a:spcAft>
                <a:spcPct val="0"/>
              </a:spcAft>
            </a:pPr>
            <a:r>
              <a:rPr lang="en-US" sz="1867" dirty="0">
                <a:solidFill>
                  <a:srgbClr val="000000"/>
                </a:solidFill>
                <a:latin typeface="Century Gothic" panose="020B0502020202020204" pitchFamily="34" charset="0"/>
              </a:rPr>
              <a:t>Annual</a:t>
            </a:r>
          </a:p>
        </p:txBody>
      </p:sp>
      <p:sp>
        <p:nvSpPr>
          <p:cNvPr id="11" name="Text Box 10"/>
          <p:cNvSpPr txBox="1">
            <a:spLocks noChangeArrowheads="1"/>
          </p:cNvSpPr>
          <p:nvPr/>
        </p:nvSpPr>
        <p:spPr bwMode="auto">
          <a:xfrm>
            <a:off x="9328729" y="1844697"/>
            <a:ext cx="1260279" cy="3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332" eaLnBrk="1" fontAlgn="base" hangingPunct="1">
              <a:spcBef>
                <a:spcPct val="0"/>
              </a:spcBef>
              <a:spcAft>
                <a:spcPct val="0"/>
              </a:spcAft>
            </a:pPr>
            <a:r>
              <a:rPr lang="en-US" sz="1867" dirty="0">
                <a:solidFill>
                  <a:srgbClr val="000000"/>
                </a:solidFill>
                <a:latin typeface="Century Gothic" panose="020B0502020202020204" pitchFamily="34" charset="0"/>
              </a:rPr>
              <a:t>Quarterly</a:t>
            </a:r>
          </a:p>
        </p:txBody>
      </p:sp>
      <p:sp>
        <p:nvSpPr>
          <p:cNvPr id="12" name="Line 8"/>
          <p:cNvSpPr>
            <a:spLocks noChangeShapeType="1"/>
          </p:cNvSpPr>
          <p:nvPr/>
        </p:nvSpPr>
        <p:spPr bwMode="auto">
          <a:xfrm flipV="1">
            <a:off x="7696200" y="1841368"/>
            <a:ext cx="0" cy="2951203"/>
          </a:xfrm>
          <a:prstGeom prst="line">
            <a:avLst/>
          </a:prstGeom>
          <a:noFill/>
          <a:ln w="76200">
            <a:solidFill>
              <a:schemeClr val="tx1"/>
            </a:solidFill>
            <a:round/>
            <a:headEnd/>
            <a:tailEnd/>
          </a:ln>
          <a:effectLst>
            <a:outerShdw blurRad="50800" dist="38100" algn="l" rotWithShape="0">
              <a:prstClr val="black">
                <a:alpha val="40000"/>
              </a:prstClr>
            </a:outerShdw>
          </a:effectLst>
          <a:extLst>
            <a:ext uri="{909E8E84-426E-40DD-AFC4-6F175D3DCCD1}">
              <a14:hiddenFill xmlns:a14="http://schemas.microsoft.com/office/drawing/2010/main">
                <a:noFill/>
              </a14:hiddenFill>
            </a:ext>
          </a:extLst>
        </p:spPr>
        <p:txBody>
          <a:bodyPr lIns="91439" tIns="45719" rIns="91439" bIns="45719"/>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32" fontAlgn="base">
              <a:spcBef>
                <a:spcPct val="0"/>
              </a:spcBef>
              <a:spcAft>
                <a:spcPct val="0"/>
              </a:spcAft>
            </a:pPr>
            <a:endParaRPr lang="en-US" sz="2400">
              <a:solidFill>
                <a:prstClr val="black"/>
              </a:solidFill>
            </a:endParaRPr>
          </a:p>
        </p:txBody>
      </p:sp>
    </p:spTree>
    <p:extLst>
      <p:ext uri="{BB962C8B-B14F-4D97-AF65-F5344CB8AC3E}">
        <p14:creationId xmlns:p14="http://schemas.microsoft.com/office/powerpoint/2010/main" val="3560131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108" y="160125"/>
            <a:ext cx="10392229" cy="609600"/>
          </a:xfrm>
        </p:spPr>
        <p:txBody>
          <a:bodyPr>
            <a:noAutofit/>
          </a:bodyPr>
          <a:lstStyle/>
          <a:p>
            <a:r>
              <a:rPr lang="en-US" sz="3600" dirty="0"/>
              <a:t>What Will Happen When Mortgage Rates Increase?</a:t>
            </a:r>
          </a:p>
        </p:txBody>
      </p:sp>
      <p:sp>
        <p:nvSpPr>
          <p:cNvPr id="5" name="Text Box 7"/>
          <p:cNvSpPr txBox="1">
            <a:spLocks noChangeArrowheads="1"/>
          </p:cNvSpPr>
          <p:nvPr/>
        </p:nvSpPr>
        <p:spPr bwMode="auto">
          <a:xfrm>
            <a:off x="4762114" y="1434450"/>
            <a:ext cx="3023039" cy="515524"/>
          </a:xfrm>
          <a:prstGeom prst="rect">
            <a:avLst/>
          </a:prstGeom>
          <a:solidFill>
            <a:schemeClr val="bg1"/>
          </a:solidFill>
          <a:ln>
            <a:solidFill>
              <a:schemeClr val="tx1"/>
            </a:solidFill>
          </a:ln>
          <a:effectLst/>
          <a:extLst/>
        </p:spPr>
        <p:txBody>
          <a:bodyPr wrap="square"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1219110" eaLnBrk="1" fontAlgn="base" hangingPunct="1">
              <a:spcBef>
                <a:spcPct val="50000"/>
              </a:spcBef>
              <a:spcAft>
                <a:spcPct val="0"/>
              </a:spcAft>
            </a:pPr>
            <a:r>
              <a:rPr lang="en-US" sz="1100" kern="0" dirty="0">
                <a:solidFill>
                  <a:prstClr val="black"/>
                </a:solidFill>
                <a:latin typeface="Century Gothic"/>
              </a:rPr>
              <a:t>Q1-2017 Median Price $496,620</a:t>
            </a:r>
          </a:p>
          <a:p>
            <a:pPr defTabSz="1219110" eaLnBrk="1" fontAlgn="base" hangingPunct="1">
              <a:spcBef>
                <a:spcPct val="50000"/>
              </a:spcBef>
              <a:spcAft>
                <a:spcPct val="0"/>
              </a:spcAft>
            </a:pPr>
            <a:r>
              <a:rPr lang="en-US" sz="1100" kern="0" dirty="0">
                <a:solidFill>
                  <a:prstClr val="black"/>
                </a:solidFill>
                <a:latin typeface="Century Gothic"/>
              </a:rPr>
              <a:t>20% </a:t>
            </a:r>
            <a:r>
              <a:rPr lang="en-US" sz="1100" kern="0" dirty="0" err="1">
                <a:solidFill>
                  <a:prstClr val="black"/>
                </a:solidFill>
                <a:latin typeface="Century Gothic"/>
              </a:rPr>
              <a:t>Downpayment</a:t>
            </a:r>
            <a:endParaRPr lang="en-US" sz="1100" kern="0" dirty="0">
              <a:solidFill>
                <a:prstClr val="black"/>
              </a:solidFill>
              <a:latin typeface="Century Gothic"/>
            </a:endParaRPr>
          </a:p>
        </p:txBody>
      </p:sp>
      <p:sp>
        <p:nvSpPr>
          <p:cNvPr id="7" name="Text Box 5"/>
          <p:cNvSpPr txBox="1">
            <a:spLocks noChangeArrowheads="1"/>
          </p:cNvSpPr>
          <p:nvPr/>
        </p:nvSpPr>
        <p:spPr bwMode="auto">
          <a:xfrm>
            <a:off x="2520512" y="5821078"/>
            <a:ext cx="1752600" cy="27699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1219110" fontAlgn="base">
              <a:spcBef>
                <a:spcPct val="0"/>
              </a:spcBef>
              <a:spcAft>
                <a:spcPct val="0"/>
              </a:spcAft>
            </a:pPr>
            <a:r>
              <a:rPr lang="en-US" sz="1200" kern="0" dirty="0">
                <a:solidFill>
                  <a:prstClr val="black"/>
                </a:solidFill>
                <a:latin typeface="Century Gothic"/>
              </a:rPr>
              <a:t>INTEREST RATE</a:t>
            </a:r>
          </a:p>
        </p:txBody>
      </p:sp>
      <p:sp>
        <p:nvSpPr>
          <p:cNvPr id="9" name="Rectangle 5"/>
          <p:cNvSpPr>
            <a:spLocks noChangeArrowheads="1"/>
          </p:cNvSpPr>
          <p:nvPr/>
        </p:nvSpPr>
        <p:spPr bwMode="auto">
          <a:xfrm>
            <a:off x="2113847" y="2039641"/>
            <a:ext cx="2565931"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p>
            <a:pPr defTabSz="1219110" eaLnBrk="0" hangingPunct="0"/>
            <a:r>
              <a:rPr lang="en-US" sz="1400" kern="0" dirty="0">
                <a:solidFill>
                  <a:sysClr val="windowText" lastClr="000000"/>
                </a:solidFill>
              </a:rPr>
              <a:t>MONTHLY MORTGAGE</a:t>
            </a:r>
          </a:p>
        </p:txBody>
      </p:sp>
      <p:sp>
        <p:nvSpPr>
          <p:cNvPr id="10" name="Text Box 2"/>
          <p:cNvSpPr txBox="1">
            <a:spLocks noChangeArrowheads="1"/>
          </p:cNvSpPr>
          <p:nvPr/>
        </p:nvSpPr>
        <p:spPr bwMode="auto">
          <a:xfrm>
            <a:off x="4" y="6228843"/>
            <a:ext cx="4081565"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defTabSz="1219110"/>
            <a:r>
              <a:rPr lang="en-US" sz="1200" kern="0" dirty="0">
                <a:solidFill>
                  <a:prstClr val="white"/>
                </a:solidFill>
                <a:latin typeface="Century Gothic"/>
              </a:rPr>
              <a:t>SERIES: Housing Affordability Index</a:t>
            </a:r>
          </a:p>
          <a:p>
            <a:pPr defTabSz="1219110"/>
            <a:r>
              <a:rPr lang="en-US" sz="1200" kern="0" dirty="0">
                <a:solidFill>
                  <a:prstClr val="white"/>
                </a:solidFill>
                <a:latin typeface="Century Gothic"/>
              </a:rPr>
              <a:t>SOURCE:  CALIFORNIA ASSOCIATION OF REALTORS® </a:t>
            </a:r>
          </a:p>
        </p:txBody>
      </p:sp>
      <p:sp>
        <p:nvSpPr>
          <p:cNvPr id="12" name="Rectangle 5"/>
          <p:cNvSpPr>
            <a:spLocks noChangeArrowheads="1"/>
          </p:cNvSpPr>
          <p:nvPr/>
        </p:nvSpPr>
        <p:spPr bwMode="auto">
          <a:xfrm>
            <a:off x="7978266" y="2024252"/>
            <a:ext cx="3120523" cy="3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p>
            <a:pPr defTabSz="1219110" eaLnBrk="0" hangingPunct="0"/>
            <a:r>
              <a:rPr lang="en-US" sz="1600" kern="0" dirty="0">
                <a:solidFill>
                  <a:sysClr val="windowText" lastClr="000000"/>
                </a:solidFill>
              </a:rPr>
              <a:t>Minimum Qualifying Income</a:t>
            </a:r>
          </a:p>
        </p:txBody>
      </p:sp>
      <p:sp>
        <p:nvSpPr>
          <p:cNvPr id="13" name="Text Box 5"/>
          <p:cNvSpPr txBox="1">
            <a:spLocks noChangeArrowheads="1"/>
          </p:cNvSpPr>
          <p:nvPr/>
        </p:nvSpPr>
        <p:spPr bwMode="auto">
          <a:xfrm>
            <a:off x="8802904" y="5821078"/>
            <a:ext cx="1752600" cy="27699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1219110" fontAlgn="base">
              <a:spcBef>
                <a:spcPct val="0"/>
              </a:spcBef>
              <a:spcAft>
                <a:spcPct val="0"/>
              </a:spcAft>
            </a:pPr>
            <a:r>
              <a:rPr lang="en-US" sz="1200" kern="0" dirty="0">
                <a:solidFill>
                  <a:prstClr val="black"/>
                </a:solidFill>
                <a:latin typeface="Century Gothic"/>
              </a:rPr>
              <a:t>INTEREST RATE</a:t>
            </a:r>
          </a:p>
        </p:txBody>
      </p:sp>
      <p:graphicFrame>
        <p:nvGraphicFramePr>
          <p:cNvPr id="14" name="Chart 13"/>
          <p:cNvGraphicFramePr/>
          <p:nvPr>
            <p:extLst/>
          </p:nvPr>
        </p:nvGraphicFramePr>
        <p:xfrm>
          <a:off x="542553" y="2087423"/>
          <a:ext cx="5245406" cy="37653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p:nvPr>
            <p:extLst/>
          </p:nvPr>
        </p:nvGraphicFramePr>
        <p:xfrm>
          <a:off x="6118698" y="2059995"/>
          <a:ext cx="5753370" cy="37974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21818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t>Housing Affordability Index - CA </a:t>
            </a:r>
          </a:p>
        </p:txBody>
      </p:sp>
      <p:sp>
        <p:nvSpPr>
          <p:cNvPr id="3" name="Content Placeholder 2"/>
          <p:cNvSpPr>
            <a:spLocks noGrp="1"/>
          </p:cNvSpPr>
          <p:nvPr>
            <p:ph idx="1"/>
          </p:nvPr>
        </p:nvSpPr>
        <p:spPr/>
        <p:txBody>
          <a:bodyPr>
            <a:normAutofit/>
          </a:bodyPr>
          <a:lstStyle/>
          <a:p>
            <a:pPr marL="0" indent="0" algn="ctr">
              <a:buNone/>
            </a:pPr>
            <a:r>
              <a:rPr lang="en-US" sz="2667" dirty="0"/>
              <a:t>What Will Happen When Mortgage Rates Increase?</a:t>
            </a:r>
          </a:p>
          <a:p>
            <a:pPr algn="ctr"/>
            <a:endParaRPr lang="en-US" sz="2667" dirty="0"/>
          </a:p>
        </p:txBody>
      </p:sp>
      <p:graphicFrame>
        <p:nvGraphicFramePr>
          <p:cNvPr id="4" name="Chart 3"/>
          <p:cNvGraphicFramePr/>
          <p:nvPr>
            <p:extLst/>
          </p:nvPr>
        </p:nvGraphicFramePr>
        <p:xfrm>
          <a:off x="1016000" y="1660637"/>
          <a:ext cx="10058400" cy="41813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p:cNvSpPr txBox="1">
            <a:spLocks noChangeArrowheads="1"/>
          </p:cNvSpPr>
          <p:nvPr/>
        </p:nvSpPr>
        <p:spPr bwMode="auto">
          <a:xfrm>
            <a:off x="7416801" y="1795182"/>
            <a:ext cx="2906460" cy="605164"/>
          </a:xfrm>
          <a:prstGeom prst="rect">
            <a:avLst/>
          </a:prstGeom>
          <a:solidFill>
            <a:schemeClr val="bg1"/>
          </a:solidFill>
          <a:ln>
            <a:solidFill>
              <a:schemeClr val="tx1"/>
            </a:solidFill>
          </a:ln>
          <a:effectLst/>
          <a:extLst/>
        </p:spPr>
        <p:txBody>
          <a:bodyPr wrap="square"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1219110" eaLnBrk="1" fontAlgn="base" hangingPunct="1">
              <a:spcBef>
                <a:spcPct val="50000"/>
              </a:spcBef>
              <a:spcAft>
                <a:spcPct val="0"/>
              </a:spcAft>
            </a:pPr>
            <a:r>
              <a:rPr lang="en-US" sz="1333" kern="0" dirty="0">
                <a:solidFill>
                  <a:prstClr val="black"/>
                </a:solidFill>
                <a:latin typeface="Century Gothic"/>
              </a:rPr>
              <a:t>Q1-2017 Median Price $496,620</a:t>
            </a:r>
          </a:p>
          <a:p>
            <a:pPr defTabSz="1219110" eaLnBrk="1" fontAlgn="base" hangingPunct="1">
              <a:spcBef>
                <a:spcPct val="50000"/>
              </a:spcBef>
              <a:spcAft>
                <a:spcPct val="0"/>
              </a:spcAft>
            </a:pPr>
            <a:r>
              <a:rPr lang="en-US" sz="1333" kern="0" dirty="0">
                <a:solidFill>
                  <a:prstClr val="black"/>
                </a:solidFill>
                <a:latin typeface="Century Gothic"/>
              </a:rPr>
              <a:t>20% </a:t>
            </a:r>
            <a:r>
              <a:rPr lang="en-US" sz="1333" kern="0" dirty="0" err="1">
                <a:solidFill>
                  <a:prstClr val="black"/>
                </a:solidFill>
                <a:latin typeface="Century Gothic"/>
              </a:rPr>
              <a:t>Downpayment</a:t>
            </a:r>
            <a:endParaRPr lang="en-US" sz="1333" kern="0" dirty="0">
              <a:solidFill>
                <a:prstClr val="black"/>
              </a:solidFill>
              <a:latin typeface="Century Gothic"/>
            </a:endParaRPr>
          </a:p>
        </p:txBody>
      </p:sp>
      <p:sp>
        <p:nvSpPr>
          <p:cNvPr id="7" name="Text Box 5"/>
          <p:cNvSpPr txBox="1">
            <a:spLocks noChangeArrowheads="1"/>
          </p:cNvSpPr>
          <p:nvPr/>
        </p:nvSpPr>
        <p:spPr bwMode="auto">
          <a:xfrm>
            <a:off x="5397335" y="5791203"/>
            <a:ext cx="1752600" cy="31809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1219110" fontAlgn="base">
              <a:spcBef>
                <a:spcPct val="0"/>
              </a:spcBef>
              <a:spcAft>
                <a:spcPct val="0"/>
              </a:spcAft>
            </a:pPr>
            <a:r>
              <a:rPr lang="en-US" sz="1467" kern="0" dirty="0">
                <a:solidFill>
                  <a:prstClr val="black"/>
                </a:solidFill>
                <a:latin typeface="Century Gothic"/>
              </a:rPr>
              <a:t>INTEREST RATE</a:t>
            </a:r>
            <a:endParaRPr lang="en-US" sz="1867" kern="0" dirty="0">
              <a:solidFill>
                <a:prstClr val="black"/>
              </a:solidFill>
              <a:latin typeface="Century Gothic"/>
            </a:endParaRPr>
          </a:p>
        </p:txBody>
      </p:sp>
      <p:sp>
        <p:nvSpPr>
          <p:cNvPr id="9" name="Rectangle 5"/>
          <p:cNvSpPr>
            <a:spLocks noChangeArrowheads="1"/>
          </p:cNvSpPr>
          <p:nvPr/>
        </p:nvSpPr>
        <p:spPr bwMode="auto">
          <a:xfrm>
            <a:off x="1631476" y="1830041"/>
            <a:ext cx="6507389" cy="3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p>
            <a:pPr defTabSz="1219110" eaLnBrk="0" hangingPunct="0"/>
            <a:r>
              <a:rPr lang="en-US" sz="1600" kern="0" dirty="0">
                <a:solidFill>
                  <a:sysClr val="windowText" lastClr="000000"/>
                </a:solidFill>
              </a:rPr>
              <a:t>% OF HOUSEHOLDS THAT CAN BUY, ALL ELSE CONSTANT</a:t>
            </a:r>
          </a:p>
        </p:txBody>
      </p:sp>
      <p:sp>
        <p:nvSpPr>
          <p:cNvPr id="10" name="Text Box 2"/>
          <p:cNvSpPr txBox="1">
            <a:spLocks noChangeArrowheads="1"/>
          </p:cNvSpPr>
          <p:nvPr/>
        </p:nvSpPr>
        <p:spPr bwMode="auto">
          <a:xfrm>
            <a:off x="4" y="6221154"/>
            <a:ext cx="4081565"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defTabSz="1219110"/>
            <a:r>
              <a:rPr lang="en-US" sz="1200" kern="0" dirty="0">
                <a:solidFill>
                  <a:prstClr val="white"/>
                </a:solidFill>
                <a:latin typeface="Century Gothic"/>
              </a:rPr>
              <a:t>SERIES: Housing Affordability Index</a:t>
            </a:r>
          </a:p>
          <a:p>
            <a:pPr defTabSz="1219110"/>
            <a:r>
              <a:rPr lang="en-US" sz="1200" kern="0" dirty="0">
                <a:solidFill>
                  <a:prstClr val="white"/>
                </a:solidFill>
                <a:latin typeface="Century Gothic"/>
              </a:rPr>
              <a:t>SOURCE:  CALIFORNIA ASSOCIATION OF REALTORS® </a:t>
            </a:r>
          </a:p>
        </p:txBody>
      </p:sp>
    </p:spTree>
    <p:extLst>
      <p:ext uri="{BB962C8B-B14F-4D97-AF65-F5344CB8AC3E}">
        <p14:creationId xmlns:p14="http://schemas.microsoft.com/office/powerpoint/2010/main" val="1831876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p:txBody>
          <a:bodyPr/>
          <a:lstStyle/>
          <a:p>
            <a:pPr marL="0" indent="0">
              <a:buNone/>
            </a:pPr>
            <a:r>
              <a:rPr lang="en-US" dirty="0"/>
              <a:t>California/U.S.  10.3% gap in 2016</a:t>
            </a:r>
          </a:p>
        </p:txBody>
      </p:sp>
      <p:sp>
        <p:nvSpPr>
          <p:cNvPr id="61442" name="Rectangle 2"/>
          <p:cNvSpPr>
            <a:spLocks noGrp="1" noChangeArrowheads="1"/>
          </p:cNvSpPr>
          <p:nvPr>
            <p:ph type="title"/>
          </p:nvPr>
        </p:nvSpPr>
        <p:spPr/>
        <p:txBody>
          <a:bodyPr/>
          <a:lstStyle/>
          <a:p>
            <a:r>
              <a:rPr lang="en-US" dirty="0"/>
              <a:t>Homeownership: CA at 50 year low</a:t>
            </a:r>
          </a:p>
        </p:txBody>
      </p:sp>
      <p:graphicFrame>
        <p:nvGraphicFramePr>
          <p:cNvPr id="3" name="Chart 2"/>
          <p:cNvGraphicFramePr/>
          <p:nvPr>
            <p:extLst/>
          </p:nvPr>
        </p:nvGraphicFramePr>
        <p:xfrm>
          <a:off x="971551" y="1828800"/>
          <a:ext cx="10106024"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2"/>
          <p:cNvSpPr txBox="1">
            <a:spLocks noChangeArrowheads="1"/>
          </p:cNvSpPr>
          <p:nvPr/>
        </p:nvSpPr>
        <p:spPr bwMode="auto">
          <a:xfrm>
            <a:off x="95251" y="6172200"/>
            <a:ext cx="21659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r>
              <a:rPr lang="en-US" sz="1200" dirty="0">
                <a:solidFill>
                  <a:schemeClr val="bg1"/>
                </a:solidFill>
                <a:latin typeface="Corbel"/>
              </a:rPr>
              <a:t>SERIES: Homeownership Rates</a:t>
            </a:r>
          </a:p>
          <a:p>
            <a:r>
              <a:rPr lang="en-US" sz="1200" dirty="0">
                <a:solidFill>
                  <a:schemeClr val="bg1"/>
                </a:solidFill>
                <a:latin typeface="Corbel"/>
              </a:rPr>
              <a:t>SOURCE: U.S. Census Bureau</a:t>
            </a:r>
          </a:p>
        </p:txBody>
      </p:sp>
    </p:spTree>
    <p:extLst>
      <p:ext uri="{BB962C8B-B14F-4D97-AF65-F5344CB8AC3E}">
        <p14:creationId xmlns:p14="http://schemas.microsoft.com/office/powerpoint/2010/main" val="8342948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3"/>
            <p:extLst/>
          </p:nvPr>
        </p:nvGraphicFramePr>
        <p:xfrm>
          <a:off x="3229463" y="1354382"/>
          <a:ext cx="5726112" cy="4727019"/>
        </p:xfrm>
        <a:graphic>
          <a:graphicData uri="http://schemas.openxmlformats.org/drawingml/2006/table">
            <a:tbl>
              <a:tblPr firstRow="1" bandRow="1">
                <a:tableStyleId>{5C22544A-7EE6-4342-B048-85BDC9FD1C3A}</a:tableStyleId>
              </a:tblPr>
              <a:tblGrid>
                <a:gridCol w="1431528">
                  <a:extLst>
                    <a:ext uri="{9D8B030D-6E8A-4147-A177-3AD203B41FA5}">
                      <a16:colId xmlns:a16="http://schemas.microsoft.com/office/drawing/2014/main" val="720917776"/>
                    </a:ext>
                  </a:extLst>
                </a:gridCol>
                <a:gridCol w="1431528">
                  <a:extLst>
                    <a:ext uri="{9D8B030D-6E8A-4147-A177-3AD203B41FA5}">
                      <a16:colId xmlns:a16="http://schemas.microsoft.com/office/drawing/2014/main" val="3121140688"/>
                    </a:ext>
                  </a:extLst>
                </a:gridCol>
                <a:gridCol w="1226758">
                  <a:extLst>
                    <a:ext uri="{9D8B030D-6E8A-4147-A177-3AD203B41FA5}">
                      <a16:colId xmlns:a16="http://schemas.microsoft.com/office/drawing/2014/main" val="1001828121"/>
                    </a:ext>
                  </a:extLst>
                </a:gridCol>
                <a:gridCol w="1636298">
                  <a:extLst>
                    <a:ext uri="{9D8B030D-6E8A-4147-A177-3AD203B41FA5}">
                      <a16:colId xmlns:a16="http://schemas.microsoft.com/office/drawing/2014/main" val="2592406807"/>
                    </a:ext>
                  </a:extLst>
                </a:gridCol>
              </a:tblGrid>
              <a:tr h="429729">
                <a:tc>
                  <a:txBody>
                    <a:bodyPr/>
                    <a:lstStyle/>
                    <a:p>
                      <a:r>
                        <a:rPr lang="en-US" sz="1600" dirty="0">
                          <a:latin typeface="+mj-lt"/>
                        </a:rPr>
                        <a:t>City</a:t>
                      </a:r>
                    </a:p>
                  </a:txBody>
                  <a:tcPr anchor="ctr"/>
                </a:tc>
                <a:tc>
                  <a:txBody>
                    <a:bodyPr/>
                    <a:lstStyle/>
                    <a:p>
                      <a:pPr algn="ctr"/>
                      <a:r>
                        <a:rPr lang="en-US" sz="1600" dirty="0">
                          <a:latin typeface="+mj-lt"/>
                        </a:rPr>
                        <a:t># </a:t>
                      </a:r>
                      <a:r>
                        <a:rPr lang="en-US" sz="1600" dirty="0" err="1">
                          <a:latin typeface="+mj-lt"/>
                        </a:rPr>
                        <a:t>Hhlds</a:t>
                      </a:r>
                      <a:endParaRPr lang="en-US" sz="1600" dirty="0">
                        <a:latin typeface="+mj-lt"/>
                      </a:endParaRPr>
                    </a:p>
                  </a:txBody>
                  <a:tcPr anchor="ctr"/>
                </a:tc>
                <a:tc>
                  <a:txBody>
                    <a:bodyPr/>
                    <a:lstStyle/>
                    <a:p>
                      <a:pPr algn="ctr"/>
                      <a:r>
                        <a:rPr lang="en-US" sz="1600" dirty="0">
                          <a:latin typeface="+mj-lt"/>
                        </a:rPr>
                        <a:t># Owners</a:t>
                      </a:r>
                    </a:p>
                  </a:txBody>
                  <a:tcPr anchor="ctr"/>
                </a:tc>
                <a:tc>
                  <a:txBody>
                    <a:bodyPr/>
                    <a:lstStyle/>
                    <a:p>
                      <a:pPr algn="ctr"/>
                      <a:r>
                        <a:rPr lang="en-US" sz="1600" dirty="0">
                          <a:latin typeface="+mj-lt"/>
                        </a:rPr>
                        <a:t>Ownership %</a:t>
                      </a:r>
                    </a:p>
                  </a:txBody>
                  <a:tcPr anchor="ctr"/>
                </a:tc>
                <a:extLst>
                  <a:ext uri="{0D108BD9-81ED-4DB2-BD59-A6C34878D82A}">
                    <a16:rowId xmlns:a16="http://schemas.microsoft.com/office/drawing/2014/main" val="3907725919"/>
                  </a:ext>
                </a:extLst>
              </a:tr>
              <a:tr h="429729">
                <a:tc>
                  <a:txBody>
                    <a:bodyPr/>
                    <a:lstStyle/>
                    <a:p>
                      <a:pPr algn="l" fontAlgn="t"/>
                      <a:r>
                        <a:rPr lang="en-US" sz="1600" b="0" i="0" u="none" strike="noStrike" dirty="0">
                          <a:solidFill>
                            <a:srgbClr val="FF0000"/>
                          </a:solidFill>
                          <a:effectLst/>
                          <a:latin typeface="+mj-lt"/>
                        </a:rPr>
                        <a:t>Los Angeles</a:t>
                      </a:r>
                    </a:p>
                  </a:txBody>
                  <a:tcPr marL="9525" marR="9525" marT="9525" anchor="ctr"/>
                </a:tc>
                <a:tc>
                  <a:txBody>
                    <a:bodyPr/>
                    <a:lstStyle/>
                    <a:p>
                      <a:pPr algn="r" fontAlgn="t"/>
                      <a:r>
                        <a:rPr lang="en-US" sz="1600" b="0" i="0" u="none" strike="noStrike" dirty="0">
                          <a:solidFill>
                            <a:srgbClr val="FF0000"/>
                          </a:solidFill>
                          <a:effectLst/>
                          <a:latin typeface="+mj-lt"/>
                        </a:rPr>
                        <a:t>1,360,164</a:t>
                      </a:r>
                    </a:p>
                  </a:txBody>
                  <a:tcPr marL="9525" marR="9525" marT="9525" anchor="ctr"/>
                </a:tc>
                <a:tc>
                  <a:txBody>
                    <a:bodyPr/>
                    <a:lstStyle/>
                    <a:p>
                      <a:pPr algn="r" fontAlgn="t"/>
                      <a:r>
                        <a:rPr lang="en-US" sz="1600" b="0" i="0" u="none" strike="noStrike" dirty="0">
                          <a:solidFill>
                            <a:srgbClr val="FF0000"/>
                          </a:solidFill>
                          <a:effectLst/>
                          <a:latin typeface="+mj-lt"/>
                        </a:rPr>
                        <a:t>489,367</a:t>
                      </a:r>
                    </a:p>
                  </a:txBody>
                  <a:tcPr marL="9525" marR="9525" marT="9525" anchor="ctr"/>
                </a:tc>
                <a:tc>
                  <a:txBody>
                    <a:bodyPr/>
                    <a:lstStyle/>
                    <a:p>
                      <a:pPr algn="r" fontAlgn="b"/>
                      <a:r>
                        <a:rPr lang="en-US" sz="1600" b="0" i="0" u="none" strike="noStrike" dirty="0">
                          <a:solidFill>
                            <a:srgbClr val="FF0000"/>
                          </a:solidFill>
                          <a:effectLst/>
                          <a:latin typeface="+mj-lt"/>
                        </a:rPr>
                        <a:t>36.0%</a:t>
                      </a:r>
                    </a:p>
                  </a:txBody>
                  <a:tcPr marL="9525" marR="9525" marT="9525" anchor="ctr"/>
                </a:tc>
                <a:extLst>
                  <a:ext uri="{0D108BD9-81ED-4DB2-BD59-A6C34878D82A}">
                    <a16:rowId xmlns:a16="http://schemas.microsoft.com/office/drawing/2014/main" val="518959581"/>
                  </a:ext>
                </a:extLst>
              </a:tr>
              <a:tr h="429729">
                <a:tc>
                  <a:txBody>
                    <a:bodyPr/>
                    <a:lstStyle/>
                    <a:p>
                      <a:pPr algn="l" fontAlgn="t"/>
                      <a:r>
                        <a:rPr lang="en-US" sz="1600" b="0" i="0" u="none" strike="noStrike">
                          <a:solidFill>
                            <a:srgbClr val="FF0000"/>
                          </a:solidFill>
                          <a:effectLst/>
                          <a:latin typeface="+mj-lt"/>
                        </a:rPr>
                        <a:t>San Diego</a:t>
                      </a:r>
                    </a:p>
                  </a:txBody>
                  <a:tcPr marL="9525" marR="9525" marT="9525" anchor="ctr"/>
                </a:tc>
                <a:tc>
                  <a:txBody>
                    <a:bodyPr/>
                    <a:lstStyle/>
                    <a:p>
                      <a:pPr algn="r" fontAlgn="t"/>
                      <a:r>
                        <a:rPr lang="en-US" sz="1600" b="0" i="0" u="none" strike="noStrike">
                          <a:solidFill>
                            <a:srgbClr val="FF0000"/>
                          </a:solidFill>
                          <a:effectLst/>
                          <a:latin typeface="+mj-lt"/>
                        </a:rPr>
                        <a:t>497,663</a:t>
                      </a:r>
                    </a:p>
                  </a:txBody>
                  <a:tcPr marL="9525" marR="9525" marT="9525" anchor="ctr"/>
                </a:tc>
                <a:tc>
                  <a:txBody>
                    <a:bodyPr/>
                    <a:lstStyle/>
                    <a:p>
                      <a:pPr algn="r" fontAlgn="t"/>
                      <a:r>
                        <a:rPr lang="en-US" sz="1600" b="0" i="0" u="none" strike="noStrike">
                          <a:solidFill>
                            <a:srgbClr val="FF0000"/>
                          </a:solidFill>
                          <a:effectLst/>
                          <a:latin typeface="+mj-lt"/>
                        </a:rPr>
                        <a:t>225,624</a:t>
                      </a:r>
                    </a:p>
                  </a:txBody>
                  <a:tcPr marL="9525" marR="9525" marT="9525" anchor="ctr"/>
                </a:tc>
                <a:tc>
                  <a:txBody>
                    <a:bodyPr/>
                    <a:lstStyle/>
                    <a:p>
                      <a:pPr algn="r" fontAlgn="b"/>
                      <a:r>
                        <a:rPr lang="en-US" sz="1600" b="0" i="0" u="none" strike="noStrike" dirty="0">
                          <a:solidFill>
                            <a:srgbClr val="FF0000"/>
                          </a:solidFill>
                          <a:effectLst/>
                          <a:latin typeface="+mj-lt"/>
                        </a:rPr>
                        <a:t>45.3%</a:t>
                      </a:r>
                    </a:p>
                  </a:txBody>
                  <a:tcPr marL="9525" marR="9525" marT="9525" anchor="ctr"/>
                </a:tc>
                <a:extLst>
                  <a:ext uri="{0D108BD9-81ED-4DB2-BD59-A6C34878D82A}">
                    <a16:rowId xmlns:a16="http://schemas.microsoft.com/office/drawing/2014/main" val="78490552"/>
                  </a:ext>
                </a:extLst>
              </a:tr>
              <a:tr h="429729">
                <a:tc>
                  <a:txBody>
                    <a:bodyPr/>
                    <a:lstStyle/>
                    <a:p>
                      <a:pPr algn="l" fontAlgn="t"/>
                      <a:r>
                        <a:rPr lang="en-US" sz="1600" b="0" i="0" u="none" strike="noStrike">
                          <a:solidFill>
                            <a:srgbClr val="FF0000"/>
                          </a:solidFill>
                          <a:effectLst/>
                          <a:latin typeface="+mj-lt"/>
                        </a:rPr>
                        <a:t>San Francisco</a:t>
                      </a:r>
                    </a:p>
                  </a:txBody>
                  <a:tcPr marL="9525" marR="9525" marT="9525" anchor="ctr"/>
                </a:tc>
                <a:tc>
                  <a:txBody>
                    <a:bodyPr/>
                    <a:lstStyle/>
                    <a:p>
                      <a:pPr algn="r" fontAlgn="t"/>
                      <a:r>
                        <a:rPr lang="en-US" sz="1600" b="0" i="0" u="none" strike="noStrike" dirty="0">
                          <a:solidFill>
                            <a:srgbClr val="FF0000"/>
                          </a:solidFill>
                          <a:effectLst/>
                          <a:latin typeface="+mj-lt"/>
                        </a:rPr>
                        <a:t>356,916</a:t>
                      </a:r>
                    </a:p>
                  </a:txBody>
                  <a:tcPr marL="9525" marR="9525" marT="9525" anchor="ctr"/>
                </a:tc>
                <a:tc>
                  <a:txBody>
                    <a:bodyPr/>
                    <a:lstStyle/>
                    <a:p>
                      <a:pPr algn="r" fontAlgn="t"/>
                      <a:r>
                        <a:rPr lang="en-US" sz="1600" b="0" i="0" u="none" strike="noStrike">
                          <a:solidFill>
                            <a:srgbClr val="FF0000"/>
                          </a:solidFill>
                          <a:effectLst/>
                          <a:latin typeface="+mj-lt"/>
                        </a:rPr>
                        <a:t>127,804</a:t>
                      </a:r>
                    </a:p>
                  </a:txBody>
                  <a:tcPr marL="9525" marR="9525" marT="9525" anchor="ctr"/>
                </a:tc>
                <a:tc>
                  <a:txBody>
                    <a:bodyPr/>
                    <a:lstStyle/>
                    <a:p>
                      <a:pPr algn="r" fontAlgn="b"/>
                      <a:r>
                        <a:rPr lang="en-US" sz="1600" b="0" i="0" u="none" strike="noStrike" dirty="0">
                          <a:solidFill>
                            <a:srgbClr val="FF0000"/>
                          </a:solidFill>
                          <a:effectLst/>
                          <a:latin typeface="+mj-lt"/>
                        </a:rPr>
                        <a:t>35.8%</a:t>
                      </a:r>
                    </a:p>
                  </a:txBody>
                  <a:tcPr marL="9525" marR="9525" marT="9525" anchor="ctr"/>
                </a:tc>
                <a:extLst>
                  <a:ext uri="{0D108BD9-81ED-4DB2-BD59-A6C34878D82A}">
                    <a16:rowId xmlns:a16="http://schemas.microsoft.com/office/drawing/2014/main" val="1899436492"/>
                  </a:ext>
                </a:extLst>
              </a:tr>
              <a:tr h="429729">
                <a:tc>
                  <a:txBody>
                    <a:bodyPr/>
                    <a:lstStyle/>
                    <a:p>
                      <a:pPr algn="l" fontAlgn="t"/>
                      <a:r>
                        <a:rPr lang="en-US" sz="1600" b="0" i="0" u="none" strike="noStrike">
                          <a:solidFill>
                            <a:srgbClr val="000000"/>
                          </a:solidFill>
                          <a:effectLst/>
                          <a:latin typeface="+mj-lt"/>
                        </a:rPr>
                        <a:t>San Jose</a:t>
                      </a:r>
                    </a:p>
                  </a:txBody>
                  <a:tcPr marL="9525" marR="9525" marT="9525" anchor="ctr"/>
                </a:tc>
                <a:tc>
                  <a:txBody>
                    <a:bodyPr/>
                    <a:lstStyle/>
                    <a:p>
                      <a:pPr algn="r" fontAlgn="t"/>
                      <a:r>
                        <a:rPr lang="en-US" sz="1600" b="0" i="0" u="none" strike="noStrike">
                          <a:solidFill>
                            <a:srgbClr val="000000"/>
                          </a:solidFill>
                          <a:effectLst/>
                          <a:latin typeface="+mj-lt"/>
                        </a:rPr>
                        <a:t>323,133</a:t>
                      </a:r>
                    </a:p>
                  </a:txBody>
                  <a:tcPr marL="9525" marR="9525" marT="9525" anchor="ctr"/>
                </a:tc>
                <a:tc>
                  <a:txBody>
                    <a:bodyPr/>
                    <a:lstStyle/>
                    <a:p>
                      <a:pPr algn="r" fontAlgn="t"/>
                      <a:r>
                        <a:rPr lang="en-US" sz="1600" b="0" i="0" u="none" strike="noStrike">
                          <a:solidFill>
                            <a:srgbClr val="000000"/>
                          </a:solidFill>
                          <a:effectLst/>
                          <a:latin typeface="+mj-lt"/>
                        </a:rPr>
                        <a:t>183,019</a:t>
                      </a:r>
                    </a:p>
                  </a:txBody>
                  <a:tcPr marL="9525" marR="9525" marT="9525" anchor="ctr"/>
                </a:tc>
                <a:tc>
                  <a:txBody>
                    <a:bodyPr/>
                    <a:lstStyle/>
                    <a:p>
                      <a:pPr algn="r" fontAlgn="b"/>
                      <a:r>
                        <a:rPr lang="en-US" sz="1600" b="0" i="0" u="none" strike="noStrike">
                          <a:effectLst/>
                          <a:latin typeface="+mj-lt"/>
                        </a:rPr>
                        <a:t>56.6%</a:t>
                      </a:r>
                    </a:p>
                  </a:txBody>
                  <a:tcPr marL="9525" marR="9525" marT="9525" anchor="ctr"/>
                </a:tc>
                <a:extLst>
                  <a:ext uri="{0D108BD9-81ED-4DB2-BD59-A6C34878D82A}">
                    <a16:rowId xmlns:a16="http://schemas.microsoft.com/office/drawing/2014/main" val="397908695"/>
                  </a:ext>
                </a:extLst>
              </a:tr>
              <a:tr h="429729">
                <a:tc>
                  <a:txBody>
                    <a:bodyPr/>
                    <a:lstStyle/>
                    <a:p>
                      <a:pPr algn="l" fontAlgn="t"/>
                      <a:r>
                        <a:rPr lang="en-US" sz="1600" b="0" i="0" u="none" strike="noStrike" dirty="0">
                          <a:solidFill>
                            <a:srgbClr val="FF0000"/>
                          </a:solidFill>
                          <a:effectLst/>
                          <a:latin typeface="+mj-lt"/>
                        </a:rPr>
                        <a:t>Sacramento</a:t>
                      </a:r>
                    </a:p>
                  </a:txBody>
                  <a:tcPr marL="9525" marR="9525" marT="9525" anchor="ctr"/>
                </a:tc>
                <a:tc>
                  <a:txBody>
                    <a:bodyPr/>
                    <a:lstStyle/>
                    <a:p>
                      <a:pPr algn="r" fontAlgn="t"/>
                      <a:r>
                        <a:rPr lang="en-US" sz="1600" b="0" i="0" u="none" strike="noStrike" dirty="0">
                          <a:solidFill>
                            <a:srgbClr val="FF0000"/>
                          </a:solidFill>
                          <a:effectLst/>
                          <a:latin typeface="+mj-lt"/>
                        </a:rPr>
                        <a:t>177,131</a:t>
                      </a:r>
                    </a:p>
                  </a:txBody>
                  <a:tcPr marL="9525" marR="9525" marT="9525" anchor="ctr"/>
                </a:tc>
                <a:tc>
                  <a:txBody>
                    <a:bodyPr/>
                    <a:lstStyle/>
                    <a:p>
                      <a:pPr algn="r" fontAlgn="t"/>
                      <a:r>
                        <a:rPr lang="en-US" sz="1600" b="0" i="0" u="none" strike="noStrike" dirty="0">
                          <a:solidFill>
                            <a:srgbClr val="FF0000"/>
                          </a:solidFill>
                          <a:effectLst/>
                          <a:latin typeface="+mj-lt"/>
                        </a:rPr>
                        <a:t>81,025</a:t>
                      </a:r>
                    </a:p>
                  </a:txBody>
                  <a:tcPr marL="9525" marR="9525" marT="9525" anchor="ctr"/>
                </a:tc>
                <a:tc>
                  <a:txBody>
                    <a:bodyPr/>
                    <a:lstStyle/>
                    <a:p>
                      <a:pPr algn="r" fontAlgn="b"/>
                      <a:r>
                        <a:rPr lang="en-US" sz="1600" b="0" i="0" u="none" strike="noStrike">
                          <a:solidFill>
                            <a:srgbClr val="FF0000"/>
                          </a:solidFill>
                          <a:effectLst/>
                          <a:latin typeface="+mj-lt"/>
                        </a:rPr>
                        <a:t>45.7%</a:t>
                      </a:r>
                    </a:p>
                  </a:txBody>
                  <a:tcPr marL="9525" marR="9525" marT="9525" anchor="ctr"/>
                </a:tc>
                <a:extLst>
                  <a:ext uri="{0D108BD9-81ED-4DB2-BD59-A6C34878D82A}">
                    <a16:rowId xmlns:a16="http://schemas.microsoft.com/office/drawing/2014/main" val="631521573"/>
                  </a:ext>
                </a:extLst>
              </a:tr>
              <a:tr h="429729">
                <a:tc>
                  <a:txBody>
                    <a:bodyPr/>
                    <a:lstStyle/>
                    <a:p>
                      <a:pPr algn="l" fontAlgn="t"/>
                      <a:r>
                        <a:rPr lang="en-US" sz="1600" b="0" i="0" u="none" strike="noStrike">
                          <a:solidFill>
                            <a:srgbClr val="FF0000"/>
                          </a:solidFill>
                          <a:effectLst/>
                          <a:latin typeface="+mj-lt"/>
                        </a:rPr>
                        <a:t>Long Beach</a:t>
                      </a:r>
                    </a:p>
                  </a:txBody>
                  <a:tcPr marL="9525" marR="9525" marT="9525" anchor="ctr"/>
                </a:tc>
                <a:tc>
                  <a:txBody>
                    <a:bodyPr/>
                    <a:lstStyle/>
                    <a:p>
                      <a:pPr algn="r" fontAlgn="t"/>
                      <a:r>
                        <a:rPr lang="en-US" sz="1600" b="0" i="0" u="none" strike="noStrike">
                          <a:solidFill>
                            <a:srgbClr val="FF0000"/>
                          </a:solidFill>
                          <a:effectLst/>
                          <a:latin typeface="+mj-lt"/>
                        </a:rPr>
                        <a:t>167,660</a:t>
                      </a:r>
                    </a:p>
                  </a:txBody>
                  <a:tcPr marL="9525" marR="9525" marT="9525" anchor="ctr"/>
                </a:tc>
                <a:tc>
                  <a:txBody>
                    <a:bodyPr/>
                    <a:lstStyle/>
                    <a:p>
                      <a:pPr algn="r" fontAlgn="t"/>
                      <a:r>
                        <a:rPr lang="en-US" sz="1600" b="0" i="0" u="none" strike="noStrike" dirty="0">
                          <a:solidFill>
                            <a:srgbClr val="FF0000"/>
                          </a:solidFill>
                          <a:effectLst/>
                          <a:latin typeface="+mj-lt"/>
                        </a:rPr>
                        <a:t>65,380</a:t>
                      </a:r>
                    </a:p>
                  </a:txBody>
                  <a:tcPr marL="9525" marR="9525" marT="9525" anchor="ctr"/>
                </a:tc>
                <a:tc>
                  <a:txBody>
                    <a:bodyPr/>
                    <a:lstStyle/>
                    <a:p>
                      <a:pPr algn="r" fontAlgn="b"/>
                      <a:r>
                        <a:rPr lang="en-US" sz="1600" b="0" i="0" u="none" strike="noStrike" dirty="0">
                          <a:solidFill>
                            <a:srgbClr val="FF0000"/>
                          </a:solidFill>
                          <a:effectLst/>
                          <a:latin typeface="+mj-lt"/>
                        </a:rPr>
                        <a:t>39.0%</a:t>
                      </a:r>
                    </a:p>
                  </a:txBody>
                  <a:tcPr marL="9525" marR="9525" marT="9525" anchor="ctr"/>
                </a:tc>
                <a:extLst>
                  <a:ext uri="{0D108BD9-81ED-4DB2-BD59-A6C34878D82A}">
                    <a16:rowId xmlns:a16="http://schemas.microsoft.com/office/drawing/2014/main" val="3451320733"/>
                  </a:ext>
                </a:extLst>
              </a:tr>
              <a:tr h="429729">
                <a:tc>
                  <a:txBody>
                    <a:bodyPr/>
                    <a:lstStyle/>
                    <a:p>
                      <a:pPr algn="l" fontAlgn="t"/>
                      <a:r>
                        <a:rPr lang="en-US" sz="1600" b="0" i="0" u="none" strike="noStrike">
                          <a:solidFill>
                            <a:srgbClr val="FF0000"/>
                          </a:solidFill>
                          <a:effectLst/>
                          <a:latin typeface="+mj-lt"/>
                        </a:rPr>
                        <a:t>Fresno</a:t>
                      </a:r>
                    </a:p>
                  </a:txBody>
                  <a:tcPr marL="9525" marR="9525" marT="9525" anchor="ctr"/>
                </a:tc>
                <a:tc>
                  <a:txBody>
                    <a:bodyPr/>
                    <a:lstStyle/>
                    <a:p>
                      <a:pPr algn="r" fontAlgn="t"/>
                      <a:r>
                        <a:rPr lang="en-US" sz="1600" b="0" i="0" u="none" strike="noStrike">
                          <a:solidFill>
                            <a:srgbClr val="FF0000"/>
                          </a:solidFill>
                          <a:effectLst/>
                          <a:latin typeface="+mj-lt"/>
                        </a:rPr>
                        <a:t>163,473</a:t>
                      </a:r>
                    </a:p>
                  </a:txBody>
                  <a:tcPr marL="9525" marR="9525" marT="9525" anchor="ctr"/>
                </a:tc>
                <a:tc>
                  <a:txBody>
                    <a:bodyPr/>
                    <a:lstStyle/>
                    <a:p>
                      <a:pPr algn="r" fontAlgn="t"/>
                      <a:r>
                        <a:rPr lang="en-US" sz="1600" b="0" i="0" u="none" strike="noStrike">
                          <a:solidFill>
                            <a:srgbClr val="FF0000"/>
                          </a:solidFill>
                          <a:effectLst/>
                          <a:latin typeface="+mj-lt"/>
                        </a:rPr>
                        <a:t>74,671</a:t>
                      </a:r>
                    </a:p>
                  </a:txBody>
                  <a:tcPr marL="9525" marR="9525" marT="9525" anchor="ctr"/>
                </a:tc>
                <a:tc>
                  <a:txBody>
                    <a:bodyPr/>
                    <a:lstStyle/>
                    <a:p>
                      <a:pPr algn="r" fontAlgn="b"/>
                      <a:r>
                        <a:rPr lang="en-US" sz="1600" b="0" i="0" u="none" strike="noStrike" dirty="0">
                          <a:solidFill>
                            <a:srgbClr val="FF0000"/>
                          </a:solidFill>
                          <a:effectLst/>
                          <a:latin typeface="+mj-lt"/>
                        </a:rPr>
                        <a:t>45.7%</a:t>
                      </a:r>
                    </a:p>
                  </a:txBody>
                  <a:tcPr marL="9525" marR="9525" marT="9525" anchor="ctr"/>
                </a:tc>
                <a:extLst>
                  <a:ext uri="{0D108BD9-81ED-4DB2-BD59-A6C34878D82A}">
                    <a16:rowId xmlns:a16="http://schemas.microsoft.com/office/drawing/2014/main" val="2583831083"/>
                  </a:ext>
                </a:extLst>
              </a:tr>
              <a:tr h="429729">
                <a:tc>
                  <a:txBody>
                    <a:bodyPr/>
                    <a:lstStyle/>
                    <a:p>
                      <a:pPr algn="l" fontAlgn="t"/>
                      <a:r>
                        <a:rPr lang="en-US" sz="1600" b="0" i="0" u="none" strike="noStrike">
                          <a:solidFill>
                            <a:srgbClr val="FF0000"/>
                          </a:solidFill>
                          <a:effectLst/>
                          <a:latin typeface="+mj-lt"/>
                        </a:rPr>
                        <a:t>Oakland</a:t>
                      </a:r>
                    </a:p>
                  </a:txBody>
                  <a:tcPr marL="9525" marR="9525" marT="9525" anchor="ctr"/>
                </a:tc>
                <a:tc>
                  <a:txBody>
                    <a:bodyPr/>
                    <a:lstStyle/>
                    <a:p>
                      <a:pPr algn="r" fontAlgn="t"/>
                      <a:r>
                        <a:rPr lang="en-US" sz="1600" b="0" i="0" u="none" strike="noStrike">
                          <a:solidFill>
                            <a:srgbClr val="FF0000"/>
                          </a:solidFill>
                          <a:effectLst/>
                          <a:latin typeface="+mj-lt"/>
                        </a:rPr>
                        <a:t>161,104</a:t>
                      </a:r>
                    </a:p>
                  </a:txBody>
                  <a:tcPr marL="9525" marR="9525" marT="9525" anchor="ctr"/>
                </a:tc>
                <a:tc>
                  <a:txBody>
                    <a:bodyPr/>
                    <a:lstStyle/>
                    <a:p>
                      <a:pPr algn="r" fontAlgn="t"/>
                      <a:r>
                        <a:rPr lang="en-US" sz="1600" b="0" i="0" u="none" strike="noStrike">
                          <a:solidFill>
                            <a:srgbClr val="FF0000"/>
                          </a:solidFill>
                          <a:effectLst/>
                          <a:latin typeface="+mj-lt"/>
                        </a:rPr>
                        <a:t>62,735</a:t>
                      </a:r>
                    </a:p>
                  </a:txBody>
                  <a:tcPr marL="9525" marR="9525" marT="9525" anchor="ctr"/>
                </a:tc>
                <a:tc>
                  <a:txBody>
                    <a:bodyPr/>
                    <a:lstStyle/>
                    <a:p>
                      <a:pPr algn="r" fontAlgn="b"/>
                      <a:r>
                        <a:rPr lang="en-US" sz="1600" b="0" i="0" u="none" strike="noStrike" dirty="0">
                          <a:solidFill>
                            <a:srgbClr val="FF0000"/>
                          </a:solidFill>
                          <a:effectLst/>
                          <a:latin typeface="+mj-lt"/>
                        </a:rPr>
                        <a:t>38.9%</a:t>
                      </a:r>
                    </a:p>
                  </a:txBody>
                  <a:tcPr marL="9525" marR="9525" marT="9525" anchor="ctr"/>
                </a:tc>
                <a:extLst>
                  <a:ext uri="{0D108BD9-81ED-4DB2-BD59-A6C34878D82A}">
                    <a16:rowId xmlns:a16="http://schemas.microsoft.com/office/drawing/2014/main" val="187111068"/>
                  </a:ext>
                </a:extLst>
              </a:tr>
              <a:tr h="429729">
                <a:tc>
                  <a:txBody>
                    <a:bodyPr/>
                    <a:lstStyle/>
                    <a:p>
                      <a:pPr algn="l" fontAlgn="t"/>
                      <a:r>
                        <a:rPr lang="en-US" sz="1600" b="0" i="0" u="none" strike="noStrike">
                          <a:solidFill>
                            <a:srgbClr val="000000"/>
                          </a:solidFill>
                          <a:effectLst/>
                          <a:latin typeface="+mj-lt"/>
                        </a:rPr>
                        <a:t>Bakersfield</a:t>
                      </a:r>
                    </a:p>
                  </a:txBody>
                  <a:tcPr marL="9525" marR="9525" marT="9525" anchor="ctr"/>
                </a:tc>
                <a:tc>
                  <a:txBody>
                    <a:bodyPr/>
                    <a:lstStyle/>
                    <a:p>
                      <a:pPr algn="r" fontAlgn="t"/>
                      <a:r>
                        <a:rPr lang="en-US" sz="1600" b="0" i="0" u="none" strike="noStrike">
                          <a:solidFill>
                            <a:srgbClr val="000000"/>
                          </a:solidFill>
                          <a:effectLst/>
                          <a:latin typeface="+mj-lt"/>
                        </a:rPr>
                        <a:t>114,383</a:t>
                      </a:r>
                    </a:p>
                  </a:txBody>
                  <a:tcPr marL="9525" marR="9525" marT="9525" anchor="ctr"/>
                </a:tc>
                <a:tc>
                  <a:txBody>
                    <a:bodyPr/>
                    <a:lstStyle/>
                    <a:p>
                      <a:pPr algn="r" fontAlgn="t"/>
                      <a:r>
                        <a:rPr lang="en-US" sz="1600" b="0" i="0" u="none" strike="noStrike">
                          <a:solidFill>
                            <a:srgbClr val="000000"/>
                          </a:solidFill>
                          <a:effectLst/>
                          <a:latin typeface="+mj-lt"/>
                        </a:rPr>
                        <a:t>66,085</a:t>
                      </a:r>
                    </a:p>
                  </a:txBody>
                  <a:tcPr marL="9525" marR="9525" marT="9525" anchor="ctr"/>
                </a:tc>
                <a:tc>
                  <a:txBody>
                    <a:bodyPr/>
                    <a:lstStyle/>
                    <a:p>
                      <a:pPr algn="r" fontAlgn="b"/>
                      <a:r>
                        <a:rPr lang="en-US" sz="1600" b="0" i="0" u="none" strike="noStrike">
                          <a:effectLst/>
                          <a:latin typeface="+mj-lt"/>
                        </a:rPr>
                        <a:t>57.8%</a:t>
                      </a:r>
                    </a:p>
                  </a:txBody>
                  <a:tcPr marL="9525" marR="9525" marT="9525" anchor="ctr"/>
                </a:tc>
                <a:extLst>
                  <a:ext uri="{0D108BD9-81ED-4DB2-BD59-A6C34878D82A}">
                    <a16:rowId xmlns:a16="http://schemas.microsoft.com/office/drawing/2014/main" val="2433244497"/>
                  </a:ext>
                </a:extLst>
              </a:tr>
              <a:tr h="429729">
                <a:tc>
                  <a:txBody>
                    <a:bodyPr/>
                    <a:lstStyle/>
                    <a:p>
                      <a:pPr algn="l" fontAlgn="t"/>
                      <a:r>
                        <a:rPr lang="en-US" sz="1600" b="0" i="0" u="none" strike="noStrike" dirty="0">
                          <a:solidFill>
                            <a:srgbClr val="FF0000"/>
                          </a:solidFill>
                          <a:effectLst/>
                          <a:latin typeface="+mj-lt"/>
                        </a:rPr>
                        <a:t>Anaheim</a:t>
                      </a:r>
                    </a:p>
                  </a:txBody>
                  <a:tcPr marL="9525" marR="9525" marT="9525" anchor="ctr"/>
                </a:tc>
                <a:tc>
                  <a:txBody>
                    <a:bodyPr/>
                    <a:lstStyle/>
                    <a:p>
                      <a:pPr algn="r" fontAlgn="t"/>
                      <a:r>
                        <a:rPr lang="en-US" sz="1600" b="0" i="0" u="none" strike="noStrike" dirty="0">
                          <a:solidFill>
                            <a:srgbClr val="FF0000"/>
                          </a:solidFill>
                          <a:effectLst/>
                          <a:latin typeface="+mj-lt"/>
                        </a:rPr>
                        <a:t>99,991</a:t>
                      </a:r>
                    </a:p>
                  </a:txBody>
                  <a:tcPr marL="9525" marR="9525" marT="9525" anchor="ctr"/>
                </a:tc>
                <a:tc>
                  <a:txBody>
                    <a:bodyPr/>
                    <a:lstStyle/>
                    <a:p>
                      <a:pPr algn="r" fontAlgn="t"/>
                      <a:r>
                        <a:rPr lang="en-US" sz="1600" b="0" i="0" u="none" strike="noStrike" dirty="0">
                          <a:solidFill>
                            <a:srgbClr val="FF0000"/>
                          </a:solidFill>
                          <a:effectLst/>
                          <a:latin typeface="+mj-lt"/>
                        </a:rPr>
                        <a:t>43,468</a:t>
                      </a:r>
                    </a:p>
                  </a:txBody>
                  <a:tcPr marL="9525" marR="9525" marT="9525" anchor="ctr"/>
                </a:tc>
                <a:tc>
                  <a:txBody>
                    <a:bodyPr/>
                    <a:lstStyle/>
                    <a:p>
                      <a:pPr algn="r" fontAlgn="b"/>
                      <a:r>
                        <a:rPr lang="en-US" sz="1600" b="0" i="0" u="none" strike="noStrike" dirty="0">
                          <a:solidFill>
                            <a:srgbClr val="FF0000"/>
                          </a:solidFill>
                          <a:effectLst/>
                          <a:latin typeface="+mj-lt"/>
                        </a:rPr>
                        <a:t>43.5%</a:t>
                      </a:r>
                    </a:p>
                  </a:txBody>
                  <a:tcPr marL="9525" marR="9525" marT="9525" anchor="ctr"/>
                </a:tc>
                <a:extLst>
                  <a:ext uri="{0D108BD9-81ED-4DB2-BD59-A6C34878D82A}">
                    <a16:rowId xmlns:a16="http://schemas.microsoft.com/office/drawing/2014/main" val="732058147"/>
                  </a:ext>
                </a:extLst>
              </a:tr>
            </a:tbl>
          </a:graphicData>
        </a:graphic>
      </p:graphicFrame>
      <p:sp>
        <p:nvSpPr>
          <p:cNvPr id="4" name="Title 3"/>
          <p:cNvSpPr>
            <a:spLocks noGrp="1"/>
          </p:cNvSpPr>
          <p:nvPr>
            <p:ph type="title"/>
          </p:nvPr>
        </p:nvSpPr>
        <p:spPr/>
        <p:txBody>
          <a:bodyPr/>
          <a:lstStyle/>
          <a:p>
            <a:r>
              <a:rPr lang="en-US" dirty="0"/>
              <a:t>CA: 12 of 20 largest cities majority renters</a:t>
            </a:r>
          </a:p>
        </p:txBody>
      </p:sp>
      <p:sp>
        <p:nvSpPr>
          <p:cNvPr id="12" name="Text Box 2"/>
          <p:cNvSpPr txBox="1">
            <a:spLocks noChangeArrowheads="1"/>
          </p:cNvSpPr>
          <p:nvPr/>
        </p:nvSpPr>
        <p:spPr bwMode="auto">
          <a:xfrm>
            <a:off x="0" y="6335349"/>
            <a:ext cx="45961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defTabSz="914354"/>
            <a:r>
              <a:rPr lang="en-US" sz="1200" b="1" dirty="0">
                <a:solidFill>
                  <a:schemeClr val="bg1"/>
                </a:solidFill>
                <a:latin typeface="+mj-lt"/>
              </a:rPr>
              <a:t>SERIES: California Net Domestic Migration</a:t>
            </a:r>
          </a:p>
          <a:p>
            <a:pPr defTabSz="914354"/>
            <a:r>
              <a:rPr lang="en-US" sz="1200" b="1" dirty="0">
                <a:solidFill>
                  <a:schemeClr val="bg1"/>
                </a:solidFill>
                <a:latin typeface="+mj-lt"/>
              </a:rPr>
              <a:t>SOURCE:  U.S. Census Bureau, American Community Survey</a:t>
            </a:r>
          </a:p>
        </p:txBody>
      </p:sp>
    </p:spTree>
    <p:extLst>
      <p:ext uri="{BB962C8B-B14F-4D97-AF65-F5344CB8AC3E}">
        <p14:creationId xmlns:p14="http://schemas.microsoft.com/office/powerpoint/2010/main" val="3784121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 12 of 20 largest cities majority renters</a:t>
            </a:r>
          </a:p>
        </p:txBody>
      </p:sp>
      <p:graphicFrame>
        <p:nvGraphicFramePr>
          <p:cNvPr id="11" name="Content Placeholder 6"/>
          <p:cNvGraphicFramePr>
            <a:graphicFrameLocks noGrp="1"/>
          </p:cNvGraphicFramePr>
          <p:nvPr>
            <p:ph sz="quarter" idx="14"/>
            <p:extLst/>
          </p:nvPr>
        </p:nvGraphicFramePr>
        <p:xfrm>
          <a:off x="3544766" y="1261365"/>
          <a:ext cx="5726112" cy="4727019"/>
        </p:xfrm>
        <a:graphic>
          <a:graphicData uri="http://schemas.openxmlformats.org/drawingml/2006/table">
            <a:tbl>
              <a:tblPr firstRow="1" bandRow="1">
                <a:tableStyleId>{5C22544A-7EE6-4342-B048-85BDC9FD1C3A}</a:tableStyleId>
              </a:tblPr>
              <a:tblGrid>
                <a:gridCol w="1811407">
                  <a:extLst>
                    <a:ext uri="{9D8B030D-6E8A-4147-A177-3AD203B41FA5}">
                      <a16:colId xmlns:a16="http://schemas.microsoft.com/office/drawing/2014/main" val="720917776"/>
                    </a:ext>
                  </a:extLst>
                </a:gridCol>
                <a:gridCol w="1051649">
                  <a:extLst>
                    <a:ext uri="{9D8B030D-6E8A-4147-A177-3AD203B41FA5}">
                      <a16:colId xmlns:a16="http://schemas.microsoft.com/office/drawing/2014/main" val="3121140688"/>
                    </a:ext>
                  </a:extLst>
                </a:gridCol>
                <a:gridCol w="1226758">
                  <a:extLst>
                    <a:ext uri="{9D8B030D-6E8A-4147-A177-3AD203B41FA5}">
                      <a16:colId xmlns:a16="http://schemas.microsoft.com/office/drawing/2014/main" val="1001828121"/>
                    </a:ext>
                  </a:extLst>
                </a:gridCol>
                <a:gridCol w="1636298">
                  <a:extLst>
                    <a:ext uri="{9D8B030D-6E8A-4147-A177-3AD203B41FA5}">
                      <a16:colId xmlns:a16="http://schemas.microsoft.com/office/drawing/2014/main" val="2592406807"/>
                    </a:ext>
                  </a:extLst>
                </a:gridCol>
              </a:tblGrid>
              <a:tr h="429729">
                <a:tc>
                  <a:txBody>
                    <a:bodyPr/>
                    <a:lstStyle/>
                    <a:p>
                      <a:r>
                        <a:rPr lang="en-US" sz="1600" dirty="0">
                          <a:latin typeface="+mj-lt"/>
                        </a:rPr>
                        <a:t>City</a:t>
                      </a:r>
                    </a:p>
                  </a:txBody>
                  <a:tcPr anchor="ctr"/>
                </a:tc>
                <a:tc>
                  <a:txBody>
                    <a:bodyPr/>
                    <a:lstStyle/>
                    <a:p>
                      <a:pPr algn="ctr"/>
                      <a:r>
                        <a:rPr lang="en-US" sz="1600" dirty="0">
                          <a:latin typeface="+mj-lt"/>
                        </a:rPr>
                        <a:t># </a:t>
                      </a:r>
                      <a:r>
                        <a:rPr lang="en-US" sz="1600" dirty="0" err="1">
                          <a:latin typeface="+mj-lt"/>
                        </a:rPr>
                        <a:t>Hhlds</a:t>
                      </a:r>
                      <a:endParaRPr lang="en-US" sz="1600" dirty="0">
                        <a:latin typeface="+mj-lt"/>
                      </a:endParaRPr>
                    </a:p>
                  </a:txBody>
                  <a:tcPr anchor="ctr"/>
                </a:tc>
                <a:tc>
                  <a:txBody>
                    <a:bodyPr/>
                    <a:lstStyle/>
                    <a:p>
                      <a:pPr algn="ctr"/>
                      <a:r>
                        <a:rPr lang="en-US" sz="1600" dirty="0">
                          <a:latin typeface="+mj-lt"/>
                        </a:rPr>
                        <a:t># Owners</a:t>
                      </a:r>
                    </a:p>
                  </a:txBody>
                  <a:tcPr anchor="ctr"/>
                </a:tc>
                <a:tc>
                  <a:txBody>
                    <a:bodyPr/>
                    <a:lstStyle/>
                    <a:p>
                      <a:pPr algn="ctr"/>
                      <a:r>
                        <a:rPr lang="en-US" sz="1600" dirty="0">
                          <a:latin typeface="+mj-lt"/>
                        </a:rPr>
                        <a:t>Ownership %</a:t>
                      </a:r>
                    </a:p>
                  </a:txBody>
                  <a:tcPr anchor="ctr"/>
                </a:tc>
                <a:extLst>
                  <a:ext uri="{0D108BD9-81ED-4DB2-BD59-A6C34878D82A}">
                    <a16:rowId xmlns:a16="http://schemas.microsoft.com/office/drawing/2014/main" val="3907725919"/>
                  </a:ext>
                </a:extLst>
              </a:tr>
              <a:tr h="429729">
                <a:tc>
                  <a:txBody>
                    <a:bodyPr/>
                    <a:lstStyle/>
                    <a:p>
                      <a:pPr algn="l" fontAlgn="t"/>
                      <a:r>
                        <a:rPr lang="en-US" sz="1600" b="0" i="0" u="none" strike="noStrike" dirty="0">
                          <a:solidFill>
                            <a:srgbClr val="FF0000"/>
                          </a:solidFill>
                          <a:effectLst/>
                          <a:latin typeface="+mj-lt"/>
                        </a:rPr>
                        <a:t>Stockton</a:t>
                      </a:r>
                    </a:p>
                  </a:txBody>
                  <a:tcPr marL="9525" marR="9525" marT="9525" anchor="ctr"/>
                </a:tc>
                <a:tc>
                  <a:txBody>
                    <a:bodyPr/>
                    <a:lstStyle/>
                    <a:p>
                      <a:pPr algn="r" fontAlgn="t"/>
                      <a:r>
                        <a:rPr lang="en-US" sz="1600" b="0" i="0" u="none" strike="noStrike" dirty="0">
                          <a:solidFill>
                            <a:srgbClr val="FF0000"/>
                          </a:solidFill>
                          <a:effectLst/>
                          <a:latin typeface="+mj-lt"/>
                        </a:rPr>
                        <a:t>94,561</a:t>
                      </a:r>
                    </a:p>
                  </a:txBody>
                  <a:tcPr marL="9525" marR="9525" marT="9525" anchor="ctr"/>
                </a:tc>
                <a:tc>
                  <a:txBody>
                    <a:bodyPr/>
                    <a:lstStyle/>
                    <a:p>
                      <a:pPr algn="r" fontAlgn="t"/>
                      <a:r>
                        <a:rPr lang="en-US" sz="1600" b="0" i="0" u="none" strike="noStrike" dirty="0">
                          <a:solidFill>
                            <a:srgbClr val="FF0000"/>
                          </a:solidFill>
                          <a:effectLst/>
                          <a:latin typeface="+mj-lt"/>
                        </a:rPr>
                        <a:t>45,892</a:t>
                      </a:r>
                    </a:p>
                  </a:txBody>
                  <a:tcPr marL="9525" marR="9525" marT="9525" anchor="ctr"/>
                </a:tc>
                <a:tc>
                  <a:txBody>
                    <a:bodyPr/>
                    <a:lstStyle/>
                    <a:p>
                      <a:pPr algn="r" fontAlgn="b"/>
                      <a:r>
                        <a:rPr lang="en-US" sz="1600" b="0" i="0" u="none" strike="noStrike" dirty="0">
                          <a:solidFill>
                            <a:srgbClr val="FF0000"/>
                          </a:solidFill>
                          <a:effectLst/>
                          <a:latin typeface="+mj-lt"/>
                        </a:rPr>
                        <a:t>48.5%</a:t>
                      </a:r>
                    </a:p>
                  </a:txBody>
                  <a:tcPr marL="9525" marR="9525" marT="9525" anchor="ctr"/>
                </a:tc>
                <a:extLst>
                  <a:ext uri="{0D108BD9-81ED-4DB2-BD59-A6C34878D82A}">
                    <a16:rowId xmlns:a16="http://schemas.microsoft.com/office/drawing/2014/main" val="518959581"/>
                  </a:ext>
                </a:extLst>
              </a:tr>
              <a:tr h="429729">
                <a:tc>
                  <a:txBody>
                    <a:bodyPr/>
                    <a:lstStyle/>
                    <a:p>
                      <a:pPr algn="l" fontAlgn="t"/>
                      <a:r>
                        <a:rPr lang="en-US" sz="1600" b="0" i="0" u="none" strike="noStrike" dirty="0">
                          <a:solidFill>
                            <a:srgbClr val="000000"/>
                          </a:solidFill>
                          <a:effectLst/>
                          <a:latin typeface="+mj-lt"/>
                        </a:rPr>
                        <a:t>Riverside</a:t>
                      </a:r>
                    </a:p>
                  </a:txBody>
                  <a:tcPr marL="9525" marR="9525" marT="9525" anchor="ctr"/>
                </a:tc>
                <a:tc>
                  <a:txBody>
                    <a:bodyPr/>
                    <a:lstStyle/>
                    <a:p>
                      <a:pPr algn="r" fontAlgn="t"/>
                      <a:r>
                        <a:rPr lang="en-US" sz="1600" b="0" i="0" u="none" strike="noStrike" dirty="0">
                          <a:solidFill>
                            <a:srgbClr val="000000"/>
                          </a:solidFill>
                          <a:effectLst/>
                          <a:latin typeface="+mj-lt"/>
                        </a:rPr>
                        <a:t>92,408</a:t>
                      </a:r>
                    </a:p>
                  </a:txBody>
                  <a:tcPr marL="9525" marR="9525" marT="9525" anchor="ctr"/>
                </a:tc>
                <a:tc>
                  <a:txBody>
                    <a:bodyPr/>
                    <a:lstStyle/>
                    <a:p>
                      <a:pPr algn="r" fontAlgn="t"/>
                      <a:r>
                        <a:rPr lang="en-US" sz="1600" b="0" i="0" u="none" strike="noStrike">
                          <a:solidFill>
                            <a:srgbClr val="000000"/>
                          </a:solidFill>
                          <a:effectLst/>
                          <a:latin typeface="+mj-lt"/>
                        </a:rPr>
                        <a:t>50,101</a:t>
                      </a:r>
                    </a:p>
                  </a:txBody>
                  <a:tcPr marL="9525" marR="9525" marT="9525" anchor="ctr"/>
                </a:tc>
                <a:tc>
                  <a:txBody>
                    <a:bodyPr/>
                    <a:lstStyle/>
                    <a:p>
                      <a:pPr algn="r" fontAlgn="b"/>
                      <a:r>
                        <a:rPr lang="en-US" sz="1600" b="0" i="0" u="none" strike="noStrike">
                          <a:effectLst/>
                          <a:latin typeface="+mj-lt"/>
                        </a:rPr>
                        <a:t>54.2%</a:t>
                      </a:r>
                    </a:p>
                  </a:txBody>
                  <a:tcPr marL="9525" marR="9525" marT="9525" anchor="ctr"/>
                </a:tc>
                <a:extLst>
                  <a:ext uri="{0D108BD9-81ED-4DB2-BD59-A6C34878D82A}">
                    <a16:rowId xmlns:a16="http://schemas.microsoft.com/office/drawing/2014/main" val="78490552"/>
                  </a:ext>
                </a:extLst>
              </a:tr>
              <a:tr h="429729">
                <a:tc>
                  <a:txBody>
                    <a:bodyPr/>
                    <a:lstStyle/>
                    <a:p>
                      <a:pPr algn="l" fontAlgn="t"/>
                      <a:r>
                        <a:rPr lang="en-US" sz="1600" b="0" i="0" u="none" strike="noStrike" dirty="0">
                          <a:solidFill>
                            <a:srgbClr val="FF0000"/>
                          </a:solidFill>
                          <a:effectLst/>
                          <a:latin typeface="+mj-lt"/>
                        </a:rPr>
                        <a:t>Irvine</a:t>
                      </a:r>
                    </a:p>
                  </a:txBody>
                  <a:tcPr marL="9525" marR="9525" marT="9525" anchor="ctr"/>
                </a:tc>
                <a:tc>
                  <a:txBody>
                    <a:bodyPr/>
                    <a:lstStyle/>
                    <a:p>
                      <a:pPr algn="r" fontAlgn="t"/>
                      <a:r>
                        <a:rPr lang="en-US" sz="1600" b="0" i="0" u="none" strike="noStrike" dirty="0">
                          <a:solidFill>
                            <a:srgbClr val="FF0000"/>
                          </a:solidFill>
                          <a:effectLst/>
                          <a:latin typeface="+mj-lt"/>
                        </a:rPr>
                        <a:t>91,186</a:t>
                      </a:r>
                    </a:p>
                  </a:txBody>
                  <a:tcPr marL="9525" marR="9525" marT="9525" anchor="ctr"/>
                </a:tc>
                <a:tc>
                  <a:txBody>
                    <a:bodyPr/>
                    <a:lstStyle/>
                    <a:p>
                      <a:pPr algn="r" fontAlgn="t"/>
                      <a:r>
                        <a:rPr lang="en-US" sz="1600" b="0" i="0" u="none" strike="noStrike" dirty="0">
                          <a:solidFill>
                            <a:srgbClr val="FF0000"/>
                          </a:solidFill>
                          <a:effectLst/>
                          <a:latin typeface="+mj-lt"/>
                        </a:rPr>
                        <a:t>42,073</a:t>
                      </a:r>
                    </a:p>
                  </a:txBody>
                  <a:tcPr marL="9525" marR="9525" marT="9525" anchor="ctr"/>
                </a:tc>
                <a:tc>
                  <a:txBody>
                    <a:bodyPr/>
                    <a:lstStyle/>
                    <a:p>
                      <a:pPr algn="r" fontAlgn="b"/>
                      <a:r>
                        <a:rPr lang="en-US" sz="1600" b="0" i="0" u="none" strike="noStrike" dirty="0">
                          <a:solidFill>
                            <a:srgbClr val="FF0000"/>
                          </a:solidFill>
                          <a:effectLst/>
                          <a:latin typeface="+mj-lt"/>
                        </a:rPr>
                        <a:t>46.1%</a:t>
                      </a:r>
                    </a:p>
                  </a:txBody>
                  <a:tcPr marL="9525" marR="9525" marT="9525" anchor="ctr"/>
                </a:tc>
                <a:extLst>
                  <a:ext uri="{0D108BD9-81ED-4DB2-BD59-A6C34878D82A}">
                    <a16:rowId xmlns:a16="http://schemas.microsoft.com/office/drawing/2014/main" val="1899436492"/>
                  </a:ext>
                </a:extLst>
              </a:tr>
              <a:tr h="429729">
                <a:tc>
                  <a:txBody>
                    <a:bodyPr/>
                    <a:lstStyle/>
                    <a:p>
                      <a:pPr algn="l" fontAlgn="t"/>
                      <a:r>
                        <a:rPr lang="en-US" sz="1600" b="0" i="0" u="none" strike="noStrike" dirty="0">
                          <a:solidFill>
                            <a:srgbClr val="000000"/>
                          </a:solidFill>
                          <a:effectLst/>
                          <a:latin typeface="+mj-lt"/>
                        </a:rPr>
                        <a:t>Chula Vista</a:t>
                      </a:r>
                    </a:p>
                  </a:txBody>
                  <a:tcPr marL="9525" marR="9525" marT="9525" anchor="ctr"/>
                </a:tc>
                <a:tc>
                  <a:txBody>
                    <a:bodyPr/>
                    <a:lstStyle/>
                    <a:p>
                      <a:pPr algn="r" fontAlgn="t"/>
                      <a:r>
                        <a:rPr lang="en-US" sz="1600" b="0" i="0" u="none" strike="noStrike" dirty="0">
                          <a:solidFill>
                            <a:srgbClr val="000000"/>
                          </a:solidFill>
                          <a:effectLst/>
                          <a:latin typeface="+mj-lt"/>
                        </a:rPr>
                        <a:t>79,461</a:t>
                      </a:r>
                    </a:p>
                  </a:txBody>
                  <a:tcPr marL="9525" marR="9525" marT="9525" anchor="ctr"/>
                </a:tc>
                <a:tc>
                  <a:txBody>
                    <a:bodyPr/>
                    <a:lstStyle/>
                    <a:p>
                      <a:pPr algn="r" fontAlgn="t"/>
                      <a:r>
                        <a:rPr lang="en-US" sz="1600" b="0" i="0" u="none" strike="noStrike" dirty="0">
                          <a:solidFill>
                            <a:srgbClr val="000000"/>
                          </a:solidFill>
                          <a:effectLst/>
                          <a:latin typeface="+mj-lt"/>
                        </a:rPr>
                        <a:t>46,645</a:t>
                      </a:r>
                    </a:p>
                  </a:txBody>
                  <a:tcPr marL="9525" marR="9525" marT="9525" anchor="ctr"/>
                </a:tc>
                <a:tc>
                  <a:txBody>
                    <a:bodyPr/>
                    <a:lstStyle/>
                    <a:p>
                      <a:pPr algn="r" fontAlgn="b"/>
                      <a:r>
                        <a:rPr lang="en-US" sz="1600" b="0" i="0" u="none" strike="noStrike">
                          <a:effectLst/>
                          <a:latin typeface="+mj-lt"/>
                        </a:rPr>
                        <a:t>58.7%</a:t>
                      </a:r>
                    </a:p>
                  </a:txBody>
                  <a:tcPr marL="9525" marR="9525" marT="9525" anchor="ctr"/>
                </a:tc>
                <a:extLst>
                  <a:ext uri="{0D108BD9-81ED-4DB2-BD59-A6C34878D82A}">
                    <a16:rowId xmlns:a16="http://schemas.microsoft.com/office/drawing/2014/main" val="397908695"/>
                  </a:ext>
                </a:extLst>
              </a:tr>
              <a:tr h="429729">
                <a:tc>
                  <a:txBody>
                    <a:bodyPr/>
                    <a:lstStyle/>
                    <a:p>
                      <a:pPr algn="l" fontAlgn="t"/>
                      <a:r>
                        <a:rPr lang="en-US" sz="1600" b="0" i="0" u="none" strike="noStrike" dirty="0">
                          <a:solidFill>
                            <a:srgbClr val="000000"/>
                          </a:solidFill>
                          <a:effectLst/>
                          <a:latin typeface="+mj-lt"/>
                        </a:rPr>
                        <a:t>Huntington Beach</a:t>
                      </a:r>
                    </a:p>
                  </a:txBody>
                  <a:tcPr marL="9525" marR="9525" marT="9525" anchor="ctr"/>
                </a:tc>
                <a:tc>
                  <a:txBody>
                    <a:bodyPr/>
                    <a:lstStyle/>
                    <a:p>
                      <a:pPr algn="r" fontAlgn="t"/>
                      <a:r>
                        <a:rPr lang="en-US" sz="1600" b="0" i="0" u="none" strike="noStrike">
                          <a:solidFill>
                            <a:srgbClr val="000000"/>
                          </a:solidFill>
                          <a:effectLst/>
                          <a:latin typeface="+mj-lt"/>
                        </a:rPr>
                        <a:t>75,158</a:t>
                      </a:r>
                    </a:p>
                  </a:txBody>
                  <a:tcPr marL="9525" marR="9525" marT="9525" anchor="ctr"/>
                </a:tc>
                <a:tc>
                  <a:txBody>
                    <a:bodyPr/>
                    <a:lstStyle/>
                    <a:p>
                      <a:pPr algn="r" fontAlgn="t"/>
                      <a:r>
                        <a:rPr lang="en-US" sz="1600" b="0" i="0" u="none" strike="noStrike" dirty="0">
                          <a:solidFill>
                            <a:srgbClr val="000000"/>
                          </a:solidFill>
                          <a:effectLst/>
                          <a:latin typeface="+mj-lt"/>
                        </a:rPr>
                        <a:t>42,652</a:t>
                      </a:r>
                    </a:p>
                  </a:txBody>
                  <a:tcPr marL="9525" marR="9525" marT="9525" anchor="ctr"/>
                </a:tc>
                <a:tc>
                  <a:txBody>
                    <a:bodyPr/>
                    <a:lstStyle/>
                    <a:p>
                      <a:pPr algn="r" fontAlgn="b"/>
                      <a:r>
                        <a:rPr lang="en-US" sz="1600" b="0" i="0" u="none" strike="noStrike">
                          <a:effectLst/>
                          <a:latin typeface="+mj-lt"/>
                        </a:rPr>
                        <a:t>56.7%</a:t>
                      </a:r>
                    </a:p>
                  </a:txBody>
                  <a:tcPr marL="9525" marR="9525" marT="9525" anchor="ctr"/>
                </a:tc>
                <a:extLst>
                  <a:ext uri="{0D108BD9-81ED-4DB2-BD59-A6C34878D82A}">
                    <a16:rowId xmlns:a16="http://schemas.microsoft.com/office/drawing/2014/main" val="631521573"/>
                  </a:ext>
                </a:extLst>
              </a:tr>
              <a:tr h="429729">
                <a:tc>
                  <a:txBody>
                    <a:bodyPr/>
                    <a:lstStyle/>
                    <a:p>
                      <a:pPr algn="l" fontAlgn="t"/>
                      <a:r>
                        <a:rPr lang="en-US" sz="1600" b="0" i="0" u="none" strike="noStrike" dirty="0">
                          <a:solidFill>
                            <a:srgbClr val="FF0000"/>
                          </a:solidFill>
                          <a:effectLst/>
                          <a:latin typeface="+mj-lt"/>
                        </a:rPr>
                        <a:t>Glendale</a:t>
                      </a:r>
                    </a:p>
                  </a:txBody>
                  <a:tcPr marL="9525" marR="9525" marT="9525" anchor="ctr"/>
                </a:tc>
                <a:tc>
                  <a:txBody>
                    <a:bodyPr/>
                    <a:lstStyle/>
                    <a:p>
                      <a:pPr algn="r" fontAlgn="t"/>
                      <a:r>
                        <a:rPr lang="en-US" sz="1600" b="0" i="0" u="none" strike="noStrike" dirty="0">
                          <a:solidFill>
                            <a:srgbClr val="FF0000"/>
                          </a:solidFill>
                          <a:effectLst/>
                          <a:latin typeface="+mj-lt"/>
                        </a:rPr>
                        <a:t>74,215</a:t>
                      </a:r>
                    </a:p>
                  </a:txBody>
                  <a:tcPr marL="9525" marR="9525" marT="9525" anchor="ctr"/>
                </a:tc>
                <a:tc>
                  <a:txBody>
                    <a:bodyPr/>
                    <a:lstStyle/>
                    <a:p>
                      <a:pPr algn="r" fontAlgn="t"/>
                      <a:r>
                        <a:rPr lang="en-US" sz="1600" b="0" i="0" u="none" strike="noStrike" dirty="0">
                          <a:solidFill>
                            <a:srgbClr val="FF0000"/>
                          </a:solidFill>
                          <a:effectLst/>
                          <a:latin typeface="+mj-lt"/>
                        </a:rPr>
                        <a:t>24,521</a:t>
                      </a:r>
                    </a:p>
                  </a:txBody>
                  <a:tcPr marL="9525" marR="9525" marT="9525" anchor="ctr"/>
                </a:tc>
                <a:tc>
                  <a:txBody>
                    <a:bodyPr/>
                    <a:lstStyle/>
                    <a:p>
                      <a:pPr algn="r" fontAlgn="b"/>
                      <a:r>
                        <a:rPr lang="en-US" sz="1600" b="0" i="0" u="none" strike="noStrike" dirty="0">
                          <a:solidFill>
                            <a:srgbClr val="FF0000"/>
                          </a:solidFill>
                          <a:effectLst/>
                          <a:latin typeface="+mj-lt"/>
                        </a:rPr>
                        <a:t>33.0%</a:t>
                      </a:r>
                    </a:p>
                  </a:txBody>
                  <a:tcPr marL="9525" marR="9525" marT="9525" anchor="ctr"/>
                </a:tc>
                <a:extLst>
                  <a:ext uri="{0D108BD9-81ED-4DB2-BD59-A6C34878D82A}">
                    <a16:rowId xmlns:a16="http://schemas.microsoft.com/office/drawing/2014/main" val="3451320733"/>
                  </a:ext>
                </a:extLst>
              </a:tr>
              <a:tr h="429729">
                <a:tc>
                  <a:txBody>
                    <a:bodyPr/>
                    <a:lstStyle/>
                    <a:p>
                      <a:pPr algn="l" fontAlgn="t"/>
                      <a:r>
                        <a:rPr lang="en-US" sz="1600" b="0" i="0" u="none" strike="noStrike">
                          <a:solidFill>
                            <a:srgbClr val="000000"/>
                          </a:solidFill>
                          <a:effectLst/>
                          <a:latin typeface="+mj-lt"/>
                        </a:rPr>
                        <a:t>Fremont</a:t>
                      </a:r>
                    </a:p>
                  </a:txBody>
                  <a:tcPr marL="9525" marR="9525" marT="9525" anchor="ctr"/>
                </a:tc>
                <a:tc>
                  <a:txBody>
                    <a:bodyPr/>
                    <a:lstStyle/>
                    <a:p>
                      <a:pPr algn="r" fontAlgn="t"/>
                      <a:r>
                        <a:rPr lang="en-US" sz="1600" b="0" i="0" u="none" strike="noStrike">
                          <a:solidFill>
                            <a:srgbClr val="000000"/>
                          </a:solidFill>
                          <a:effectLst/>
                          <a:latin typeface="+mj-lt"/>
                        </a:rPr>
                        <a:t>73,846</a:t>
                      </a:r>
                    </a:p>
                  </a:txBody>
                  <a:tcPr marL="9525" marR="9525" marT="9525" anchor="ctr"/>
                </a:tc>
                <a:tc>
                  <a:txBody>
                    <a:bodyPr/>
                    <a:lstStyle/>
                    <a:p>
                      <a:pPr algn="r" fontAlgn="t"/>
                      <a:r>
                        <a:rPr lang="en-US" sz="1600" b="0" i="0" u="none" strike="noStrike" dirty="0">
                          <a:solidFill>
                            <a:srgbClr val="000000"/>
                          </a:solidFill>
                          <a:effectLst/>
                          <a:latin typeface="+mj-lt"/>
                        </a:rPr>
                        <a:t>45,279</a:t>
                      </a:r>
                    </a:p>
                  </a:txBody>
                  <a:tcPr marL="9525" marR="9525" marT="9525" anchor="ctr"/>
                </a:tc>
                <a:tc>
                  <a:txBody>
                    <a:bodyPr/>
                    <a:lstStyle/>
                    <a:p>
                      <a:pPr algn="r" fontAlgn="b"/>
                      <a:r>
                        <a:rPr lang="en-US" sz="1600" b="0" i="0" u="none" strike="noStrike">
                          <a:effectLst/>
                          <a:latin typeface="+mj-lt"/>
                        </a:rPr>
                        <a:t>61.3%</a:t>
                      </a:r>
                    </a:p>
                  </a:txBody>
                  <a:tcPr marL="9525" marR="9525" marT="9525" anchor="ctr"/>
                </a:tc>
                <a:extLst>
                  <a:ext uri="{0D108BD9-81ED-4DB2-BD59-A6C34878D82A}">
                    <a16:rowId xmlns:a16="http://schemas.microsoft.com/office/drawing/2014/main" val="2583831083"/>
                  </a:ext>
                </a:extLst>
              </a:tr>
              <a:tr h="429729">
                <a:tc>
                  <a:txBody>
                    <a:bodyPr/>
                    <a:lstStyle/>
                    <a:p>
                      <a:pPr algn="l" fontAlgn="t"/>
                      <a:r>
                        <a:rPr lang="en-US" sz="1600" b="0" i="0" u="none" strike="noStrike" dirty="0">
                          <a:solidFill>
                            <a:srgbClr val="FF0000"/>
                          </a:solidFill>
                          <a:effectLst/>
                          <a:latin typeface="+mj-lt"/>
                        </a:rPr>
                        <a:t>Santa Ana</a:t>
                      </a:r>
                    </a:p>
                  </a:txBody>
                  <a:tcPr marL="9525" marR="9525" marT="9525" anchor="ctr"/>
                </a:tc>
                <a:tc>
                  <a:txBody>
                    <a:bodyPr/>
                    <a:lstStyle/>
                    <a:p>
                      <a:pPr algn="r" fontAlgn="t"/>
                      <a:r>
                        <a:rPr lang="en-US" sz="1600" b="0" i="0" u="none" strike="noStrike" dirty="0">
                          <a:solidFill>
                            <a:srgbClr val="FF0000"/>
                          </a:solidFill>
                          <a:effectLst/>
                          <a:latin typeface="+mj-lt"/>
                        </a:rPr>
                        <a:t>72,177</a:t>
                      </a:r>
                    </a:p>
                  </a:txBody>
                  <a:tcPr marL="9525" marR="9525" marT="9525" anchor="ctr"/>
                </a:tc>
                <a:tc>
                  <a:txBody>
                    <a:bodyPr/>
                    <a:lstStyle/>
                    <a:p>
                      <a:pPr algn="r" fontAlgn="t"/>
                      <a:r>
                        <a:rPr lang="en-US" sz="1600" b="0" i="0" u="none" strike="noStrike" dirty="0">
                          <a:solidFill>
                            <a:srgbClr val="FF0000"/>
                          </a:solidFill>
                          <a:effectLst/>
                          <a:latin typeface="+mj-lt"/>
                        </a:rPr>
                        <a:t>32,567</a:t>
                      </a:r>
                    </a:p>
                  </a:txBody>
                  <a:tcPr marL="9525" marR="9525" marT="9525" anchor="ctr"/>
                </a:tc>
                <a:tc>
                  <a:txBody>
                    <a:bodyPr/>
                    <a:lstStyle/>
                    <a:p>
                      <a:pPr algn="r" fontAlgn="b"/>
                      <a:r>
                        <a:rPr lang="en-US" sz="1600" b="0" i="0" u="none" strike="noStrike" dirty="0">
                          <a:solidFill>
                            <a:srgbClr val="FF0000"/>
                          </a:solidFill>
                          <a:effectLst/>
                          <a:latin typeface="+mj-lt"/>
                        </a:rPr>
                        <a:t>45.1%</a:t>
                      </a:r>
                    </a:p>
                  </a:txBody>
                  <a:tcPr marL="9525" marR="9525" marT="9525" anchor="ctr"/>
                </a:tc>
                <a:extLst>
                  <a:ext uri="{0D108BD9-81ED-4DB2-BD59-A6C34878D82A}">
                    <a16:rowId xmlns:a16="http://schemas.microsoft.com/office/drawing/2014/main" val="187111068"/>
                  </a:ext>
                </a:extLst>
              </a:tr>
              <a:tr h="429729">
                <a:tc>
                  <a:txBody>
                    <a:bodyPr/>
                    <a:lstStyle/>
                    <a:p>
                      <a:pPr algn="l" fontAlgn="t"/>
                      <a:r>
                        <a:rPr lang="en-US" sz="1600" b="0" i="0" u="none" strike="noStrike">
                          <a:solidFill>
                            <a:srgbClr val="000000"/>
                          </a:solidFill>
                          <a:effectLst/>
                          <a:latin typeface="+mj-lt"/>
                        </a:rPr>
                        <a:t>Modesto</a:t>
                      </a:r>
                    </a:p>
                  </a:txBody>
                  <a:tcPr marL="9525" marR="9525" marT="9525" anchor="ctr"/>
                </a:tc>
                <a:tc>
                  <a:txBody>
                    <a:bodyPr/>
                    <a:lstStyle/>
                    <a:p>
                      <a:pPr algn="r" fontAlgn="t"/>
                      <a:r>
                        <a:rPr lang="en-US" sz="1600" b="0" i="0" u="none" strike="noStrike">
                          <a:solidFill>
                            <a:srgbClr val="000000"/>
                          </a:solidFill>
                          <a:effectLst/>
                          <a:latin typeface="+mj-lt"/>
                        </a:rPr>
                        <a:t>70,114</a:t>
                      </a:r>
                    </a:p>
                  </a:txBody>
                  <a:tcPr marL="9525" marR="9525" marT="9525" anchor="ctr"/>
                </a:tc>
                <a:tc>
                  <a:txBody>
                    <a:bodyPr/>
                    <a:lstStyle/>
                    <a:p>
                      <a:pPr algn="r" fontAlgn="t"/>
                      <a:r>
                        <a:rPr lang="en-US" sz="1600" b="0" i="0" u="none" strike="noStrike" dirty="0">
                          <a:solidFill>
                            <a:srgbClr val="000000"/>
                          </a:solidFill>
                          <a:effectLst/>
                          <a:latin typeface="+mj-lt"/>
                        </a:rPr>
                        <a:t>37,951</a:t>
                      </a:r>
                    </a:p>
                  </a:txBody>
                  <a:tcPr marL="9525" marR="9525" marT="9525" anchor="ctr"/>
                </a:tc>
                <a:tc>
                  <a:txBody>
                    <a:bodyPr/>
                    <a:lstStyle/>
                    <a:p>
                      <a:pPr algn="r" fontAlgn="b"/>
                      <a:r>
                        <a:rPr lang="en-US" sz="1600" b="0" i="0" u="none" strike="noStrike" dirty="0">
                          <a:effectLst/>
                          <a:latin typeface="+mj-lt"/>
                        </a:rPr>
                        <a:t>54.1%</a:t>
                      </a:r>
                    </a:p>
                  </a:txBody>
                  <a:tcPr marL="9525" marR="9525" marT="9525" anchor="ctr"/>
                </a:tc>
                <a:extLst>
                  <a:ext uri="{0D108BD9-81ED-4DB2-BD59-A6C34878D82A}">
                    <a16:rowId xmlns:a16="http://schemas.microsoft.com/office/drawing/2014/main" val="2433244497"/>
                  </a:ext>
                </a:extLst>
              </a:tr>
              <a:tr h="429729">
                <a:tc>
                  <a:txBody>
                    <a:bodyPr/>
                    <a:lstStyle/>
                    <a:p>
                      <a:pPr algn="l" fontAlgn="t"/>
                      <a:r>
                        <a:rPr lang="en-US" sz="1600" b="0" i="0" u="none" strike="noStrike">
                          <a:solidFill>
                            <a:srgbClr val="000000"/>
                          </a:solidFill>
                          <a:effectLst/>
                          <a:latin typeface="+mj-lt"/>
                        </a:rPr>
                        <a:t>Oceanside</a:t>
                      </a:r>
                    </a:p>
                  </a:txBody>
                  <a:tcPr marL="9525" marR="9525" marT="9525" anchor="ctr"/>
                </a:tc>
                <a:tc>
                  <a:txBody>
                    <a:bodyPr/>
                    <a:lstStyle/>
                    <a:p>
                      <a:pPr algn="r" fontAlgn="t"/>
                      <a:r>
                        <a:rPr lang="en-US" sz="1600" b="0" i="0" u="none" strike="noStrike">
                          <a:solidFill>
                            <a:srgbClr val="000000"/>
                          </a:solidFill>
                          <a:effectLst/>
                          <a:latin typeface="+mj-lt"/>
                        </a:rPr>
                        <a:t>64,200</a:t>
                      </a:r>
                    </a:p>
                  </a:txBody>
                  <a:tcPr marL="9525" marR="9525" marT="9525" anchor="ctr"/>
                </a:tc>
                <a:tc>
                  <a:txBody>
                    <a:bodyPr/>
                    <a:lstStyle/>
                    <a:p>
                      <a:pPr algn="r" fontAlgn="t"/>
                      <a:r>
                        <a:rPr lang="en-US" sz="1600" b="0" i="0" u="none" strike="noStrike">
                          <a:solidFill>
                            <a:srgbClr val="000000"/>
                          </a:solidFill>
                          <a:effectLst/>
                          <a:latin typeface="+mj-lt"/>
                        </a:rPr>
                        <a:t>36,724</a:t>
                      </a:r>
                    </a:p>
                  </a:txBody>
                  <a:tcPr marL="9525" marR="9525" marT="9525" anchor="ctr"/>
                </a:tc>
                <a:tc>
                  <a:txBody>
                    <a:bodyPr/>
                    <a:lstStyle/>
                    <a:p>
                      <a:pPr algn="r" fontAlgn="b"/>
                      <a:r>
                        <a:rPr lang="en-US" sz="1600" b="0" i="0" u="none" strike="noStrike" dirty="0">
                          <a:effectLst/>
                          <a:latin typeface="+mj-lt"/>
                        </a:rPr>
                        <a:t>57.2%</a:t>
                      </a:r>
                    </a:p>
                  </a:txBody>
                  <a:tcPr marL="9525" marR="9525" marT="9525" anchor="ctr"/>
                </a:tc>
                <a:extLst>
                  <a:ext uri="{0D108BD9-81ED-4DB2-BD59-A6C34878D82A}">
                    <a16:rowId xmlns:a16="http://schemas.microsoft.com/office/drawing/2014/main" val="732058147"/>
                  </a:ext>
                </a:extLst>
              </a:tr>
            </a:tbl>
          </a:graphicData>
        </a:graphic>
      </p:graphicFrame>
      <p:sp>
        <p:nvSpPr>
          <p:cNvPr id="12" name="Text Box 2"/>
          <p:cNvSpPr txBox="1">
            <a:spLocks noChangeArrowheads="1"/>
          </p:cNvSpPr>
          <p:nvPr/>
        </p:nvSpPr>
        <p:spPr bwMode="auto">
          <a:xfrm>
            <a:off x="0" y="6335349"/>
            <a:ext cx="45961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354"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a:ea typeface="+mn-ea"/>
                <a:cs typeface="+mn-cs"/>
              </a:rPr>
              <a:t>SERIES: California Net Domestic Migration</a:t>
            </a:r>
          </a:p>
          <a:p>
            <a:pPr marL="0" marR="0" lvl="0" indent="0" algn="l" defTabSz="914354"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entury Gothic"/>
                <a:ea typeface="+mn-ea"/>
                <a:cs typeface="+mn-cs"/>
              </a:rPr>
              <a:t>SOURCE:  U.S. Census Bureau, American Community Survey</a:t>
            </a:r>
          </a:p>
        </p:txBody>
      </p:sp>
    </p:spTree>
    <p:extLst>
      <p:ext uri="{BB962C8B-B14F-4D97-AF65-F5344CB8AC3E}">
        <p14:creationId xmlns:p14="http://schemas.microsoft.com/office/powerpoint/2010/main" val="156988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8744" y="1281486"/>
            <a:ext cx="10954512" cy="537789"/>
          </a:xfrm>
        </p:spPr>
        <p:txBody>
          <a:bodyPr>
            <a:normAutofit/>
          </a:bodyPr>
          <a:lstStyle/>
          <a:p>
            <a:pPr marL="0" indent="0">
              <a:buNone/>
            </a:pPr>
            <a:r>
              <a:rPr lang="en-US" sz="2000" dirty="0"/>
              <a:t>California Homeownership Rates by Race and Ethnicity (2010-2014 Average)</a:t>
            </a:r>
          </a:p>
        </p:txBody>
      </p:sp>
      <p:sp>
        <p:nvSpPr>
          <p:cNvPr id="3" name="Title 2"/>
          <p:cNvSpPr>
            <a:spLocks noGrp="1"/>
          </p:cNvSpPr>
          <p:nvPr>
            <p:ph type="title"/>
          </p:nvPr>
        </p:nvSpPr>
        <p:spPr/>
        <p:txBody>
          <a:bodyPr/>
          <a:lstStyle/>
          <a:p>
            <a:r>
              <a:rPr lang="en-US" dirty="0"/>
              <a:t>Homeownership Rates Differ by Ethnicity</a:t>
            </a:r>
          </a:p>
        </p:txBody>
      </p:sp>
      <p:sp>
        <p:nvSpPr>
          <p:cNvPr id="5" name="Text Box 2"/>
          <p:cNvSpPr txBox="1">
            <a:spLocks noChangeArrowheads="1"/>
          </p:cNvSpPr>
          <p:nvPr/>
        </p:nvSpPr>
        <p:spPr bwMode="auto">
          <a:xfrm>
            <a:off x="15155" y="6252564"/>
            <a:ext cx="62568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SERIES: Homeownership rate by ethnicity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SOURCE: CA HCD, </a:t>
            </a:r>
            <a:r>
              <a:rPr kumimoji="0" lang="en-US"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PolicyLink</a:t>
            </a: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USC Program for Environmental and Regional Equity</a:t>
            </a:r>
          </a:p>
        </p:txBody>
      </p:sp>
      <p:pic>
        <p:nvPicPr>
          <p:cNvPr id="6" name="Picture 5"/>
          <p:cNvPicPr>
            <a:picLocks noChangeAspect="1"/>
          </p:cNvPicPr>
          <p:nvPr/>
        </p:nvPicPr>
        <p:blipFill>
          <a:blip r:embed="rId3"/>
          <a:stretch>
            <a:fillRect/>
          </a:stretch>
        </p:blipFill>
        <p:spPr>
          <a:xfrm>
            <a:off x="1657350" y="1688374"/>
            <a:ext cx="8510587" cy="4293325"/>
          </a:xfrm>
          <a:prstGeom prst="rect">
            <a:avLst/>
          </a:prstGeom>
        </p:spPr>
      </p:pic>
    </p:spTree>
    <p:extLst>
      <p:ext uri="{BB962C8B-B14F-4D97-AF65-F5344CB8AC3E}">
        <p14:creationId xmlns:p14="http://schemas.microsoft.com/office/powerpoint/2010/main" val="737733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8744" y="1281486"/>
            <a:ext cx="10954512" cy="537789"/>
          </a:xfrm>
        </p:spPr>
        <p:txBody>
          <a:bodyPr>
            <a:noAutofit/>
          </a:bodyPr>
          <a:lstStyle/>
          <a:p>
            <a:pPr marL="0" indent="0">
              <a:buNone/>
            </a:pPr>
            <a:r>
              <a:rPr lang="en-US" sz="1800" dirty="0"/>
              <a:t>Percent of California Households Paying over 30 Percent of Income toward Housing (2009 – 2013)</a:t>
            </a:r>
          </a:p>
        </p:txBody>
      </p:sp>
      <p:sp>
        <p:nvSpPr>
          <p:cNvPr id="3" name="Title 2"/>
          <p:cNvSpPr>
            <a:spLocks noGrp="1"/>
          </p:cNvSpPr>
          <p:nvPr>
            <p:ph type="title"/>
          </p:nvPr>
        </p:nvSpPr>
        <p:spPr>
          <a:xfrm>
            <a:off x="1472480" y="123825"/>
            <a:ext cx="10392229" cy="609600"/>
          </a:xfrm>
        </p:spPr>
        <p:txBody>
          <a:bodyPr/>
          <a:lstStyle/>
          <a:p>
            <a:r>
              <a:rPr lang="en-US" sz="3600" dirty="0"/>
              <a:t>Housing-Cost Burden Is not Distributed Evenly across Ethnicity</a:t>
            </a:r>
          </a:p>
        </p:txBody>
      </p:sp>
      <p:sp>
        <p:nvSpPr>
          <p:cNvPr id="5" name="Text Box 2"/>
          <p:cNvSpPr txBox="1">
            <a:spLocks noChangeArrowheads="1"/>
          </p:cNvSpPr>
          <p:nvPr/>
        </p:nvSpPr>
        <p:spPr bwMode="auto">
          <a:xfrm>
            <a:off x="15155" y="6252564"/>
            <a:ext cx="4512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SERIES: Homeownership rate by ethnicity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SOURCE: CA HCD, HUD CHAS data set, US Census Bureau</a:t>
            </a:r>
          </a:p>
        </p:txBody>
      </p:sp>
      <p:pic>
        <p:nvPicPr>
          <p:cNvPr id="4" name="Picture 3"/>
          <p:cNvPicPr>
            <a:picLocks noChangeAspect="1"/>
          </p:cNvPicPr>
          <p:nvPr/>
        </p:nvPicPr>
        <p:blipFill>
          <a:blip r:embed="rId3"/>
          <a:stretch>
            <a:fillRect/>
          </a:stretch>
        </p:blipFill>
        <p:spPr>
          <a:xfrm>
            <a:off x="1600199" y="1689441"/>
            <a:ext cx="8658225" cy="4354678"/>
          </a:xfrm>
          <a:prstGeom prst="rect">
            <a:avLst/>
          </a:prstGeom>
        </p:spPr>
      </p:pic>
    </p:spTree>
    <p:extLst>
      <p:ext uri="{BB962C8B-B14F-4D97-AF65-F5344CB8AC3E}">
        <p14:creationId xmlns:p14="http://schemas.microsoft.com/office/powerpoint/2010/main" val="756540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744" y="1537137"/>
            <a:ext cx="6846228" cy="4469524"/>
          </a:xfrm>
        </p:spPr>
        <p:txBody>
          <a:bodyPr>
            <a:normAutofit/>
          </a:bodyPr>
          <a:lstStyle/>
          <a:p>
            <a:r>
              <a:rPr lang="en-US" dirty="0"/>
              <a:t>Economic Update</a:t>
            </a:r>
          </a:p>
          <a:p>
            <a:endParaRPr lang="en-US" dirty="0"/>
          </a:p>
          <a:p>
            <a:r>
              <a:rPr lang="en-US" dirty="0"/>
              <a:t>California Housing Market Outlook</a:t>
            </a:r>
          </a:p>
          <a:p>
            <a:endParaRPr lang="en-US" dirty="0"/>
          </a:p>
          <a:p>
            <a:r>
              <a:rPr lang="en-US" dirty="0"/>
              <a:t>Regional Housing Market Outlook</a:t>
            </a:r>
          </a:p>
          <a:p>
            <a:endParaRPr lang="en-US" dirty="0"/>
          </a:p>
          <a:p>
            <a:r>
              <a:rPr lang="en-US" dirty="0"/>
              <a:t>2017 Forecast</a:t>
            </a:r>
          </a:p>
        </p:txBody>
      </p:sp>
      <p:sp>
        <p:nvSpPr>
          <p:cNvPr id="2" name="Title 1"/>
          <p:cNvSpPr>
            <a:spLocks noGrp="1"/>
          </p:cNvSpPr>
          <p:nvPr>
            <p:ph type="title"/>
          </p:nvPr>
        </p:nvSpPr>
        <p:spPr/>
        <p:txBody>
          <a:bodyPr>
            <a:normAutofit fontScale="90000"/>
          </a:bodyPr>
          <a:lstStyle/>
          <a:p>
            <a:r>
              <a:rPr lang="en-US" dirty="0"/>
              <a:t>Overview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748" y="1537137"/>
            <a:ext cx="4079328" cy="4162097"/>
          </a:xfrm>
          <a:prstGeom prst="rect">
            <a:avLst/>
          </a:prstGeom>
        </p:spPr>
      </p:pic>
    </p:spTree>
    <p:extLst>
      <p:ext uri="{BB962C8B-B14F-4D97-AF65-F5344CB8AC3E}">
        <p14:creationId xmlns:p14="http://schemas.microsoft.com/office/powerpoint/2010/main" val="4638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8157" y="309843"/>
            <a:ext cx="10392229" cy="609600"/>
          </a:xfrm>
        </p:spPr>
        <p:txBody>
          <a:bodyPr/>
          <a:lstStyle/>
          <a:p>
            <a:r>
              <a:rPr lang="en-US" sz="3600" dirty="0"/>
              <a:t>CA Population Net Gain/Loss (2004 - 2013)</a:t>
            </a:r>
          </a:p>
        </p:txBody>
      </p:sp>
      <p:pic>
        <p:nvPicPr>
          <p:cNvPr id="2" name="Picture 1"/>
          <p:cNvPicPr>
            <a:picLocks noChangeAspect="1"/>
          </p:cNvPicPr>
          <p:nvPr/>
        </p:nvPicPr>
        <p:blipFill>
          <a:blip r:embed="rId2"/>
          <a:stretch>
            <a:fillRect/>
          </a:stretch>
        </p:blipFill>
        <p:spPr>
          <a:xfrm>
            <a:off x="1752703" y="1304297"/>
            <a:ext cx="8731203" cy="4815149"/>
          </a:xfrm>
          <a:prstGeom prst="rect">
            <a:avLst/>
          </a:prstGeom>
        </p:spPr>
      </p:pic>
      <p:sp>
        <p:nvSpPr>
          <p:cNvPr id="5" name="Text Box 2"/>
          <p:cNvSpPr txBox="1">
            <a:spLocks noChangeArrowheads="1"/>
          </p:cNvSpPr>
          <p:nvPr/>
        </p:nvSpPr>
        <p:spPr bwMode="auto">
          <a:xfrm>
            <a:off x="0" y="6119446"/>
            <a:ext cx="35012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SERIES: People Leaving/Coming to California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SOURCE: IRS, Sacramento Bee</a:t>
            </a:r>
          </a:p>
        </p:txBody>
      </p:sp>
      <p:sp>
        <p:nvSpPr>
          <p:cNvPr id="3" name="TextBox 2"/>
          <p:cNvSpPr txBox="1"/>
          <p:nvPr/>
        </p:nvSpPr>
        <p:spPr>
          <a:xfrm>
            <a:off x="491781" y="4672483"/>
            <a:ext cx="252184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Left CA: 5 million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Came to CA: 3.9 million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Net Loss: 1million </a:t>
            </a:r>
          </a:p>
        </p:txBody>
      </p:sp>
    </p:spTree>
    <p:extLst>
      <p:ext uri="{BB962C8B-B14F-4D97-AF65-F5344CB8AC3E}">
        <p14:creationId xmlns:p14="http://schemas.microsoft.com/office/powerpoint/2010/main" val="19590086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457739" y="2301807"/>
            <a:ext cx="9144000" cy="2387600"/>
          </a:xfrm>
        </p:spPr>
        <p:txBody>
          <a:bodyPr>
            <a:normAutofit fontScale="90000"/>
          </a:bodyPr>
          <a:lstStyle/>
          <a:p>
            <a:r>
              <a:rPr lang="en-US" b="0" dirty="0"/>
              <a:t>Austin: 70%</a:t>
            </a:r>
            <a:br>
              <a:rPr lang="en-US" b="0" dirty="0"/>
            </a:br>
            <a:r>
              <a:rPr lang="en-US" b="0" dirty="0"/>
              <a:t>Raleigh: 40%</a:t>
            </a:r>
            <a:br>
              <a:rPr lang="en-US" b="0" dirty="0"/>
            </a:br>
            <a:r>
              <a:rPr lang="en-US" b="0" dirty="0"/>
              <a:t>Portland: 30%</a:t>
            </a:r>
          </a:p>
        </p:txBody>
      </p:sp>
    </p:spTree>
    <p:extLst>
      <p:ext uri="{BB962C8B-B14F-4D97-AF65-F5344CB8AC3E}">
        <p14:creationId xmlns:p14="http://schemas.microsoft.com/office/powerpoint/2010/main" val="410306327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r>
              <a:rPr lang="en-US" b="0" dirty="0"/>
              <a:t>“Missing” 80,000 New Units Annually</a:t>
            </a:r>
          </a:p>
        </p:txBody>
      </p:sp>
      <p:sp>
        <p:nvSpPr>
          <p:cNvPr id="8" name="Text Box 2"/>
          <p:cNvSpPr txBox="1">
            <a:spLocks noChangeArrowheads="1"/>
          </p:cNvSpPr>
          <p:nvPr/>
        </p:nvSpPr>
        <p:spPr bwMode="auto">
          <a:xfrm>
            <a:off x="152400" y="6172200"/>
            <a:ext cx="3735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SERIES: California New Housing Permits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SOURCE: Construction Industry Research Board</a:t>
            </a:r>
          </a:p>
        </p:txBody>
      </p:sp>
      <p:graphicFrame>
        <p:nvGraphicFramePr>
          <p:cNvPr id="9" name="Chart 8"/>
          <p:cNvGraphicFramePr/>
          <p:nvPr>
            <p:extLst/>
          </p:nvPr>
        </p:nvGraphicFramePr>
        <p:xfrm>
          <a:off x="653143" y="1325563"/>
          <a:ext cx="10922557"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7"/>
          <p:cNvSpPr txBox="1">
            <a:spLocks noChangeArrowheads="1"/>
          </p:cNvSpPr>
          <p:nvPr/>
        </p:nvSpPr>
        <p:spPr bwMode="auto">
          <a:xfrm>
            <a:off x="9171154" y="2278482"/>
            <a:ext cx="219217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 HCD Projected Housing Needs: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180,000/yr.</a:t>
            </a:r>
          </a:p>
        </p:txBody>
      </p:sp>
      <p:sp>
        <p:nvSpPr>
          <p:cNvPr id="11" name="Content Placeholder 2"/>
          <p:cNvSpPr>
            <a:spLocks noGrp="1"/>
          </p:cNvSpPr>
          <p:nvPr>
            <p:ph sz="quarter" idx="4294967295"/>
          </p:nvPr>
        </p:nvSpPr>
        <p:spPr>
          <a:xfrm>
            <a:off x="1516940" y="1197429"/>
            <a:ext cx="8229600" cy="952919"/>
          </a:xfrm>
        </p:spPr>
        <p:txBody>
          <a:bodyPr>
            <a:normAutofit/>
          </a:bodyPr>
          <a:lstStyle/>
          <a:p>
            <a:pPr marL="0" indent="0">
              <a:buNone/>
            </a:pPr>
            <a:r>
              <a:rPr lang="en-US" sz="2400" dirty="0"/>
              <a:t>2016: 98,881 (47,889 sf, 50,992 mf)</a:t>
            </a:r>
          </a:p>
          <a:p>
            <a:pPr marL="0" indent="0">
              <a:buNone/>
            </a:pPr>
            <a:r>
              <a:rPr lang="en-US" sz="2400" dirty="0"/>
              <a:t>2017f: 100,246 (51,720 sf, 48,526 mf )</a:t>
            </a:r>
          </a:p>
        </p:txBody>
      </p:sp>
    </p:spTree>
    <p:extLst>
      <p:ext uri="{BB962C8B-B14F-4D97-AF65-F5344CB8AC3E}">
        <p14:creationId xmlns:p14="http://schemas.microsoft.com/office/powerpoint/2010/main" val="20438011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82791" y="408587"/>
            <a:ext cx="10392229" cy="609600"/>
          </a:xfrm>
        </p:spPr>
        <p:txBody>
          <a:bodyPr>
            <a:noAutofit/>
          </a:bodyPr>
          <a:lstStyle/>
          <a:p>
            <a:r>
              <a:rPr lang="en-US" b="0" dirty="0"/>
              <a:t>Most Underbuilt Counties in California</a:t>
            </a:r>
          </a:p>
        </p:txBody>
      </p:sp>
      <p:sp>
        <p:nvSpPr>
          <p:cNvPr id="11" name="Text Box 2"/>
          <p:cNvSpPr txBox="1">
            <a:spLocks noChangeArrowheads="1"/>
          </p:cNvSpPr>
          <p:nvPr/>
        </p:nvSpPr>
        <p:spPr bwMode="auto">
          <a:xfrm>
            <a:off x="102879" y="6290664"/>
            <a:ext cx="4891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SERIES: Nonfarm Job Growth &amp; Housing Affordability Index (HAI)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SOURCE: CA EDD, Construction Industry Research Board</a:t>
            </a:r>
          </a:p>
        </p:txBody>
      </p:sp>
      <p:graphicFrame>
        <p:nvGraphicFramePr>
          <p:cNvPr id="7" name="Content Placeholder 6">
            <a:extLst>
              <a:ext uri="{FF2B5EF4-FFF2-40B4-BE49-F238E27FC236}">
                <a16:creationId xmlns:a16="http://schemas.microsoft.com/office/drawing/2014/main" id="{77589394-8169-415A-AD00-22D04A32DCDD}"/>
              </a:ext>
            </a:extLst>
          </p:cNvPr>
          <p:cNvGraphicFramePr>
            <a:graphicFrameLocks noGrp="1"/>
          </p:cNvGraphicFramePr>
          <p:nvPr>
            <p:ph idx="1"/>
            <p:extLst/>
          </p:nvPr>
        </p:nvGraphicFramePr>
        <p:xfrm>
          <a:off x="619125" y="1281113"/>
          <a:ext cx="10953750" cy="4746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442691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r>
              <a:rPr lang="en-US" b="0" dirty="0"/>
              <a:t>Most Underbuilt Counties in California</a:t>
            </a:r>
          </a:p>
        </p:txBody>
      </p:sp>
      <p:graphicFrame>
        <p:nvGraphicFramePr>
          <p:cNvPr id="6" name="Chart 5"/>
          <p:cNvGraphicFramePr/>
          <p:nvPr>
            <p:extLst/>
          </p:nvPr>
        </p:nvGraphicFramePr>
        <p:xfrm>
          <a:off x="590309" y="1828800"/>
          <a:ext cx="11030673" cy="383122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Box 2"/>
          <p:cNvSpPr txBox="1">
            <a:spLocks noChangeArrowheads="1"/>
          </p:cNvSpPr>
          <p:nvPr/>
        </p:nvSpPr>
        <p:spPr bwMode="auto">
          <a:xfrm>
            <a:off x="0" y="6207707"/>
            <a:ext cx="4891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SERIES: Nonfarm Job Growth &amp; Housing Affordability Index (HAI)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SOURCE: CA EDD, Construction Industry Research Board</a:t>
            </a:r>
          </a:p>
        </p:txBody>
      </p:sp>
      <p:graphicFrame>
        <p:nvGraphicFramePr>
          <p:cNvPr id="12" name="Content Placeholder 11">
            <a:extLst>
              <a:ext uri="{FF2B5EF4-FFF2-40B4-BE49-F238E27FC236}">
                <a16:creationId xmlns:a16="http://schemas.microsoft.com/office/drawing/2014/main" id="{E8514AD5-BDA5-4C58-9AE4-6EF5E90E6FCC}"/>
              </a:ext>
            </a:extLst>
          </p:cNvPr>
          <p:cNvGraphicFramePr>
            <a:graphicFrameLocks noGrp="1"/>
          </p:cNvGraphicFramePr>
          <p:nvPr>
            <p:ph idx="1"/>
            <p:extLst/>
          </p:nvPr>
        </p:nvGraphicFramePr>
        <p:xfrm>
          <a:off x="619125" y="1281113"/>
          <a:ext cx="10953750" cy="47466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9522779"/>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103" y="294915"/>
            <a:ext cx="10392229" cy="609600"/>
          </a:xfrm>
        </p:spPr>
        <p:txBody>
          <a:bodyPr/>
          <a:lstStyle/>
          <a:p>
            <a:r>
              <a:rPr lang="en-US" sz="3800" dirty="0"/>
              <a:t>California Not Building Enough Because…</a:t>
            </a:r>
          </a:p>
        </p:txBody>
      </p:sp>
      <p:sp>
        <p:nvSpPr>
          <p:cNvPr id="6" name="Text Box 2"/>
          <p:cNvSpPr txBox="1">
            <a:spLocks noChangeArrowheads="1"/>
          </p:cNvSpPr>
          <p:nvPr/>
        </p:nvSpPr>
        <p:spPr bwMode="auto">
          <a:xfrm>
            <a:off x="93922" y="6307730"/>
            <a:ext cx="26377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r>
              <a:rPr lang="en-US" sz="1200" dirty="0">
                <a:solidFill>
                  <a:schemeClr val="bg1"/>
                </a:solidFill>
                <a:latin typeface="Corbel"/>
              </a:rPr>
              <a:t>SOURCE: CA Legislative Analyst Office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1343060"/>
            <a:ext cx="6550224" cy="473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28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nvPr>
        </p:nvGraphicFramePr>
        <p:xfrm>
          <a:off x="152401" y="1676403"/>
          <a:ext cx="11887200" cy="442122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1192695" y="383433"/>
            <a:ext cx="10515601" cy="609600"/>
          </a:xfrm>
          <a:prstGeom prst="rect">
            <a:avLst/>
          </a:prstGeom>
        </p:spPr>
        <p:txBody>
          <a:bodyPr lIns="91436" tIns="45718" rIns="91436" bIns="45718">
            <a:noAutofit/>
          </a:bodyPr>
          <a:lstStyle/>
          <a:p>
            <a:pPr algn="ctr"/>
            <a:r>
              <a:rPr lang="en-US" dirty="0"/>
              <a:t>Housing Affordability In CA: Monterey 23%</a:t>
            </a:r>
          </a:p>
        </p:txBody>
      </p:sp>
      <p:sp>
        <p:nvSpPr>
          <p:cNvPr id="10" name="Rectangle 18"/>
          <p:cNvSpPr txBox="1">
            <a:spLocks noChangeArrowheads="1"/>
          </p:cNvSpPr>
          <p:nvPr/>
        </p:nvSpPr>
        <p:spPr>
          <a:xfrm>
            <a:off x="637309" y="1220823"/>
            <a:ext cx="9573491" cy="4876800"/>
          </a:xfrm>
          <a:prstGeom prst="rect">
            <a:avLst/>
          </a:prstGeom>
        </p:spPr>
        <p:txBody>
          <a:bodyPr vert="horz" lIns="91436" tIns="45718" rIns="91436" bIns="45718"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1F497D"/>
              </a:buClr>
              <a:buNone/>
            </a:pPr>
            <a:r>
              <a:rPr lang="en-US" sz="2400" dirty="0">
                <a:solidFill>
                  <a:prstClr val="black"/>
                </a:solidFill>
              </a:rPr>
              <a:t>2017-Q1: % able to purchase median-priced home</a:t>
            </a:r>
          </a:p>
        </p:txBody>
      </p:sp>
      <p:sp>
        <p:nvSpPr>
          <p:cNvPr id="6" name="Text Box 2"/>
          <p:cNvSpPr txBox="1">
            <a:spLocks noChangeArrowheads="1"/>
          </p:cNvSpPr>
          <p:nvPr/>
        </p:nvSpPr>
        <p:spPr bwMode="auto">
          <a:xfrm>
            <a:off x="5" y="6197034"/>
            <a:ext cx="4209269"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defTabSz="914332"/>
            <a:r>
              <a:rPr lang="en-US" sz="1200" dirty="0">
                <a:solidFill>
                  <a:prstClr val="white"/>
                </a:solidFill>
                <a:latin typeface="Century Gothic" panose="020B0502020202020204" pitchFamily="34" charset="0"/>
              </a:rPr>
              <a:t>SERIES: Housing Affordability Index of Traditional Buyers</a:t>
            </a:r>
          </a:p>
          <a:p>
            <a:pPr defTabSz="914332"/>
            <a:r>
              <a:rPr lang="en-US" sz="1200" dirty="0">
                <a:solidFill>
                  <a:prstClr val="white"/>
                </a:solidFill>
                <a:latin typeface="Century Gothic" panose="020B0502020202020204" pitchFamily="34" charset="0"/>
              </a:rPr>
              <a:t>SOURCE:  CALIFORNIA ASSOCIATION OF REALTORS® </a:t>
            </a:r>
          </a:p>
        </p:txBody>
      </p:sp>
    </p:spTree>
    <p:extLst>
      <p:ext uri="{BB962C8B-B14F-4D97-AF65-F5344CB8AC3E}">
        <p14:creationId xmlns:p14="http://schemas.microsoft.com/office/powerpoint/2010/main" val="29446207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485" y="369800"/>
            <a:ext cx="8832915" cy="640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0377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fortunebuilders.com/wp-content/uploads/2015/06/oakland-real-estate-market-info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773723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0" y="4913313"/>
            <a:ext cx="9144000" cy="1184275"/>
          </a:xfrm>
          <a:solidFill>
            <a:srgbClr val="FFFF00"/>
          </a:solidFill>
        </p:spPr>
        <p:txBody>
          <a:bodyPr>
            <a:normAutofit lnSpcReduction="10000"/>
          </a:bodyPr>
          <a:lstStyle/>
          <a:p>
            <a:pPr marL="0" indent="0">
              <a:buNone/>
            </a:pPr>
            <a:r>
              <a:rPr lang="en-US" b="1" dirty="0">
                <a:solidFill>
                  <a:srgbClr val="002060"/>
                </a:solidFill>
              </a:rPr>
              <a:t>The median income in Oakland is $47,000, which translates to $1,175/month for rent, but the average monthly rent in Oakland is $3,000. </a:t>
            </a:r>
          </a:p>
        </p:txBody>
      </p:sp>
    </p:spTree>
    <p:extLst>
      <p:ext uri="{BB962C8B-B14F-4D97-AF65-F5344CB8AC3E}">
        <p14:creationId xmlns:p14="http://schemas.microsoft.com/office/powerpoint/2010/main" val="32426698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2073896"/>
            <a:ext cx="9144000" cy="2998812"/>
          </a:xfrm>
        </p:spPr>
        <p:txBody>
          <a:bodyPr>
            <a:normAutofit/>
          </a:bodyPr>
          <a:lstStyle/>
          <a:p>
            <a:r>
              <a:rPr lang="en-US" b="0" dirty="0"/>
              <a:t>Prediction: In 5 Years CA Will be a Majority Renter State</a:t>
            </a:r>
          </a:p>
        </p:txBody>
      </p:sp>
    </p:spTree>
    <p:extLst>
      <p:ext uri="{BB962C8B-B14F-4D97-AF65-F5344CB8AC3E}">
        <p14:creationId xmlns:p14="http://schemas.microsoft.com/office/powerpoint/2010/main" val="37192574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Post-Election Outlook</a:t>
            </a:r>
          </a:p>
        </p:txBody>
      </p:sp>
    </p:spTree>
    <p:extLst>
      <p:ext uri="{BB962C8B-B14F-4D97-AF65-F5344CB8AC3E}">
        <p14:creationId xmlns:p14="http://schemas.microsoft.com/office/powerpoint/2010/main" val="23138029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0" dirty="0"/>
              <a:t>Real Estate is Still Considered the Best </a:t>
            </a:r>
            <a:br>
              <a:rPr lang="en-US" sz="3200" b="0" dirty="0"/>
            </a:br>
            <a:r>
              <a:rPr lang="en-US" sz="3200" b="0" dirty="0"/>
              <a:t>Long Term Investment</a:t>
            </a:r>
          </a:p>
        </p:txBody>
      </p:sp>
      <p:sp>
        <p:nvSpPr>
          <p:cNvPr id="7" name="Text Box 2"/>
          <p:cNvSpPr txBox="1">
            <a:spLocks noChangeArrowheads="1"/>
          </p:cNvSpPr>
          <p:nvPr/>
        </p:nvSpPr>
        <p:spPr bwMode="auto">
          <a:xfrm>
            <a:off x="10636400" y="5587853"/>
            <a:ext cx="14237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a:ea typeface="+mn-ea"/>
                <a:cs typeface="+mn-cs"/>
              </a:rPr>
              <a:t>SOURCE:  Gallup</a:t>
            </a:r>
          </a:p>
        </p:txBody>
      </p:sp>
      <p:pic>
        <p:nvPicPr>
          <p:cNvPr id="4" name="Picture 3"/>
          <p:cNvPicPr>
            <a:picLocks noChangeAspect="1"/>
          </p:cNvPicPr>
          <p:nvPr/>
        </p:nvPicPr>
        <p:blipFill>
          <a:blip r:embed="rId2"/>
          <a:stretch>
            <a:fillRect/>
          </a:stretch>
        </p:blipFill>
        <p:spPr>
          <a:xfrm>
            <a:off x="1417984" y="1260624"/>
            <a:ext cx="9218416" cy="4822124"/>
          </a:xfrm>
          <a:prstGeom prst="rect">
            <a:avLst/>
          </a:prstGeom>
        </p:spPr>
      </p:pic>
    </p:spTree>
    <p:extLst>
      <p:ext uri="{BB962C8B-B14F-4D97-AF65-F5344CB8AC3E}">
        <p14:creationId xmlns:p14="http://schemas.microsoft.com/office/powerpoint/2010/main" val="25956231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Nearly ½ Renters Plan to Buy a Home</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36B729-50A4-46BA-86F8-ED61BF682D4C}" type="slidenum">
              <a:rPr kumimoji="0" lang="en-US" sz="1800" b="0" i="0" u="none" strike="noStrike" kern="1200" cap="none" spc="0" normalizeH="0" baseline="0" noProof="0" smtClean="0">
                <a:ln>
                  <a:noFill/>
                </a:ln>
                <a:solidFill>
                  <a:prstClr val="black"/>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Box 3"/>
          <p:cNvSpPr txBox="1"/>
          <p:nvPr/>
        </p:nvSpPr>
        <p:spPr>
          <a:xfrm>
            <a:off x="618744" y="5717588"/>
            <a:ext cx="8077200" cy="27699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UcPeriod" startAt="17"/>
              <a:tabLst/>
              <a:defRPr/>
            </a:pPr>
            <a:r>
              <a:rPr kumimoji="0" lang="en-US" sz="1200" b="0" i="0" u="none" strike="noStrike" kern="1200" cap="none" spc="0" normalizeH="0" baseline="0" noProof="0" dirty="0">
                <a:ln>
                  <a:noFill/>
                </a:ln>
                <a:solidFill>
                  <a:prstClr val="black"/>
                </a:solidFill>
                <a:effectLst/>
                <a:uLnTx/>
                <a:uFillTx/>
                <a:latin typeface="Century Gothic"/>
                <a:ea typeface="+mn-ea"/>
                <a:cs typeface="+mn-cs"/>
              </a:rPr>
              <a:t>When do you plan to buy your next home?</a:t>
            </a:r>
            <a:endParaRPr kumimoji="0" lang="en-US" sz="1050" b="0" i="1" u="none" strike="noStrike" kern="1200" cap="none" spc="0" normalizeH="0" baseline="0" noProof="0" dirty="0">
              <a:ln>
                <a:noFill/>
              </a:ln>
              <a:solidFill>
                <a:prstClr val="black"/>
              </a:solidFill>
              <a:effectLst/>
              <a:uLnTx/>
              <a:uFillTx/>
              <a:latin typeface="Century Gothic"/>
              <a:ea typeface="+mn-ea"/>
              <a:cs typeface="+mn-cs"/>
            </a:endParaRPr>
          </a:p>
        </p:txBody>
      </p:sp>
      <p:graphicFrame>
        <p:nvGraphicFramePr>
          <p:cNvPr id="3" name="Chart 2"/>
          <p:cNvGraphicFramePr/>
          <p:nvPr>
            <p:extLst/>
          </p:nvPr>
        </p:nvGraphicFramePr>
        <p:xfrm>
          <a:off x="901821" y="1207500"/>
          <a:ext cx="10954512" cy="45745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59159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0" dirty="0"/>
              <a:t>55% Already Preparing to Buy a Home</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36B729-50A4-46BA-86F8-ED61BF682D4C}" type="slidenum">
              <a:rPr kumimoji="0" lang="en-US" sz="1800" b="0" i="0" u="none" strike="noStrike" kern="1200" cap="none" spc="0" normalizeH="0" baseline="0" noProof="0" smtClean="0">
                <a:ln>
                  <a:noFill/>
                </a:ln>
                <a:solidFill>
                  <a:prstClr val="black"/>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graphicFrame>
        <p:nvGraphicFramePr>
          <p:cNvPr id="6" name="Content Placeholder 5"/>
          <p:cNvGraphicFramePr>
            <a:graphicFrameLocks noGrp="1"/>
          </p:cNvGraphicFramePr>
          <p:nvPr>
            <p:ph idx="1"/>
            <p:extLst/>
          </p:nvPr>
        </p:nvGraphicFramePr>
        <p:xfrm>
          <a:off x="619125" y="1281113"/>
          <a:ext cx="10953750" cy="435133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19125" y="5588000"/>
            <a:ext cx="8077200" cy="27699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UcPeriod" startAt="17"/>
              <a:tabLst/>
              <a:defRPr/>
            </a:pPr>
            <a:r>
              <a:rPr kumimoji="0" lang="en-US" sz="1200" b="0" i="0" u="none" strike="noStrike" kern="1200" cap="none" spc="0" normalizeH="0" baseline="0" noProof="0" dirty="0">
                <a:ln>
                  <a:noFill/>
                </a:ln>
                <a:solidFill>
                  <a:prstClr val="black"/>
                </a:solidFill>
                <a:effectLst/>
                <a:uLnTx/>
                <a:uFillTx/>
                <a:latin typeface="Century Gothic"/>
                <a:ea typeface="+mn-ea"/>
                <a:cs typeface="+mn-cs"/>
              </a:rPr>
              <a:t>Have you made any of the following preparations to buy a home? Please select all that apply.</a:t>
            </a:r>
            <a:endParaRPr kumimoji="0" lang="en-US" sz="1050" b="0" i="1"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443258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0" dirty="0"/>
              <a:t>69% of Millennial renters would buy with low-down</a:t>
            </a:r>
          </a:p>
        </p:txBody>
      </p:sp>
      <p:graphicFrame>
        <p:nvGraphicFramePr>
          <p:cNvPr id="4" name="Chart 3"/>
          <p:cNvGraphicFramePr/>
          <p:nvPr>
            <p:extLst/>
          </p:nvPr>
        </p:nvGraphicFramePr>
        <p:xfrm>
          <a:off x="2209800" y="1233427"/>
          <a:ext cx="806582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618744" y="5750103"/>
            <a:ext cx="8382000" cy="274370"/>
          </a:xfrm>
          <a:prstGeom prst="rect">
            <a:avLst/>
          </a:prstGeom>
        </p:spPr>
        <p:txBody>
          <a:bodyPr wrap="square">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alpha val="100000"/>
                  </a:srgbClr>
                </a:solidFill>
                <a:effectLst/>
                <a:uLnTx/>
                <a:uFillTx/>
                <a:latin typeface="Century Gothic" panose="020B0502020202020204" pitchFamily="34" charset="0"/>
                <a:ea typeface="+mn-ea"/>
                <a:cs typeface="Calibri"/>
              </a:rPr>
              <a:t>If You knew you could qualify with lower down-payment, would you start to look for a house?</a:t>
            </a:r>
          </a:p>
        </p:txBody>
      </p:sp>
      <p:sp>
        <p:nvSpPr>
          <p:cNvPr id="7" name="Text Box 2"/>
          <p:cNvSpPr txBox="1">
            <a:spLocks noChangeArrowheads="1"/>
          </p:cNvSpPr>
          <p:nvPr/>
        </p:nvSpPr>
        <p:spPr bwMode="auto">
          <a:xfrm>
            <a:off x="7700372" y="5685465"/>
            <a:ext cx="40382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SERIES: 2016 Generations / Millennials Survey</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SOURCE:  CALIFORNIA ASSOCIATION OF REALTORS®</a:t>
            </a:r>
          </a:p>
        </p:txBody>
      </p:sp>
    </p:spTree>
    <p:extLst>
      <p:ext uri="{BB962C8B-B14F-4D97-AF65-F5344CB8AC3E}">
        <p14:creationId xmlns:p14="http://schemas.microsoft.com/office/powerpoint/2010/main" val="35920090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Only 19% Know about FHA Loans</a:t>
            </a:r>
          </a:p>
        </p:txBody>
      </p:sp>
      <p:graphicFrame>
        <p:nvGraphicFramePr>
          <p:cNvPr id="4" name="Chart 3"/>
          <p:cNvGraphicFramePr/>
          <p:nvPr>
            <p:extLst/>
          </p:nvPr>
        </p:nvGraphicFramePr>
        <p:xfrm>
          <a:off x="1722783" y="1233427"/>
          <a:ext cx="9037982"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505857" y="5764535"/>
            <a:ext cx="8382000" cy="274370"/>
          </a:xfrm>
          <a:prstGeom prst="rect">
            <a:avLst/>
          </a:prstGeom>
        </p:spPr>
        <p:txBody>
          <a:bodyPr wrap="square">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alpha val="100000"/>
                  </a:srgbClr>
                </a:solidFill>
                <a:effectLst/>
                <a:uLnTx/>
                <a:uFillTx/>
                <a:latin typeface="Century Gothic"/>
                <a:ea typeface="+mn-ea"/>
                <a:cs typeface="Calibri"/>
              </a:rPr>
              <a:t>FHA backed loans only require a 3.5% down-payment. </a:t>
            </a:r>
          </a:p>
        </p:txBody>
      </p:sp>
      <p:sp>
        <p:nvSpPr>
          <p:cNvPr id="7" name="Text Box 2"/>
          <p:cNvSpPr txBox="1">
            <a:spLocks noChangeArrowheads="1"/>
          </p:cNvSpPr>
          <p:nvPr/>
        </p:nvSpPr>
        <p:spPr bwMode="auto">
          <a:xfrm>
            <a:off x="7700372" y="5685465"/>
            <a:ext cx="40382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SERIES: 2016 Generations / Millennials Survey</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SOURCE:  CALIFORNIA ASSOCIATION OF REALTORS®</a:t>
            </a:r>
          </a:p>
        </p:txBody>
      </p:sp>
    </p:spTree>
    <p:extLst>
      <p:ext uri="{BB962C8B-B14F-4D97-AF65-F5344CB8AC3E}">
        <p14:creationId xmlns:p14="http://schemas.microsoft.com/office/powerpoint/2010/main" val="8687082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0" dirty="0"/>
              <a:t>Has Student Debt Delayed Decisions to Move? </a:t>
            </a:r>
          </a:p>
        </p:txBody>
      </p:sp>
      <p:sp>
        <p:nvSpPr>
          <p:cNvPr id="6" name="Text Box 2"/>
          <p:cNvSpPr txBox="1">
            <a:spLocks noChangeArrowheads="1"/>
          </p:cNvSpPr>
          <p:nvPr/>
        </p:nvSpPr>
        <p:spPr bwMode="auto">
          <a:xfrm>
            <a:off x="7466041" y="5766744"/>
            <a:ext cx="41072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a:ea typeface="+mn-ea"/>
                <a:cs typeface="+mn-cs"/>
              </a:rPr>
              <a:t>SERIES: 2016 Student Loan Debt and Housing Report</a:t>
            </a:r>
          </a:p>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a:ea typeface="+mn-ea"/>
                <a:cs typeface="+mn-cs"/>
              </a:rPr>
              <a:t>SOURCE:  National Association of Realtors® </a:t>
            </a:r>
          </a:p>
        </p:txBody>
      </p:sp>
      <p:sp>
        <p:nvSpPr>
          <p:cNvPr id="7" name="TextBox 6"/>
          <p:cNvSpPr txBox="1"/>
          <p:nvPr/>
        </p:nvSpPr>
        <p:spPr>
          <a:xfrm rot="16200000">
            <a:off x="602529" y="2757612"/>
            <a:ext cx="22989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 of Loan borrowers</a:t>
            </a:r>
          </a:p>
        </p:txBody>
      </p:sp>
      <p:pic>
        <p:nvPicPr>
          <p:cNvPr id="8" name="Picture 7"/>
          <p:cNvPicPr>
            <a:picLocks noChangeAspect="1"/>
          </p:cNvPicPr>
          <p:nvPr/>
        </p:nvPicPr>
        <p:blipFill>
          <a:blip r:embed="rId3"/>
          <a:stretch>
            <a:fillRect/>
          </a:stretch>
        </p:blipFill>
        <p:spPr>
          <a:xfrm>
            <a:off x="1921267" y="1249191"/>
            <a:ext cx="8284770" cy="4593925"/>
          </a:xfrm>
          <a:prstGeom prst="rect">
            <a:avLst/>
          </a:prstGeom>
        </p:spPr>
      </p:pic>
    </p:spTree>
    <p:extLst>
      <p:ext uri="{BB962C8B-B14F-4D97-AF65-F5344CB8AC3E}">
        <p14:creationId xmlns:p14="http://schemas.microsoft.com/office/powerpoint/2010/main" val="30455915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br>
              <a:rPr lang="en-US" b="0"/>
            </a:br>
            <a:r>
              <a:rPr lang="en-US"/>
              <a:t>T</a:t>
            </a:r>
            <a:r>
              <a:rPr lang="en-US" b="0"/>
              <a:t>oday </a:t>
            </a:r>
            <a:r>
              <a:rPr lang="en-US" b="0" dirty="0"/>
              <a:t>the Nation’s Best Performing </a:t>
            </a:r>
            <a:r>
              <a:rPr lang="en-US" dirty="0"/>
              <a:t>C</a:t>
            </a:r>
            <a:r>
              <a:rPr lang="en-US" b="0" dirty="0"/>
              <a:t>ities Are Everywhere</a:t>
            </a:r>
          </a:p>
        </p:txBody>
      </p:sp>
      <p:sp>
        <p:nvSpPr>
          <p:cNvPr id="3" name="Subtitle 2"/>
          <p:cNvSpPr>
            <a:spLocks noGrp="1"/>
          </p:cNvSpPr>
          <p:nvPr>
            <p:ph type="subTitle" idx="1"/>
          </p:nvPr>
        </p:nvSpPr>
        <p:spPr>
          <a:xfrm>
            <a:off x="1933575" y="6210747"/>
            <a:ext cx="6870193" cy="397558"/>
          </a:xfrm>
        </p:spPr>
        <p:txBody>
          <a:bodyPr>
            <a:normAutofit lnSpcReduction="10000"/>
          </a:bodyPr>
          <a:lstStyle/>
          <a:p>
            <a:r>
              <a:rPr lang="en-US" dirty="0"/>
              <a:t>Milken Institute Annual Report 2016</a:t>
            </a:r>
          </a:p>
        </p:txBody>
      </p:sp>
      <p:pic>
        <p:nvPicPr>
          <p:cNvPr id="2" name="Picture 1"/>
          <p:cNvPicPr>
            <a:picLocks noChangeAspect="1"/>
          </p:cNvPicPr>
          <p:nvPr/>
        </p:nvPicPr>
        <p:blipFill>
          <a:blip r:embed="rId3"/>
          <a:stretch>
            <a:fillRect/>
          </a:stretch>
        </p:blipFill>
        <p:spPr>
          <a:xfrm>
            <a:off x="4352597" y="3509963"/>
            <a:ext cx="3534103" cy="2519633"/>
          </a:xfrm>
          <a:prstGeom prst="rect">
            <a:avLst/>
          </a:prstGeom>
        </p:spPr>
      </p:pic>
    </p:spTree>
    <p:extLst>
      <p:ext uri="{BB962C8B-B14F-4D97-AF65-F5344CB8AC3E}">
        <p14:creationId xmlns:p14="http://schemas.microsoft.com/office/powerpoint/2010/main" val="406793665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en-US" dirty="0"/>
              <a:t>Top Ten Best-Performing </a:t>
            </a:r>
            <a:r>
              <a:rPr lang="en-US" i="1" dirty="0"/>
              <a:t>Large</a:t>
            </a:r>
            <a:r>
              <a:rPr lang="en-US" dirty="0"/>
              <a:t> Cities  </a:t>
            </a:r>
          </a:p>
        </p:txBody>
      </p:sp>
      <p:sp>
        <p:nvSpPr>
          <p:cNvPr id="6" name="TextBox 5"/>
          <p:cNvSpPr txBox="1"/>
          <p:nvPr/>
        </p:nvSpPr>
        <p:spPr>
          <a:xfrm>
            <a:off x="550449" y="6220514"/>
            <a:ext cx="1824538" cy="276999"/>
          </a:xfrm>
          <a:prstGeom prst="rect">
            <a:avLst/>
          </a:prstGeom>
          <a:noFill/>
        </p:spPr>
        <p:txBody>
          <a:bodyPr wrap="none" rtlCol="0">
            <a:spAutoFit/>
          </a:bodyPr>
          <a:lstStyle/>
          <a:p>
            <a:pPr defTabSz="914377" fontAlgn="base">
              <a:spcBef>
                <a:spcPct val="0"/>
              </a:spcBef>
              <a:spcAft>
                <a:spcPct val="0"/>
              </a:spcAft>
              <a:defRPr/>
            </a:pPr>
            <a:r>
              <a:rPr lang="en-US" sz="1200" dirty="0">
                <a:solidFill>
                  <a:srgbClr val="002E4F"/>
                </a:solidFill>
                <a:highlight>
                  <a:srgbClr val="FFFFFF"/>
                </a:highlight>
                <a:latin typeface="Arial" panose="020B0604020202020204" pitchFamily="34" charset="0"/>
                <a:ea typeface="Geneva" pitchFamily="125" charset="-128"/>
                <a:cs typeface="Arial" panose="020B0604020202020204" pitchFamily="34" charset="0"/>
              </a:rPr>
              <a:t>Source: Milken Institute.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324" y="1253706"/>
            <a:ext cx="11358349" cy="4393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71276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b="0" dirty="0"/>
              <a:t>Top Ten Best-Performing </a:t>
            </a:r>
            <a:r>
              <a:rPr lang="en-US" b="0" i="1" dirty="0"/>
              <a:t>Small </a:t>
            </a:r>
            <a:r>
              <a:rPr lang="en-US" b="0" dirty="0"/>
              <a:t>Cities </a:t>
            </a:r>
          </a:p>
        </p:txBody>
      </p:sp>
      <p:sp>
        <p:nvSpPr>
          <p:cNvPr id="4" name="TextBox 3"/>
          <p:cNvSpPr txBox="1"/>
          <p:nvPr/>
        </p:nvSpPr>
        <p:spPr>
          <a:xfrm>
            <a:off x="387351" y="6286502"/>
            <a:ext cx="1965603" cy="276999"/>
          </a:xfrm>
          <a:prstGeom prst="rect">
            <a:avLst/>
          </a:prstGeom>
          <a:noFill/>
        </p:spPr>
        <p:txBody>
          <a:bodyPr wrap="none" rtlCol="0">
            <a:spAutoFit/>
          </a:bodyPr>
          <a:lstStyle/>
          <a:p>
            <a:pPr defTabSz="914377">
              <a:defRPr/>
            </a:pPr>
            <a:r>
              <a:rPr lang="en-US" sz="1200" b="1" dirty="0">
                <a:solidFill>
                  <a:schemeClr val="bg1"/>
                </a:solidFill>
                <a:latin typeface="Arial" panose="020B0604020202020204"/>
              </a:rPr>
              <a:t>Source: Milken Institute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1" y="1250951"/>
            <a:ext cx="11417300" cy="435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45108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1122363"/>
            <a:ext cx="9144000" cy="4610222"/>
          </a:xfrm>
        </p:spPr>
        <p:txBody>
          <a:bodyPr>
            <a:normAutofit/>
          </a:bodyPr>
          <a:lstStyle/>
          <a:p>
            <a:r>
              <a:rPr lang="en-US" b="0" dirty="0"/>
              <a:t>Lack of Turnover: Causes and Consequences</a:t>
            </a:r>
            <a:br>
              <a:rPr lang="en-US" b="0" dirty="0"/>
            </a:br>
            <a:br>
              <a:rPr lang="en-US" b="0" dirty="0"/>
            </a:br>
            <a:endParaRPr lang="en-US" b="0" dirty="0"/>
          </a:p>
        </p:txBody>
      </p:sp>
    </p:spTree>
    <p:extLst>
      <p:ext uri="{BB962C8B-B14F-4D97-AF65-F5344CB8AC3E}">
        <p14:creationId xmlns:p14="http://schemas.microsoft.com/office/powerpoint/2010/main" val="36587690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normAutofit/>
          </a:bodyPr>
          <a:lstStyle/>
          <a:p>
            <a:r>
              <a:rPr lang="en-US" b="1" dirty="0"/>
              <a:t>REALTOR</a:t>
            </a:r>
            <a:r>
              <a:rPr lang="en-US" dirty="0"/>
              <a:t>® </a:t>
            </a:r>
            <a:r>
              <a:rPr lang="en-US" b="1" dirty="0"/>
              <a:t>Party</a:t>
            </a:r>
            <a:r>
              <a:rPr lang="en-US" i="1" dirty="0"/>
              <a:t> – </a:t>
            </a:r>
            <a:r>
              <a:rPr lang="en-US" dirty="0"/>
              <a:t>Policy is viewed through the lens of Realtor business success &amp; homeownership</a:t>
            </a:r>
          </a:p>
          <a:p>
            <a:r>
              <a:rPr lang="en-US" dirty="0"/>
              <a:t>Powerful alliance of </a:t>
            </a:r>
            <a:r>
              <a:rPr lang="en-US" b="1" dirty="0"/>
              <a:t>REALTORS</a:t>
            </a:r>
            <a:r>
              <a:rPr lang="en-US" dirty="0"/>
              <a:t>® and </a:t>
            </a:r>
            <a:r>
              <a:rPr lang="en-US" b="1" dirty="0"/>
              <a:t>REALTOR</a:t>
            </a:r>
            <a:r>
              <a:rPr lang="en-US" dirty="0"/>
              <a:t>® Associations working to protect and </a:t>
            </a:r>
            <a:r>
              <a:rPr lang="en-US" i="1" dirty="0"/>
              <a:t>promote homeownership and property investment.</a:t>
            </a:r>
          </a:p>
          <a:p>
            <a:r>
              <a:rPr lang="en-US" dirty="0"/>
              <a:t> The </a:t>
            </a:r>
            <a:r>
              <a:rPr lang="en-US" b="1" dirty="0"/>
              <a:t>REALTOR</a:t>
            </a:r>
            <a:r>
              <a:rPr lang="en-US" dirty="0"/>
              <a:t>® </a:t>
            </a:r>
            <a:r>
              <a:rPr lang="en-US" b="1" dirty="0"/>
              <a:t>Party</a:t>
            </a:r>
            <a:r>
              <a:rPr lang="en-US" dirty="0"/>
              <a:t> speaks with one voice to advance candidates and public policies that build strong communities and promote a vibrant business environment.</a:t>
            </a:r>
            <a:endParaRPr lang="en-US" i="1" dirty="0"/>
          </a:p>
          <a:p>
            <a:endParaRPr lang="en-US" sz="3600" i="1" dirty="0"/>
          </a:p>
        </p:txBody>
      </p:sp>
      <p:sp>
        <p:nvSpPr>
          <p:cNvPr id="2" name="Title 1"/>
          <p:cNvSpPr>
            <a:spLocks noGrp="1"/>
          </p:cNvSpPr>
          <p:nvPr>
            <p:ph type="title"/>
          </p:nvPr>
        </p:nvSpPr>
        <p:spPr/>
        <p:txBody>
          <a:bodyPr>
            <a:noAutofit/>
          </a:bodyPr>
          <a:lstStyle/>
          <a:p>
            <a:r>
              <a:rPr lang="en-US" sz="4000" b="0" dirty="0"/>
              <a:t>Full Disclosure</a:t>
            </a:r>
          </a:p>
        </p:txBody>
      </p:sp>
    </p:spTree>
    <p:extLst>
      <p:ext uri="{BB962C8B-B14F-4D97-AF65-F5344CB8AC3E}">
        <p14:creationId xmlns:p14="http://schemas.microsoft.com/office/powerpoint/2010/main" val="27376586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Long-Time Homeowners are not moving as in the past</a:t>
            </a:r>
          </a:p>
          <a:p>
            <a:pPr lvl="1"/>
            <a:r>
              <a:rPr lang="en-US" dirty="0"/>
              <a:t>Low rate on current mortgage </a:t>
            </a:r>
          </a:p>
          <a:p>
            <a:pPr lvl="1"/>
            <a:r>
              <a:rPr lang="en-US" dirty="0"/>
              <a:t>Low property taxes</a:t>
            </a:r>
          </a:p>
          <a:p>
            <a:pPr lvl="1"/>
            <a:r>
              <a:rPr lang="en-US" dirty="0"/>
              <a:t>Capital gains hit</a:t>
            </a:r>
          </a:p>
          <a:p>
            <a:pPr lvl="1"/>
            <a:r>
              <a:rPr lang="en-US" dirty="0"/>
              <a:t>Where can I afford to go?</a:t>
            </a:r>
          </a:p>
          <a:p>
            <a:pPr lvl="1"/>
            <a:r>
              <a:rPr lang="en-US" dirty="0"/>
              <a:t>Could not qualify for a mortgage today</a:t>
            </a:r>
          </a:p>
          <a:p>
            <a:r>
              <a:rPr lang="en-US" i="1" dirty="0"/>
              <a:t>Remodel and stay</a:t>
            </a:r>
          </a:p>
          <a:p>
            <a:r>
              <a:rPr lang="en-US" i="1" dirty="0"/>
              <a:t>Are we headed for the “European Model” where  children inherit the home of their parents?</a:t>
            </a:r>
          </a:p>
          <a:p>
            <a:r>
              <a:rPr lang="en-US" i="1" dirty="0"/>
              <a:t>One more thing…Secular decline in marriage </a:t>
            </a:r>
          </a:p>
          <a:p>
            <a:endParaRPr lang="en-US" dirty="0"/>
          </a:p>
        </p:txBody>
      </p:sp>
      <p:sp>
        <p:nvSpPr>
          <p:cNvPr id="2" name="Title 1"/>
          <p:cNvSpPr>
            <a:spLocks noGrp="1"/>
          </p:cNvSpPr>
          <p:nvPr>
            <p:ph type="title"/>
          </p:nvPr>
        </p:nvSpPr>
        <p:spPr/>
        <p:txBody>
          <a:bodyPr/>
          <a:lstStyle/>
          <a:p>
            <a:r>
              <a:rPr lang="en-US" b="0" dirty="0"/>
              <a:t>Where is the Inventory? </a:t>
            </a:r>
          </a:p>
        </p:txBody>
      </p:sp>
    </p:spTree>
    <p:extLst>
      <p:ext uri="{BB962C8B-B14F-4D97-AF65-F5344CB8AC3E}">
        <p14:creationId xmlns:p14="http://schemas.microsoft.com/office/powerpoint/2010/main" val="1075412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noAutofit/>
          </a:bodyPr>
          <a:lstStyle/>
          <a:p>
            <a:r>
              <a:rPr lang="en-US" sz="3200" b="0" dirty="0"/>
              <a:t>Fewer </a:t>
            </a:r>
            <a:r>
              <a:rPr lang="en-US" sz="3200" dirty="0"/>
              <a:t>U</a:t>
            </a:r>
            <a:r>
              <a:rPr lang="en-US" sz="3200" b="0" dirty="0"/>
              <a:t>nits Turning Over Since the Great Recession</a:t>
            </a:r>
          </a:p>
        </p:txBody>
      </p:sp>
      <p:sp>
        <p:nvSpPr>
          <p:cNvPr id="7" name="Text Box 2"/>
          <p:cNvSpPr txBox="1">
            <a:spLocks noChangeArrowheads="1"/>
          </p:cNvSpPr>
          <p:nvPr/>
        </p:nvSpPr>
        <p:spPr bwMode="auto">
          <a:xfrm>
            <a:off x="0" y="6057774"/>
            <a:ext cx="55681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orbel"/>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SERIES: Percent of existing single-family homes being sold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orbel"/>
                <a:ea typeface="+mn-ea"/>
                <a:cs typeface="+mn-cs"/>
              </a:rPr>
              <a:t>SOURCE:  Census Bureau, American Community Survey, Moody’s Analytics, C.A.R.</a:t>
            </a:r>
          </a:p>
        </p:txBody>
      </p:sp>
      <p:sp>
        <p:nvSpPr>
          <p:cNvPr id="3" name="TextBox 2"/>
          <p:cNvSpPr txBox="1"/>
          <p:nvPr/>
        </p:nvSpPr>
        <p:spPr>
          <a:xfrm>
            <a:off x="3810000" y="1371601"/>
            <a:ext cx="4724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Housing Turnover 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(Single-Family Homes only)</a:t>
            </a:r>
          </a:p>
        </p:txBody>
      </p:sp>
      <p:graphicFrame>
        <p:nvGraphicFramePr>
          <p:cNvPr id="8" name="Content Placeholder 7"/>
          <p:cNvGraphicFramePr>
            <a:graphicFrameLocks noGrp="1"/>
          </p:cNvGraphicFramePr>
          <p:nvPr>
            <p:ph idx="1"/>
            <p:extLst/>
          </p:nvPr>
        </p:nvGraphicFramePr>
        <p:xfrm>
          <a:off x="695325" y="1283114"/>
          <a:ext cx="10953750" cy="474662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510410" y="2643304"/>
            <a:ext cx="18758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a:ea typeface="+mn-ea"/>
                <a:cs typeface="+mn-cs"/>
              </a:rPr>
              <a:t>CA turnover rate trend</a:t>
            </a:r>
          </a:p>
        </p:txBody>
      </p:sp>
      <p:cxnSp>
        <p:nvCxnSpPr>
          <p:cNvPr id="5" name="Straight Arrow Connector 4"/>
          <p:cNvCxnSpPr/>
          <p:nvPr/>
        </p:nvCxnSpPr>
        <p:spPr>
          <a:xfrm>
            <a:off x="6427092" y="2920303"/>
            <a:ext cx="0" cy="48012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6667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1"/>
          <p:cNvGraphicFramePr>
            <a:graphicFrameLocks noGrp="1"/>
          </p:cNvGraphicFramePr>
          <p:nvPr>
            <p:ph idx="1"/>
            <p:extLst/>
          </p:nvPr>
        </p:nvGraphicFramePr>
        <p:xfrm>
          <a:off x="619125" y="1281113"/>
          <a:ext cx="10953750" cy="47466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b="0" dirty="0"/>
              <a:t>Years Owned Before Selling: Historic Highs</a:t>
            </a:r>
          </a:p>
        </p:txBody>
      </p:sp>
      <p:sp>
        <p:nvSpPr>
          <p:cNvPr id="7" name="Text Box 2"/>
          <p:cNvSpPr txBox="1">
            <a:spLocks noChangeArrowheads="1"/>
          </p:cNvSpPr>
          <p:nvPr/>
        </p:nvSpPr>
        <p:spPr bwMode="auto">
          <a:xfrm>
            <a:off x="105102" y="6235318"/>
            <a:ext cx="4109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r>
              <a:rPr lang="en-US" sz="1200" dirty="0">
                <a:solidFill>
                  <a:schemeClr val="bg1"/>
                </a:solidFill>
                <a:latin typeface="+mn-lt"/>
              </a:rPr>
              <a:t>SERIES: 2016 Housing Market Survey</a:t>
            </a:r>
          </a:p>
          <a:p>
            <a:r>
              <a:rPr lang="en-US" sz="1200" dirty="0">
                <a:solidFill>
                  <a:schemeClr val="bg1"/>
                </a:solidFill>
                <a:latin typeface="+mn-lt"/>
              </a:rPr>
              <a:t>SOURCE:  CALIFORNIA ASSOCIATION OF REALTORS® </a:t>
            </a:r>
          </a:p>
        </p:txBody>
      </p:sp>
    </p:spTree>
    <p:extLst>
      <p:ext uri="{BB962C8B-B14F-4D97-AF65-F5344CB8AC3E}">
        <p14:creationId xmlns:p14="http://schemas.microsoft.com/office/powerpoint/2010/main" val="32113630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extLst/>
          </p:nvPr>
        </p:nvGraphicFramePr>
        <p:xfrm>
          <a:off x="619125" y="1513490"/>
          <a:ext cx="10953750" cy="451424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b="0" dirty="0"/>
              <a:t>Boomers Not Moving as Often</a:t>
            </a:r>
          </a:p>
        </p:txBody>
      </p:sp>
      <p:sp>
        <p:nvSpPr>
          <p:cNvPr id="8" name="Text Box 2"/>
          <p:cNvSpPr txBox="1">
            <a:spLocks noChangeArrowheads="1"/>
          </p:cNvSpPr>
          <p:nvPr/>
        </p:nvSpPr>
        <p:spPr bwMode="auto">
          <a:xfrm>
            <a:off x="0" y="6236897"/>
            <a:ext cx="4713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r>
              <a:rPr lang="en-US" sz="1200" dirty="0">
                <a:solidFill>
                  <a:schemeClr val="bg1"/>
                </a:solidFill>
                <a:latin typeface="Century Gothic" panose="020B0502020202020204" pitchFamily="34" charset="0"/>
              </a:rPr>
              <a:t>SERIES: Distribution of Home Ownership by Year Moved In</a:t>
            </a:r>
          </a:p>
          <a:p>
            <a:r>
              <a:rPr lang="en-US" sz="1200" dirty="0">
                <a:solidFill>
                  <a:schemeClr val="bg1"/>
                </a:solidFill>
                <a:latin typeface="Century Gothic" panose="020B0502020202020204" pitchFamily="34" charset="0"/>
              </a:rPr>
              <a:t>SOURCE:  U.S. Census Bureau, 2013 American Housing Survey</a:t>
            </a:r>
          </a:p>
        </p:txBody>
      </p:sp>
      <p:sp>
        <p:nvSpPr>
          <p:cNvPr id="9" name="Rectangle 8"/>
          <p:cNvSpPr txBox="1">
            <a:spLocks noChangeArrowheads="1"/>
          </p:cNvSpPr>
          <p:nvPr/>
        </p:nvSpPr>
        <p:spPr>
          <a:xfrm>
            <a:off x="619125" y="1240220"/>
            <a:ext cx="9896475" cy="4927513"/>
          </a:xfrm>
          <a:prstGeom prst="rect">
            <a:avLst/>
          </a:prstGeom>
        </p:spPr>
        <p:txBody>
          <a:bodyPr/>
          <a:lstStyle>
            <a:lvl1pPr marL="274320" indent="-274320" algn="l" defTabSz="914400" rtl="0" eaLnBrk="1" latinLnBrk="0" hangingPunct="1">
              <a:spcBef>
                <a:spcPct val="20000"/>
              </a:spcBef>
              <a:buFont typeface="Arial" pitchFamily="34" charset="0"/>
              <a:buChar char="•"/>
              <a:defRPr sz="2400" i="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180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180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180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180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dirty="0">
                <a:solidFill>
                  <a:prstClr val="black"/>
                </a:solidFill>
              </a:rPr>
              <a:t>71% of Californian’s aged 55+ haven’t moved since 1999</a:t>
            </a:r>
          </a:p>
        </p:txBody>
      </p:sp>
    </p:spTree>
    <p:extLst>
      <p:ext uri="{BB962C8B-B14F-4D97-AF65-F5344CB8AC3E}">
        <p14:creationId xmlns:p14="http://schemas.microsoft.com/office/powerpoint/2010/main" val="6920272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Remodeling at an all-time high in 2016</a:t>
            </a:r>
          </a:p>
        </p:txBody>
      </p:sp>
      <p:sp>
        <p:nvSpPr>
          <p:cNvPr id="7" name="Text Box 2"/>
          <p:cNvSpPr txBox="1">
            <a:spLocks noChangeArrowheads="1"/>
          </p:cNvSpPr>
          <p:nvPr/>
        </p:nvSpPr>
        <p:spPr bwMode="auto">
          <a:xfrm>
            <a:off x="0" y="6211669"/>
            <a:ext cx="73068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a:r>
              <a:rPr lang="en-US" sz="1200" b="1" dirty="0">
                <a:solidFill>
                  <a:schemeClr val="bg1"/>
                </a:solidFill>
                <a:latin typeface="+mn-lt"/>
              </a:rPr>
              <a:t> </a:t>
            </a:r>
          </a:p>
          <a:p>
            <a:r>
              <a:rPr lang="en-US" sz="1200" b="1" dirty="0">
                <a:solidFill>
                  <a:schemeClr val="bg1"/>
                </a:solidFill>
                <a:latin typeface="+mn-lt"/>
              </a:rPr>
              <a:t>SOURCE: California Homebuilding Foundation (CHF)/Construction Industry Research Board (CIRB)</a:t>
            </a:r>
          </a:p>
          <a:p>
            <a:r>
              <a:rPr lang="en-US" sz="1200" b="1" dirty="0">
                <a:solidFill>
                  <a:schemeClr val="bg1"/>
                </a:solidFill>
                <a:latin typeface="+mn-lt"/>
              </a:rPr>
              <a:t>Downloaded from Moody’s Analytics</a:t>
            </a:r>
          </a:p>
        </p:txBody>
      </p:sp>
      <p:graphicFrame>
        <p:nvGraphicFramePr>
          <p:cNvPr id="8" name="Content Placeholder 7">
            <a:extLst>
              <a:ext uri="{FF2B5EF4-FFF2-40B4-BE49-F238E27FC236}">
                <a16:creationId xmlns:a16="http://schemas.microsoft.com/office/drawing/2014/main" id="{3BAC5209-F234-4AF4-81E0-4DC3055516E5}"/>
              </a:ext>
            </a:extLst>
          </p:cNvPr>
          <p:cNvGraphicFramePr>
            <a:graphicFrameLocks noGrp="1"/>
          </p:cNvGraphicFramePr>
          <p:nvPr>
            <p:ph idx="1"/>
            <p:extLst/>
          </p:nvPr>
        </p:nvGraphicFramePr>
        <p:xfrm>
          <a:off x="619125" y="1281113"/>
          <a:ext cx="10953750" cy="4746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51779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rgbClr val="FFFFFF"/>
                </a:solidFill>
              </a:rPr>
              <a:t>California’s Single-Family Housing Stock</a:t>
            </a:r>
            <a:endParaRPr lang="en-US" b="0" dirty="0"/>
          </a:p>
        </p:txBody>
      </p:sp>
      <p:graphicFrame>
        <p:nvGraphicFramePr>
          <p:cNvPr id="5" name="Content Placeholder 8"/>
          <p:cNvGraphicFramePr>
            <a:graphicFrameLocks noGrp="1"/>
          </p:cNvGraphicFramePr>
          <p:nvPr>
            <p:ph idx="1"/>
            <p:extLst/>
          </p:nvPr>
        </p:nvGraphicFramePr>
        <p:xfrm>
          <a:off x="619125" y="1281113"/>
          <a:ext cx="10953750"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2"/>
          <p:cNvSpPr txBox="1">
            <a:spLocks noChangeArrowheads="1"/>
          </p:cNvSpPr>
          <p:nvPr/>
        </p:nvSpPr>
        <p:spPr bwMode="auto">
          <a:xfrm>
            <a:off x="1651514" y="5518723"/>
            <a:ext cx="88889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a:r>
              <a:rPr lang="en-US" sz="1200" b="1" dirty="0">
                <a:latin typeface="+mn-lt"/>
              </a:rPr>
              <a:t> </a:t>
            </a:r>
          </a:p>
          <a:p>
            <a:r>
              <a:rPr lang="en-US" sz="1200" b="1" dirty="0">
                <a:latin typeface="+mn-lt"/>
              </a:rPr>
              <a:t>SOURCE: U.S. Census Bureau, Annual Social and Economic Supplement (ASEC) to the Current Population Survey (CPS)</a:t>
            </a:r>
          </a:p>
          <a:p>
            <a:r>
              <a:rPr lang="en-US" sz="1200" b="1" dirty="0">
                <a:latin typeface="+mn-lt"/>
              </a:rPr>
              <a:t>Downloaded from the National Bureau of Economic Research (NBER)</a:t>
            </a:r>
          </a:p>
        </p:txBody>
      </p:sp>
    </p:spTree>
    <p:extLst>
      <p:ext uri="{BB962C8B-B14F-4D97-AF65-F5344CB8AC3E}">
        <p14:creationId xmlns:p14="http://schemas.microsoft.com/office/powerpoint/2010/main" val="3417281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9"/>
          <p:cNvGraphicFramePr>
            <a:graphicFrameLocks noGrp="1"/>
          </p:cNvGraphicFramePr>
          <p:nvPr>
            <p:ph idx="1"/>
            <p:extLst/>
          </p:nvPr>
        </p:nvGraphicFramePr>
        <p:xfrm>
          <a:off x="619125" y="1281113"/>
          <a:ext cx="10953750" cy="474662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b="0" dirty="0">
                <a:solidFill>
                  <a:srgbClr val="FFFFFF"/>
                </a:solidFill>
              </a:rPr>
              <a:t>More Single Family Units Now Rentals</a:t>
            </a:r>
            <a:endParaRPr lang="en-US" b="0" dirty="0"/>
          </a:p>
        </p:txBody>
      </p:sp>
      <p:sp>
        <p:nvSpPr>
          <p:cNvPr id="5" name="Text Box 2"/>
          <p:cNvSpPr txBox="1">
            <a:spLocks noChangeArrowheads="1"/>
          </p:cNvSpPr>
          <p:nvPr/>
        </p:nvSpPr>
        <p:spPr bwMode="auto">
          <a:xfrm>
            <a:off x="0" y="6211669"/>
            <a:ext cx="88889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a:r>
              <a:rPr lang="en-US" sz="1200" b="1" dirty="0">
                <a:solidFill>
                  <a:schemeClr val="bg1"/>
                </a:solidFill>
                <a:latin typeface="+mn-lt"/>
              </a:rPr>
              <a:t> </a:t>
            </a:r>
          </a:p>
          <a:p>
            <a:r>
              <a:rPr lang="en-US" sz="1200" b="1" dirty="0">
                <a:solidFill>
                  <a:schemeClr val="bg1"/>
                </a:solidFill>
                <a:latin typeface="+mn-lt"/>
              </a:rPr>
              <a:t>SOURCE: U.S. Census Bureau, Annual Social and Economic Supplement (ASEC) to the Current Population Survey (CPS)</a:t>
            </a:r>
          </a:p>
          <a:p>
            <a:r>
              <a:rPr lang="en-US" sz="1200" b="1" dirty="0">
                <a:solidFill>
                  <a:schemeClr val="bg1"/>
                </a:solidFill>
                <a:latin typeface="+mn-lt"/>
              </a:rPr>
              <a:t>Downloaded from the National Bureau of Economic Research (NBER)</a:t>
            </a:r>
          </a:p>
        </p:txBody>
      </p:sp>
      <p:sp>
        <p:nvSpPr>
          <p:cNvPr id="6" name="Text Box 2"/>
          <p:cNvSpPr txBox="1">
            <a:spLocks noChangeArrowheads="1"/>
          </p:cNvSpPr>
          <p:nvPr/>
        </p:nvSpPr>
        <p:spPr bwMode="auto">
          <a:xfrm>
            <a:off x="1962299" y="1002397"/>
            <a:ext cx="85781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a:r>
              <a:rPr lang="en-US" sz="1600" b="1" dirty="0">
                <a:latin typeface="+mn-lt"/>
              </a:rPr>
              <a:t> </a:t>
            </a:r>
          </a:p>
          <a:p>
            <a:r>
              <a:rPr lang="en-US" sz="1600" b="1" dirty="0">
                <a:latin typeface="+mn-lt"/>
              </a:rPr>
              <a:t>Potentially between 400,000 and 700,000 SF Rentals that Used to be Owner-Occupied</a:t>
            </a:r>
          </a:p>
        </p:txBody>
      </p:sp>
    </p:spTree>
    <p:extLst>
      <p:ext uri="{BB962C8B-B14F-4D97-AF65-F5344CB8AC3E}">
        <p14:creationId xmlns:p14="http://schemas.microsoft.com/office/powerpoint/2010/main" val="7553023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a:xfrm>
            <a:off x="1524000" y="304800"/>
            <a:ext cx="8991600" cy="609600"/>
          </a:xfrm>
        </p:spPr>
        <p:txBody>
          <a:bodyPr>
            <a:normAutofit fontScale="90000"/>
          </a:bodyPr>
          <a:lstStyle/>
          <a:p>
            <a:r>
              <a:rPr lang="en-US" b="0" dirty="0">
                <a:solidFill>
                  <a:schemeClr val="bg1"/>
                </a:solidFill>
              </a:rPr>
              <a:t>Most Have Equity in their Home</a:t>
            </a:r>
          </a:p>
        </p:txBody>
      </p:sp>
      <p:sp>
        <p:nvSpPr>
          <p:cNvPr id="3" name="Rectangle 2"/>
          <p:cNvSpPr/>
          <p:nvPr/>
        </p:nvSpPr>
        <p:spPr>
          <a:xfrm>
            <a:off x="618836" y="5632103"/>
            <a:ext cx="8067386" cy="307777"/>
          </a:xfrm>
          <a:prstGeom prst="rect">
            <a:avLst/>
          </a:prstGeom>
        </p:spPr>
        <p:txBody>
          <a:bodyPr wrap="square">
            <a:spAutoFit/>
          </a:bodyPr>
          <a:lstStyle/>
          <a:p>
            <a:pPr lvl="0"/>
            <a:r>
              <a:rPr lang="en-US" sz="1400" dirty="0"/>
              <a:t>Do you have equity in your home?</a:t>
            </a:r>
          </a:p>
        </p:txBody>
      </p:sp>
      <p:graphicFrame>
        <p:nvGraphicFramePr>
          <p:cNvPr id="4" name="Chart 3"/>
          <p:cNvGraphicFramePr/>
          <p:nvPr>
            <p:extLst/>
          </p:nvPr>
        </p:nvGraphicFramePr>
        <p:xfrm>
          <a:off x="2133600" y="1219200"/>
          <a:ext cx="7902039" cy="448984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2"/>
          <p:cNvSpPr txBox="1">
            <a:spLocks noChangeArrowheads="1"/>
          </p:cNvSpPr>
          <p:nvPr/>
        </p:nvSpPr>
        <p:spPr bwMode="auto">
          <a:xfrm>
            <a:off x="7128165" y="5709047"/>
            <a:ext cx="4422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r"/>
            <a:r>
              <a:rPr lang="en-US" sz="1200" dirty="0">
                <a:latin typeface="+mn-lt"/>
              </a:rPr>
              <a:t>SERIES: 2016 Baby Boomer Survey</a:t>
            </a:r>
          </a:p>
          <a:p>
            <a:pPr algn="r"/>
            <a:r>
              <a:rPr lang="en-US" sz="1200" dirty="0">
                <a:latin typeface="+mn-lt"/>
              </a:rPr>
              <a:t>SOURCE:  CALIFORNIA ASSOCIATION OF REALTORS® </a:t>
            </a:r>
          </a:p>
        </p:txBody>
      </p:sp>
    </p:spTree>
    <p:extLst>
      <p:ext uri="{BB962C8B-B14F-4D97-AF65-F5344CB8AC3E}">
        <p14:creationId xmlns:p14="http://schemas.microsoft.com/office/powerpoint/2010/main" val="2892194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a:xfrm>
            <a:off x="707011" y="377237"/>
            <a:ext cx="11321592" cy="609600"/>
          </a:xfrm>
        </p:spPr>
        <p:txBody>
          <a:bodyPr>
            <a:noAutofit/>
          </a:bodyPr>
          <a:lstStyle/>
          <a:p>
            <a:pPr algn="ctr"/>
            <a:r>
              <a:rPr lang="en-US" b="0" dirty="0">
                <a:solidFill>
                  <a:schemeClr val="bg1"/>
                </a:solidFill>
              </a:rPr>
              <a:t>Majority Do Not Plan to Sell When they Retire</a:t>
            </a:r>
          </a:p>
        </p:txBody>
      </p:sp>
      <p:sp>
        <p:nvSpPr>
          <p:cNvPr id="3" name="Rectangle 2"/>
          <p:cNvSpPr/>
          <p:nvPr/>
        </p:nvSpPr>
        <p:spPr>
          <a:xfrm>
            <a:off x="609600" y="5709047"/>
            <a:ext cx="9426039" cy="307777"/>
          </a:xfrm>
          <a:prstGeom prst="rect">
            <a:avLst/>
          </a:prstGeom>
        </p:spPr>
        <p:txBody>
          <a:bodyPr wrap="square">
            <a:spAutoFit/>
          </a:bodyPr>
          <a:lstStyle/>
          <a:p>
            <a:pPr lvl="0"/>
            <a:r>
              <a:rPr lang="en-US" sz="1400" dirty="0"/>
              <a:t>Do you plan to sell your current home when you retire?</a:t>
            </a:r>
          </a:p>
        </p:txBody>
      </p:sp>
      <p:graphicFrame>
        <p:nvGraphicFramePr>
          <p:cNvPr id="4" name="Chart 3"/>
          <p:cNvGraphicFramePr/>
          <p:nvPr>
            <p:extLst/>
          </p:nvPr>
        </p:nvGraphicFramePr>
        <p:xfrm>
          <a:off x="2133600" y="1219200"/>
          <a:ext cx="7902039" cy="448984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2"/>
          <p:cNvSpPr txBox="1">
            <a:spLocks noChangeArrowheads="1"/>
          </p:cNvSpPr>
          <p:nvPr/>
        </p:nvSpPr>
        <p:spPr bwMode="auto">
          <a:xfrm>
            <a:off x="7128165" y="5709047"/>
            <a:ext cx="4422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r"/>
            <a:r>
              <a:rPr lang="en-US" sz="1200" dirty="0">
                <a:latin typeface="+mn-lt"/>
              </a:rPr>
              <a:t>SERIES: 2016 Baby Boomer Survey</a:t>
            </a:r>
          </a:p>
          <a:p>
            <a:pPr algn="r"/>
            <a:r>
              <a:rPr lang="en-US" sz="1200" dirty="0">
                <a:latin typeface="+mn-lt"/>
              </a:rPr>
              <a:t>SOURCE:  CALIFORNIA ASSOCIATION OF REALTORS® </a:t>
            </a:r>
          </a:p>
        </p:txBody>
      </p:sp>
    </p:spTree>
    <p:extLst>
      <p:ext uri="{BB962C8B-B14F-4D97-AF65-F5344CB8AC3E}">
        <p14:creationId xmlns:p14="http://schemas.microsoft.com/office/powerpoint/2010/main" val="2886771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284827" y="359054"/>
            <a:ext cx="10392229" cy="609600"/>
          </a:xfrm>
        </p:spPr>
        <p:txBody>
          <a:bodyPr>
            <a:normAutofit fontScale="90000"/>
          </a:bodyPr>
          <a:lstStyle/>
          <a:p>
            <a:r>
              <a:rPr lang="en-US" sz="3200" b="0" dirty="0"/>
              <a:t>Do you worry about fewer opportunities for your kids?</a:t>
            </a:r>
          </a:p>
        </p:txBody>
      </p:sp>
      <p:sp>
        <p:nvSpPr>
          <p:cNvPr id="3" name="Rectangle 2"/>
          <p:cNvSpPr/>
          <p:nvPr/>
        </p:nvSpPr>
        <p:spPr>
          <a:xfrm>
            <a:off x="342075" y="5570548"/>
            <a:ext cx="5726216" cy="523220"/>
          </a:xfrm>
          <a:prstGeom prst="rect">
            <a:avLst/>
          </a:prstGeom>
        </p:spPr>
        <p:txBody>
          <a:bodyPr wrap="square">
            <a:spAutoFit/>
          </a:bodyPr>
          <a:lstStyle/>
          <a:p>
            <a:r>
              <a:rPr lang="en-US" sz="1400" dirty="0"/>
              <a:t>Do you worry about your children or grandchildren not having the same opportunities to succeed as you did?</a:t>
            </a:r>
          </a:p>
        </p:txBody>
      </p:sp>
      <p:graphicFrame>
        <p:nvGraphicFramePr>
          <p:cNvPr id="4" name="Chart 3"/>
          <p:cNvGraphicFramePr/>
          <p:nvPr>
            <p:extLst/>
          </p:nvPr>
        </p:nvGraphicFramePr>
        <p:xfrm>
          <a:off x="2133600" y="1219200"/>
          <a:ext cx="7902039" cy="449810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2"/>
          <p:cNvSpPr txBox="1">
            <a:spLocks noChangeArrowheads="1"/>
          </p:cNvSpPr>
          <p:nvPr/>
        </p:nvSpPr>
        <p:spPr bwMode="auto">
          <a:xfrm>
            <a:off x="7275946" y="5547457"/>
            <a:ext cx="4059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r"/>
            <a:r>
              <a:rPr lang="en-US" sz="1200" dirty="0">
                <a:latin typeface="+mn-lt"/>
              </a:rPr>
              <a:t>SERIES: 2016 Generations / Boomer Survey</a:t>
            </a:r>
          </a:p>
          <a:p>
            <a:pPr algn="r"/>
            <a:r>
              <a:rPr lang="en-US" sz="1200" dirty="0">
                <a:latin typeface="+mn-lt"/>
              </a:rPr>
              <a:t>SOURCE:  CALIFORNIA ASSOCIATION OF REALTORS® </a:t>
            </a:r>
          </a:p>
        </p:txBody>
      </p:sp>
    </p:spTree>
    <p:extLst>
      <p:ext uri="{BB962C8B-B14F-4D97-AF65-F5344CB8AC3E}">
        <p14:creationId xmlns:p14="http://schemas.microsoft.com/office/powerpoint/2010/main" val="3830168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normAutofit/>
          </a:bodyPr>
          <a:lstStyle/>
          <a:p>
            <a:pPr marL="0" indent="0">
              <a:buNone/>
            </a:pPr>
            <a:endParaRPr lang="en-US" sz="3600" i="1" dirty="0"/>
          </a:p>
          <a:p>
            <a:r>
              <a:rPr lang="en-US" dirty="0"/>
              <a:t>Market/Politics/Rates/Policies/Regulations are not </a:t>
            </a:r>
            <a:r>
              <a:rPr lang="en-US" b="1" dirty="0"/>
              <a:t>YOUR</a:t>
            </a:r>
            <a:r>
              <a:rPr lang="en-US" dirty="0"/>
              <a:t> Destiny</a:t>
            </a:r>
          </a:p>
          <a:p>
            <a:endParaRPr lang="en-US" dirty="0"/>
          </a:p>
          <a:p>
            <a:r>
              <a:rPr lang="en-US" dirty="0"/>
              <a:t>There will be enough sales in 2017 for </a:t>
            </a:r>
            <a:r>
              <a:rPr lang="en-US" b="1" dirty="0"/>
              <a:t>EVERYONE</a:t>
            </a:r>
            <a:r>
              <a:rPr lang="en-US" dirty="0"/>
              <a:t> here to have a great year</a:t>
            </a:r>
          </a:p>
        </p:txBody>
      </p:sp>
      <p:sp>
        <p:nvSpPr>
          <p:cNvPr id="2" name="Title 1"/>
          <p:cNvSpPr>
            <a:spLocks noGrp="1"/>
          </p:cNvSpPr>
          <p:nvPr>
            <p:ph type="title"/>
          </p:nvPr>
        </p:nvSpPr>
        <p:spPr/>
        <p:txBody>
          <a:bodyPr>
            <a:noAutofit/>
          </a:bodyPr>
          <a:lstStyle/>
          <a:p>
            <a:r>
              <a:rPr lang="en-US" sz="4000" b="0" dirty="0"/>
              <a:t>Truth</a:t>
            </a:r>
          </a:p>
        </p:txBody>
      </p:sp>
    </p:spTree>
    <p:extLst>
      <p:ext uri="{BB962C8B-B14F-4D97-AF65-F5344CB8AC3E}">
        <p14:creationId xmlns:p14="http://schemas.microsoft.com/office/powerpoint/2010/main" val="17095144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a:xfrm>
            <a:off x="962025" y="329265"/>
            <a:ext cx="11029950" cy="609600"/>
          </a:xfrm>
        </p:spPr>
        <p:txBody>
          <a:bodyPr>
            <a:noAutofit/>
          </a:bodyPr>
          <a:lstStyle/>
          <a:p>
            <a:r>
              <a:rPr lang="en-US" sz="3600" dirty="0"/>
              <a:t>77% Say They Have or Will Help Kids Buy a Home</a:t>
            </a:r>
            <a:endParaRPr lang="en-US" sz="3600" b="0" dirty="0">
              <a:solidFill>
                <a:schemeClr val="bg1"/>
              </a:solidFill>
            </a:endParaRPr>
          </a:p>
        </p:txBody>
      </p:sp>
      <p:sp>
        <p:nvSpPr>
          <p:cNvPr id="3" name="Rectangle 2"/>
          <p:cNvSpPr/>
          <p:nvPr/>
        </p:nvSpPr>
        <p:spPr>
          <a:xfrm>
            <a:off x="484909" y="5663265"/>
            <a:ext cx="6959600" cy="481670"/>
          </a:xfrm>
          <a:prstGeom prst="rect">
            <a:avLst/>
          </a:prstGeom>
        </p:spPr>
        <p:txBody>
          <a:bodyPr wrap="square">
            <a:spAutoFit/>
          </a:bodyPr>
          <a:lstStyle/>
          <a:p>
            <a:pPr>
              <a:lnSpc>
                <a:spcPct val="115000"/>
              </a:lnSpc>
            </a:pPr>
            <a:r>
              <a:rPr lang="en-US" sz="1100" dirty="0">
                <a:latin typeface="+mj-lt"/>
                <a:ea typeface="Times New Roman" panose="02020603050405020304" pitchFamily="18" charset="0"/>
                <a:cs typeface="Times New Roman" panose="02020603050405020304" pitchFamily="18" charset="0"/>
              </a:rPr>
              <a:t>Are you planning to provide help for your children to buy a home by contributing to their down payment or mortgage payments?</a:t>
            </a:r>
            <a:endParaRPr lang="en-US" sz="1100" dirty="0">
              <a:latin typeface="+mj-lt"/>
            </a:endParaRPr>
          </a:p>
        </p:txBody>
      </p:sp>
      <p:graphicFrame>
        <p:nvGraphicFramePr>
          <p:cNvPr id="4" name="Chart 3"/>
          <p:cNvGraphicFramePr/>
          <p:nvPr>
            <p:extLst>
              <p:ext uri="{D42A27DB-BD31-4B8C-83A1-F6EECF244321}">
                <p14:modId xmlns:p14="http://schemas.microsoft.com/office/powerpoint/2010/main" val="201576294"/>
              </p:ext>
            </p:extLst>
          </p:nvPr>
        </p:nvGraphicFramePr>
        <p:xfrm>
          <a:off x="1714500" y="1179700"/>
          <a:ext cx="7902039"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2"/>
          <p:cNvSpPr txBox="1">
            <a:spLocks noChangeArrowheads="1"/>
          </p:cNvSpPr>
          <p:nvPr/>
        </p:nvSpPr>
        <p:spPr bwMode="auto">
          <a:xfrm>
            <a:off x="7275946" y="5547457"/>
            <a:ext cx="4059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r"/>
            <a:r>
              <a:rPr lang="en-US" sz="1200" dirty="0">
                <a:latin typeface="+mn-lt"/>
              </a:rPr>
              <a:t>SERIES: 2016 Generations / Boomer Survey</a:t>
            </a:r>
          </a:p>
          <a:p>
            <a:pPr algn="r"/>
            <a:r>
              <a:rPr lang="en-US" sz="1200" dirty="0">
                <a:latin typeface="+mn-lt"/>
              </a:rPr>
              <a:t>SOURCE:  CALIFORNIA ASSOCIATION OF REALTORS® </a:t>
            </a:r>
          </a:p>
        </p:txBody>
      </p:sp>
    </p:spTree>
    <p:extLst>
      <p:ext uri="{BB962C8B-B14F-4D97-AF65-F5344CB8AC3E}">
        <p14:creationId xmlns:p14="http://schemas.microsoft.com/office/powerpoint/2010/main" val="1945884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b="0" dirty="0"/>
              <a:t>The Forecast</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0859044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California Housing Market Outlook</a:t>
            </a:r>
          </a:p>
        </p:txBody>
      </p:sp>
      <p:sp>
        <p:nvSpPr>
          <p:cNvPr id="10" name="Text Box 2"/>
          <p:cNvSpPr txBox="1">
            <a:spLocks noChangeArrowheads="1"/>
          </p:cNvSpPr>
          <p:nvPr/>
        </p:nvSpPr>
        <p:spPr bwMode="auto">
          <a:xfrm>
            <a:off x="176489" y="6258990"/>
            <a:ext cx="40815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r>
              <a:rPr lang="en-US" sz="1200" dirty="0">
                <a:solidFill>
                  <a:schemeClr val="bg1"/>
                </a:solidFill>
                <a:latin typeface="Century Gothic" panose="020B0502020202020204" pitchFamily="34" charset="0"/>
              </a:rPr>
              <a:t>SERIES: CA Housing Market Outlook</a:t>
            </a:r>
          </a:p>
          <a:p>
            <a:r>
              <a:rPr lang="en-US" sz="1200" dirty="0">
                <a:solidFill>
                  <a:schemeClr val="bg1"/>
                </a:solidFill>
                <a:latin typeface="Century Gothic" panose="020B0502020202020204" pitchFamily="34" charset="0"/>
              </a:rPr>
              <a:t>SOURCE:  CALIFORNIA ASSOCIATION OF REALTORS®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8122865"/>
              </p:ext>
            </p:extLst>
          </p:nvPr>
        </p:nvGraphicFramePr>
        <p:xfrm>
          <a:off x="619125" y="1501629"/>
          <a:ext cx="10940904" cy="4412607"/>
        </p:xfrm>
        <a:graphic>
          <a:graphicData uri="http://schemas.openxmlformats.org/drawingml/2006/table">
            <a:tbl>
              <a:tblPr firstRow="1" bandRow="1">
                <a:tableStyleId>{5C22544A-7EE6-4342-B048-85BDC9FD1C3A}</a:tableStyleId>
              </a:tblPr>
              <a:tblGrid>
                <a:gridCol w="3432758">
                  <a:extLst>
                    <a:ext uri="{9D8B030D-6E8A-4147-A177-3AD203B41FA5}">
                      <a16:colId xmlns:a16="http://schemas.microsoft.com/office/drawing/2014/main" val="1169755500"/>
                    </a:ext>
                  </a:extLst>
                </a:gridCol>
                <a:gridCol w="1031845">
                  <a:extLst>
                    <a:ext uri="{9D8B030D-6E8A-4147-A177-3AD203B41FA5}">
                      <a16:colId xmlns:a16="http://schemas.microsoft.com/office/drawing/2014/main" val="4168229809"/>
                    </a:ext>
                  </a:extLst>
                </a:gridCol>
                <a:gridCol w="1182848">
                  <a:extLst>
                    <a:ext uri="{9D8B030D-6E8A-4147-A177-3AD203B41FA5}">
                      <a16:colId xmlns:a16="http://schemas.microsoft.com/office/drawing/2014/main" val="2335332440"/>
                    </a:ext>
                  </a:extLst>
                </a:gridCol>
                <a:gridCol w="1098958">
                  <a:extLst>
                    <a:ext uri="{9D8B030D-6E8A-4147-A177-3AD203B41FA5}">
                      <a16:colId xmlns:a16="http://schemas.microsoft.com/office/drawing/2014/main" val="349654348"/>
                    </a:ext>
                  </a:extLst>
                </a:gridCol>
                <a:gridCol w="1048624">
                  <a:extLst>
                    <a:ext uri="{9D8B030D-6E8A-4147-A177-3AD203B41FA5}">
                      <a16:colId xmlns:a16="http://schemas.microsoft.com/office/drawing/2014/main" val="2838178011"/>
                    </a:ext>
                  </a:extLst>
                </a:gridCol>
                <a:gridCol w="1098958">
                  <a:extLst>
                    <a:ext uri="{9D8B030D-6E8A-4147-A177-3AD203B41FA5}">
                      <a16:colId xmlns:a16="http://schemas.microsoft.com/office/drawing/2014/main" val="187908725"/>
                    </a:ext>
                  </a:extLst>
                </a:gridCol>
                <a:gridCol w="1098957">
                  <a:extLst>
                    <a:ext uri="{9D8B030D-6E8A-4147-A177-3AD203B41FA5}">
                      <a16:colId xmlns:a16="http://schemas.microsoft.com/office/drawing/2014/main" val="3543545998"/>
                    </a:ext>
                  </a:extLst>
                </a:gridCol>
                <a:gridCol w="947956">
                  <a:extLst>
                    <a:ext uri="{9D8B030D-6E8A-4147-A177-3AD203B41FA5}">
                      <a16:colId xmlns:a16="http://schemas.microsoft.com/office/drawing/2014/main" val="2785867184"/>
                    </a:ext>
                  </a:extLst>
                </a:gridCol>
              </a:tblGrid>
              <a:tr h="587275">
                <a:tc>
                  <a:txBody>
                    <a:bodyPr/>
                    <a:lstStyle/>
                    <a:p>
                      <a:pPr algn="l" fontAlgn="b"/>
                      <a:r>
                        <a:rPr lang="en-US" sz="1800" b="1" i="0" u="none" strike="noStrike" dirty="0">
                          <a:solidFill>
                            <a:schemeClr val="bg1"/>
                          </a:solidFill>
                          <a:effectLst/>
                          <a:latin typeface="Century Gothic" panose="020B0502020202020204" pitchFamily="34" charset="0"/>
                        </a:rPr>
                        <a:t> </a:t>
                      </a:r>
                    </a:p>
                  </a:txBody>
                  <a:tcPr marL="7620" marR="7620" marT="7620" marB="0" anchor="b"/>
                </a:tc>
                <a:tc>
                  <a:txBody>
                    <a:bodyPr/>
                    <a:lstStyle/>
                    <a:p>
                      <a:pPr algn="ctr" fontAlgn="ctr"/>
                      <a:r>
                        <a:rPr lang="en-US" sz="1800" b="1" i="0" u="none" strike="noStrike" dirty="0">
                          <a:solidFill>
                            <a:schemeClr val="bg1"/>
                          </a:solidFill>
                          <a:effectLst/>
                          <a:latin typeface="Century Gothic" panose="020B0502020202020204" pitchFamily="34" charset="0"/>
                        </a:rPr>
                        <a:t>2011</a:t>
                      </a:r>
                    </a:p>
                  </a:txBody>
                  <a:tcPr marL="7620" marR="7620" marT="7620" marB="0" anchor="ctr"/>
                </a:tc>
                <a:tc>
                  <a:txBody>
                    <a:bodyPr/>
                    <a:lstStyle/>
                    <a:p>
                      <a:pPr algn="ctr" fontAlgn="ctr"/>
                      <a:r>
                        <a:rPr lang="en-US" sz="1800" b="1" i="0" u="none" strike="noStrike" dirty="0">
                          <a:solidFill>
                            <a:schemeClr val="bg1"/>
                          </a:solidFill>
                          <a:effectLst/>
                          <a:latin typeface="Century Gothic" panose="020B0502020202020204" pitchFamily="34" charset="0"/>
                        </a:rPr>
                        <a:t>2012</a:t>
                      </a:r>
                    </a:p>
                  </a:txBody>
                  <a:tcPr marL="7620" marR="7620" marT="7620" marB="0" anchor="ctr"/>
                </a:tc>
                <a:tc>
                  <a:txBody>
                    <a:bodyPr/>
                    <a:lstStyle/>
                    <a:p>
                      <a:pPr algn="ctr" fontAlgn="ctr"/>
                      <a:r>
                        <a:rPr lang="en-US" sz="1800" b="1" i="0" u="none" strike="noStrike" dirty="0">
                          <a:solidFill>
                            <a:schemeClr val="bg1"/>
                          </a:solidFill>
                          <a:effectLst/>
                          <a:latin typeface="Century Gothic" panose="020B0502020202020204" pitchFamily="34" charset="0"/>
                        </a:rPr>
                        <a:t>2013</a:t>
                      </a:r>
                    </a:p>
                  </a:txBody>
                  <a:tcPr marL="7620" marR="7620" marT="7620" marB="0" anchor="ctr"/>
                </a:tc>
                <a:tc>
                  <a:txBody>
                    <a:bodyPr/>
                    <a:lstStyle/>
                    <a:p>
                      <a:pPr algn="ctr" fontAlgn="ctr"/>
                      <a:r>
                        <a:rPr lang="en-US" sz="1800" b="1" i="0" u="none" strike="noStrike" dirty="0">
                          <a:solidFill>
                            <a:schemeClr val="bg1"/>
                          </a:solidFill>
                          <a:effectLst/>
                          <a:latin typeface="Century Gothic" panose="020B0502020202020204" pitchFamily="34" charset="0"/>
                        </a:rPr>
                        <a:t>2014</a:t>
                      </a:r>
                    </a:p>
                  </a:txBody>
                  <a:tcPr marL="7620" marR="7620" marT="7620" marB="0" anchor="ctr"/>
                </a:tc>
                <a:tc>
                  <a:txBody>
                    <a:bodyPr/>
                    <a:lstStyle/>
                    <a:p>
                      <a:pPr algn="ctr" fontAlgn="ctr"/>
                      <a:r>
                        <a:rPr lang="en-US" sz="1800" b="1" i="0" u="none" strike="noStrike" dirty="0">
                          <a:solidFill>
                            <a:schemeClr val="bg1"/>
                          </a:solidFill>
                          <a:effectLst/>
                          <a:latin typeface="Century Gothic" panose="020B0502020202020204" pitchFamily="34" charset="0"/>
                        </a:rPr>
                        <a:t>2015</a:t>
                      </a:r>
                    </a:p>
                  </a:txBody>
                  <a:tcPr marL="7620" marR="7620" marT="7620" marB="0" anchor="ctr"/>
                </a:tc>
                <a:tc>
                  <a:txBody>
                    <a:bodyPr/>
                    <a:lstStyle/>
                    <a:p>
                      <a:pPr algn="ctr" fontAlgn="ctr"/>
                      <a:r>
                        <a:rPr lang="en-US" sz="1800" b="1" i="0" u="none" strike="noStrike" dirty="0">
                          <a:solidFill>
                            <a:schemeClr val="bg1"/>
                          </a:solidFill>
                          <a:effectLst/>
                          <a:latin typeface="Century Gothic" panose="020B0502020202020204" pitchFamily="34" charset="0"/>
                        </a:rPr>
                        <a:t>2016</a:t>
                      </a:r>
                    </a:p>
                  </a:txBody>
                  <a:tcPr marL="7620" marR="7620" marT="7620" marB="0" anchor="ctr"/>
                </a:tc>
                <a:tc>
                  <a:txBody>
                    <a:bodyPr/>
                    <a:lstStyle/>
                    <a:p>
                      <a:pPr algn="ctr" fontAlgn="ctr"/>
                      <a:r>
                        <a:rPr lang="en-US" sz="1800" b="1" i="0" u="none" strike="noStrike" dirty="0">
                          <a:solidFill>
                            <a:schemeClr val="bg1"/>
                          </a:solidFill>
                          <a:effectLst/>
                          <a:latin typeface="Century Gothic" panose="020B0502020202020204" pitchFamily="34" charset="0"/>
                        </a:rPr>
                        <a:t>2017f</a:t>
                      </a:r>
                    </a:p>
                  </a:txBody>
                  <a:tcPr marL="7620" marR="7620" marT="7620" marB="0" anchor="ctr"/>
                </a:tc>
                <a:extLst>
                  <a:ext uri="{0D108BD9-81ED-4DB2-BD59-A6C34878D82A}">
                    <a16:rowId xmlns:a16="http://schemas.microsoft.com/office/drawing/2014/main" val="2547747849"/>
                  </a:ext>
                </a:extLst>
              </a:tr>
              <a:tr h="591297">
                <a:tc>
                  <a:txBody>
                    <a:bodyPr/>
                    <a:lstStyle/>
                    <a:p>
                      <a:pPr algn="l" fontAlgn="ctr"/>
                      <a:r>
                        <a:rPr lang="en-US" sz="1600" b="0" i="0" u="none" strike="noStrike" dirty="0">
                          <a:solidFill>
                            <a:srgbClr val="000000"/>
                          </a:solidFill>
                          <a:effectLst/>
                          <a:latin typeface="Century Gothic" panose="020B0502020202020204" pitchFamily="34" charset="0"/>
                        </a:rPr>
                        <a:t>SFH Resales (000s)</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422.6</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439.8</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414.9</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382.7</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409.4</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416.3</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419.6</a:t>
                      </a:r>
                    </a:p>
                  </a:txBody>
                  <a:tcPr marL="7620" marR="7620" marT="7620" marB="0" anchor="ctr"/>
                </a:tc>
                <a:extLst>
                  <a:ext uri="{0D108BD9-81ED-4DB2-BD59-A6C34878D82A}">
                    <a16:rowId xmlns:a16="http://schemas.microsoft.com/office/drawing/2014/main" val="2005937819"/>
                  </a:ext>
                </a:extLst>
              </a:tr>
              <a:tr h="587275">
                <a:tc>
                  <a:txBody>
                    <a:bodyPr/>
                    <a:lstStyle/>
                    <a:p>
                      <a:pPr algn="l" fontAlgn="ctr"/>
                      <a:r>
                        <a:rPr lang="en-US" sz="1600" b="0" i="0" u="none" strike="noStrike">
                          <a:solidFill>
                            <a:srgbClr val="000000"/>
                          </a:solidFill>
                          <a:effectLst/>
                          <a:latin typeface="Century Gothic" panose="020B0502020202020204" pitchFamily="34" charset="0"/>
                        </a:rPr>
                        <a:t>% Change</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1.4%</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4.1%</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-5.9%</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-7.8%</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7.0%</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1.7%</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0.8%</a:t>
                      </a:r>
                    </a:p>
                  </a:txBody>
                  <a:tcPr marL="7620" marR="7620" marT="7620" marB="0" anchor="ctr"/>
                </a:tc>
                <a:extLst>
                  <a:ext uri="{0D108BD9-81ED-4DB2-BD59-A6C34878D82A}">
                    <a16:rowId xmlns:a16="http://schemas.microsoft.com/office/drawing/2014/main" val="175546746"/>
                  </a:ext>
                </a:extLst>
              </a:tr>
              <a:tr h="591297">
                <a:tc>
                  <a:txBody>
                    <a:bodyPr/>
                    <a:lstStyle/>
                    <a:p>
                      <a:pPr algn="l" fontAlgn="ctr"/>
                      <a:r>
                        <a:rPr lang="en-US" sz="1600" b="0" i="0" u="none" strike="noStrike">
                          <a:solidFill>
                            <a:srgbClr val="000000"/>
                          </a:solidFill>
                          <a:effectLst/>
                          <a:latin typeface="Century Gothic" panose="020B0502020202020204" pitchFamily="34" charset="0"/>
                        </a:rPr>
                        <a:t>Median Price ($000s)</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$286.0</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$319.3</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$407.2</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$446.9</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$476.3</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$502.3</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$525.4</a:t>
                      </a:r>
                    </a:p>
                  </a:txBody>
                  <a:tcPr marL="7620" marR="7620" marT="7620" marB="0" anchor="ctr"/>
                </a:tc>
                <a:extLst>
                  <a:ext uri="{0D108BD9-81ED-4DB2-BD59-A6C34878D82A}">
                    <a16:rowId xmlns:a16="http://schemas.microsoft.com/office/drawing/2014/main" val="2095733807"/>
                  </a:ext>
                </a:extLst>
              </a:tr>
              <a:tr h="587275">
                <a:tc>
                  <a:txBody>
                    <a:bodyPr/>
                    <a:lstStyle/>
                    <a:p>
                      <a:pPr algn="l" fontAlgn="ctr"/>
                      <a:r>
                        <a:rPr lang="en-US" sz="1600" b="0" i="0" u="none" strike="noStrike">
                          <a:solidFill>
                            <a:srgbClr val="000000"/>
                          </a:solidFill>
                          <a:effectLst/>
                          <a:latin typeface="Century Gothic" panose="020B0502020202020204" pitchFamily="34" charset="0"/>
                        </a:rPr>
                        <a:t>% Change</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-6.2%</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11.6%</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27.5%</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9.8%</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6.6%</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5.4%</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4.6%</a:t>
                      </a:r>
                    </a:p>
                  </a:txBody>
                  <a:tcPr marL="7620" marR="7620" marT="7620" marB="0" anchor="ctr"/>
                </a:tc>
                <a:extLst>
                  <a:ext uri="{0D108BD9-81ED-4DB2-BD59-A6C34878D82A}">
                    <a16:rowId xmlns:a16="http://schemas.microsoft.com/office/drawing/2014/main" val="3417685020"/>
                  </a:ext>
                </a:extLst>
              </a:tr>
              <a:tr h="880913">
                <a:tc>
                  <a:txBody>
                    <a:bodyPr/>
                    <a:lstStyle/>
                    <a:p>
                      <a:pPr algn="l" fontAlgn="ctr"/>
                      <a:r>
                        <a:rPr lang="en-US" sz="1600" b="0" i="0" u="none" strike="noStrike">
                          <a:solidFill>
                            <a:srgbClr val="000000"/>
                          </a:solidFill>
                          <a:effectLst/>
                          <a:latin typeface="Century Gothic" panose="020B0502020202020204" pitchFamily="34" charset="0"/>
                        </a:rPr>
                        <a:t>Housing Affordability Index</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53%</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51%</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36%</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30%</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31%</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31%</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28%</a:t>
                      </a:r>
                    </a:p>
                  </a:txBody>
                  <a:tcPr marL="7620" marR="7620" marT="7620" marB="0" anchor="ctr"/>
                </a:tc>
                <a:extLst>
                  <a:ext uri="{0D108BD9-81ED-4DB2-BD59-A6C34878D82A}">
                    <a16:rowId xmlns:a16="http://schemas.microsoft.com/office/drawing/2014/main" val="2833996213"/>
                  </a:ext>
                </a:extLst>
              </a:tr>
              <a:tr h="587275">
                <a:tc>
                  <a:txBody>
                    <a:bodyPr/>
                    <a:lstStyle/>
                    <a:p>
                      <a:pPr algn="l" fontAlgn="ctr"/>
                      <a:r>
                        <a:rPr lang="en-US" sz="1600" b="0" i="0" u="none" strike="noStrike">
                          <a:solidFill>
                            <a:srgbClr val="000000"/>
                          </a:solidFill>
                          <a:effectLst/>
                          <a:latin typeface="Century Gothic" panose="020B0502020202020204" pitchFamily="34" charset="0"/>
                        </a:rPr>
                        <a:t>30-Yr FRM</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4.5%</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3.7%</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4.0%</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4.2%</a:t>
                      </a:r>
                    </a:p>
                  </a:txBody>
                  <a:tcPr marL="7620" marR="7620" marT="7620" marB="0" anchor="ctr"/>
                </a:tc>
                <a:tc>
                  <a:txBody>
                    <a:bodyPr/>
                    <a:lstStyle/>
                    <a:p>
                      <a:pPr algn="ctr" fontAlgn="ctr"/>
                      <a:r>
                        <a:rPr lang="en-US" sz="1600" b="0" i="0" u="none" strike="noStrike">
                          <a:solidFill>
                            <a:srgbClr val="000000"/>
                          </a:solidFill>
                          <a:effectLst/>
                          <a:latin typeface="Century Gothic" panose="020B0502020202020204" pitchFamily="34" charset="0"/>
                        </a:rPr>
                        <a:t>3.9%</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3.6%</a:t>
                      </a:r>
                    </a:p>
                  </a:txBody>
                  <a:tcPr marL="7620" marR="7620" marT="7620" marB="0" anchor="ctr"/>
                </a:tc>
                <a:tc>
                  <a:txBody>
                    <a:bodyPr/>
                    <a:lstStyle/>
                    <a:p>
                      <a:pPr algn="ctr" fontAlgn="ctr"/>
                      <a:r>
                        <a:rPr lang="en-US" sz="1600" b="0" i="0" u="none" strike="noStrike" dirty="0">
                          <a:solidFill>
                            <a:srgbClr val="000000"/>
                          </a:solidFill>
                          <a:effectLst/>
                          <a:latin typeface="Century Gothic" panose="020B0502020202020204" pitchFamily="34" charset="0"/>
                        </a:rPr>
                        <a:t>4.4%</a:t>
                      </a:r>
                    </a:p>
                  </a:txBody>
                  <a:tcPr marL="7620" marR="7620" marT="7620" marB="0" anchor="ctr"/>
                </a:tc>
                <a:extLst>
                  <a:ext uri="{0D108BD9-81ED-4DB2-BD59-A6C34878D82A}">
                    <a16:rowId xmlns:a16="http://schemas.microsoft.com/office/drawing/2014/main" val="63236334"/>
                  </a:ext>
                </a:extLst>
              </a:tr>
            </a:tbl>
          </a:graphicData>
        </a:graphic>
      </p:graphicFrame>
    </p:spTree>
    <p:extLst>
      <p:ext uri="{BB962C8B-B14F-4D97-AF65-F5344CB8AC3E}">
        <p14:creationId xmlns:p14="http://schemas.microsoft.com/office/powerpoint/2010/main" val="29471006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2319129"/>
            <a:ext cx="9144000" cy="1190833"/>
          </a:xfrm>
        </p:spPr>
        <p:txBody>
          <a:bodyPr/>
          <a:lstStyle/>
          <a:p>
            <a:r>
              <a:rPr lang="en-US" dirty="0"/>
              <a:t>Mind-Set for Change</a:t>
            </a:r>
          </a:p>
        </p:txBody>
      </p:sp>
    </p:spTree>
    <p:extLst>
      <p:ext uri="{BB962C8B-B14F-4D97-AF65-F5344CB8AC3E}">
        <p14:creationId xmlns:p14="http://schemas.microsoft.com/office/powerpoint/2010/main" val="40696442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82745" y="481768"/>
            <a:ext cx="5857673" cy="5901605"/>
          </a:xfrm>
          <a:prstGeom prst="rect">
            <a:avLst/>
          </a:prstGeom>
        </p:spPr>
      </p:pic>
    </p:spTree>
    <p:extLst>
      <p:ext uri="{BB962C8B-B14F-4D97-AF65-F5344CB8AC3E}">
        <p14:creationId xmlns:p14="http://schemas.microsoft.com/office/powerpoint/2010/main" val="10276817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24163" y="781878"/>
            <a:ext cx="4350594" cy="4350594"/>
          </a:xfrm>
          <a:prstGeom prst="rect">
            <a:avLst/>
          </a:prstGeom>
        </p:spPr>
      </p:pic>
      <p:sp>
        <p:nvSpPr>
          <p:cNvPr id="5" name="Rectangle 4"/>
          <p:cNvSpPr/>
          <p:nvPr/>
        </p:nvSpPr>
        <p:spPr>
          <a:xfrm>
            <a:off x="5486400" y="3730866"/>
            <a:ext cx="6096000" cy="25545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 will be the same person in five years as you are today except for the people you meet, the places you go  and the books you read.”</a:t>
            </a:r>
          </a:p>
        </p:txBody>
      </p:sp>
    </p:spTree>
    <p:extLst>
      <p:ext uri="{BB962C8B-B14F-4D97-AF65-F5344CB8AC3E}">
        <p14:creationId xmlns:p14="http://schemas.microsoft.com/office/powerpoint/2010/main" val="21393157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63862" y="665918"/>
            <a:ext cx="3559451" cy="5339177"/>
          </a:xfrm>
          <a:prstGeom prst="rect">
            <a:avLst/>
          </a:prstGeom>
        </p:spPr>
      </p:pic>
      <p:pic>
        <p:nvPicPr>
          <p:cNvPr id="5" name="Picture 4"/>
          <p:cNvPicPr>
            <a:picLocks noChangeAspect="1"/>
          </p:cNvPicPr>
          <p:nvPr/>
        </p:nvPicPr>
        <p:blipFill>
          <a:blip r:embed="rId4"/>
          <a:stretch>
            <a:fillRect/>
          </a:stretch>
        </p:blipFill>
        <p:spPr>
          <a:xfrm>
            <a:off x="132521" y="747270"/>
            <a:ext cx="3441010" cy="5176476"/>
          </a:xfrm>
          <a:prstGeom prst="rect">
            <a:avLst/>
          </a:prstGeom>
        </p:spPr>
      </p:pic>
      <p:sp>
        <p:nvSpPr>
          <p:cNvPr id="6" name="TextBox 5"/>
          <p:cNvSpPr txBox="1"/>
          <p:nvPr/>
        </p:nvSpPr>
        <p:spPr>
          <a:xfrm>
            <a:off x="927912" y="6042310"/>
            <a:ext cx="10550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eorgia"/>
                <a:ea typeface="+mn-ea"/>
                <a:cs typeface="+mn-cs"/>
              </a:rPr>
              <a:t>1992</a:t>
            </a:r>
          </a:p>
        </p:txBody>
      </p:sp>
      <p:sp>
        <p:nvSpPr>
          <p:cNvPr id="7" name="TextBox 6"/>
          <p:cNvSpPr txBox="1"/>
          <p:nvPr/>
        </p:nvSpPr>
        <p:spPr>
          <a:xfrm>
            <a:off x="4974434" y="6042310"/>
            <a:ext cx="10583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eorgia"/>
                <a:ea typeface="+mn-ea"/>
                <a:cs typeface="+mn-cs"/>
              </a:rPr>
              <a:t>1996</a:t>
            </a:r>
          </a:p>
        </p:txBody>
      </p:sp>
      <p:pic>
        <p:nvPicPr>
          <p:cNvPr id="10" name="Picture 9"/>
          <p:cNvPicPr>
            <a:picLocks noChangeAspect="1"/>
          </p:cNvPicPr>
          <p:nvPr/>
        </p:nvPicPr>
        <p:blipFill>
          <a:blip r:embed="rId5"/>
          <a:stretch>
            <a:fillRect/>
          </a:stretch>
        </p:blipFill>
        <p:spPr>
          <a:xfrm>
            <a:off x="7530548" y="747270"/>
            <a:ext cx="4369904" cy="5176475"/>
          </a:xfrm>
          <a:prstGeom prst="rect">
            <a:avLst/>
          </a:prstGeom>
        </p:spPr>
      </p:pic>
      <p:sp>
        <p:nvSpPr>
          <p:cNvPr id="11" name="TextBox 10"/>
          <p:cNvSpPr txBox="1"/>
          <p:nvPr/>
        </p:nvSpPr>
        <p:spPr>
          <a:xfrm>
            <a:off x="9419322" y="6042310"/>
            <a:ext cx="114967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eorgia"/>
                <a:ea typeface="+mn-ea"/>
                <a:cs typeface="+mn-cs"/>
              </a:rPr>
              <a:t>2006</a:t>
            </a:r>
          </a:p>
        </p:txBody>
      </p:sp>
    </p:spTree>
    <p:extLst>
      <p:ext uri="{BB962C8B-B14F-4D97-AF65-F5344CB8AC3E}">
        <p14:creationId xmlns:p14="http://schemas.microsoft.com/office/powerpoint/2010/main" val="18938444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b="0" dirty="0">
                <a:solidFill>
                  <a:schemeClr val="bg1"/>
                </a:solidFill>
              </a:rPr>
              <a:t>2017 SPF Book Recommendations</a:t>
            </a:r>
          </a:p>
        </p:txBody>
      </p:sp>
      <p:sp>
        <p:nvSpPr>
          <p:cNvPr id="8" name="Text Placeholder 7"/>
          <p:cNvSpPr>
            <a:spLocks noGrp="1"/>
          </p:cNvSpPr>
          <p:nvPr>
            <p:ph type="body" idx="1"/>
          </p:nvPr>
        </p:nvSpPr>
        <p:spPr/>
        <p:txBody>
          <a:bodyPr/>
          <a:lstStyle/>
          <a:p>
            <a:endParaRPr lang="en-US"/>
          </a:p>
        </p:txBody>
      </p:sp>
      <p:sp>
        <p:nvSpPr>
          <p:cNvPr id="3" name="AutoShape 4" descr="Image result for humans are underrate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orbel"/>
              <a:ea typeface="+mn-ea"/>
              <a:cs typeface="+mn-cs"/>
            </a:endParaRPr>
          </a:p>
        </p:txBody>
      </p:sp>
      <p:pic>
        <p:nvPicPr>
          <p:cNvPr id="6" name="Picture 5"/>
          <p:cNvPicPr>
            <a:picLocks noChangeAspect="1"/>
          </p:cNvPicPr>
          <p:nvPr/>
        </p:nvPicPr>
        <p:blipFill>
          <a:blip r:embed="rId3"/>
          <a:stretch>
            <a:fillRect/>
          </a:stretch>
        </p:blipFill>
        <p:spPr>
          <a:xfrm>
            <a:off x="3810042" y="1550399"/>
            <a:ext cx="2889225" cy="4327584"/>
          </a:xfrm>
          <a:prstGeom prst="rect">
            <a:avLst/>
          </a:prstGeom>
        </p:spPr>
      </p:pic>
      <p:pic>
        <p:nvPicPr>
          <p:cNvPr id="9" name="Picture 8"/>
          <p:cNvPicPr>
            <a:picLocks noChangeAspect="1"/>
          </p:cNvPicPr>
          <p:nvPr/>
        </p:nvPicPr>
        <p:blipFill>
          <a:blip r:embed="rId4"/>
          <a:stretch>
            <a:fillRect/>
          </a:stretch>
        </p:blipFill>
        <p:spPr>
          <a:xfrm>
            <a:off x="1005119" y="1537118"/>
            <a:ext cx="2888221" cy="4354146"/>
          </a:xfrm>
          <a:prstGeom prst="rect">
            <a:avLst/>
          </a:prstGeom>
        </p:spPr>
      </p:pic>
      <p:pic>
        <p:nvPicPr>
          <p:cNvPr id="10" name="Picture 9"/>
          <p:cNvPicPr>
            <a:picLocks noChangeAspect="1"/>
          </p:cNvPicPr>
          <p:nvPr/>
        </p:nvPicPr>
        <p:blipFill>
          <a:blip r:embed="rId5"/>
          <a:stretch>
            <a:fillRect/>
          </a:stretch>
        </p:blipFill>
        <p:spPr>
          <a:xfrm>
            <a:off x="6612655" y="1552844"/>
            <a:ext cx="2826779" cy="4273935"/>
          </a:xfrm>
          <a:prstGeom prst="rect">
            <a:avLst/>
          </a:prstGeom>
        </p:spPr>
      </p:pic>
      <p:pic>
        <p:nvPicPr>
          <p:cNvPr id="4" name="Picture 3"/>
          <p:cNvPicPr>
            <a:picLocks noChangeAspect="1"/>
          </p:cNvPicPr>
          <p:nvPr/>
        </p:nvPicPr>
        <p:blipFill>
          <a:blip r:embed="rId6"/>
          <a:stretch>
            <a:fillRect/>
          </a:stretch>
        </p:blipFill>
        <p:spPr>
          <a:xfrm>
            <a:off x="9439434" y="1550399"/>
            <a:ext cx="2752566" cy="4170554"/>
          </a:xfrm>
          <a:prstGeom prst="rect">
            <a:avLst/>
          </a:prstGeom>
        </p:spPr>
      </p:pic>
    </p:spTree>
    <p:extLst>
      <p:ext uri="{BB962C8B-B14F-4D97-AF65-F5344CB8AC3E}">
        <p14:creationId xmlns:p14="http://schemas.microsoft.com/office/powerpoint/2010/main" val="31895065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3"/>
          <a:stretch>
            <a:fillRect/>
          </a:stretch>
        </p:blipFill>
        <p:spPr>
          <a:xfrm>
            <a:off x="4688354" y="1475242"/>
            <a:ext cx="2857500" cy="4400550"/>
          </a:xfrm>
          <a:prstGeom prst="rect">
            <a:avLst/>
          </a:prstGeom>
        </p:spPr>
      </p:pic>
      <p:sp>
        <p:nvSpPr>
          <p:cNvPr id="3" name="AutoShape 4" descr="Image result for humans are underrate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endParaRPr>
          </a:p>
        </p:txBody>
      </p:sp>
      <p:pic>
        <p:nvPicPr>
          <p:cNvPr id="10" name="Picture 9"/>
          <p:cNvPicPr>
            <a:picLocks noChangeAspect="1"/>
          </p:cNvPicPr>
          <p:nvPr/>
        </p:nvPicPr>
        <p:blipFill>
          <a:blip r:embed="rId4"/>
          <a:stretch>
            <a:fillRect/>
          </a:stretch>
        </p:blipFill>
        <p:spPr>
          <a:xfrm>
            <a:off x="7678584" y="1438282"/>
            <a:ext cx="3165899" cy="4474471"/>
          </a:xfrm>
          <a:prstGeom prst="rect">
            <a:avLst/>
          </a:prstGeom>
        </p:spPr>
      </p:pic>
      <p:pic>
        <p:nvPicPr>
          <p:cNvPr id="11" name="Picture 10"/>
          <p:cNvPicPr>
            <a:picLocks noChangeAspect="1"/>
          </p:cNvPicPr>
          <p:nvPr/>
        </p:nvPicPr>
        <p:blipFill>
          <a:blip r:embed="rId5"/>
          <a:stretch>
            <a:fillRect/>
          </a:stretch>
        </p:blipFill>
        <p:spPr>
          <a:xfrm>
            <a:off x="757614" y="1438281"/>
            <a:ext cx="3708125" cy="4474471"/>
          </a:xfrm>
          <a:prstGeom prst="rect">
            <a:avLst/>
          </a:prstGeom>
        </p:spPr>
      </p:pic>
    </p:spTree>
    <p:extLst>
      <p:ext uri="{BB962C8B-B14F-4D97-AF65-F5344CB8AC3E}">
        <p14:creationId xmlns:p14="http://schemas.microsoft.com/office/powerpoint/2010/main" val="14064854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1026" name="Picture 2" descr="C:\Users\rowenar\Pictures\podcast.png"/>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6227" t="-10778" r="2198" b="-10778"/>
          <a:stretch/>
        </p:blipFill>
        <p:spPr bwMode="auto">
          <a:xfrm>
            <a:off x="0" y="-736597"/>
            <a:ext cx="12192000" cy="8274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697176"/>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1_Office Theme">
  <a:themeElements>
    <a:clrScheme name="New CAR Website">
      <a:dk1>
        <a:sysClr val="windowText" lastClr="000000"/>
      </a:dk1>
      <a:lt1>
        <a:sysClr val="window" lastClr="FFFFFF"/>
      </a:lt1>
      <a:dk2>
        <a:srgbClr val="1F497D"/>
      </a:dk2>
      <a:lt2>
        <a:srgbClr val="EEECE1"/>
      </a:lt2>
      <a:accent1>
        <a:srgbClr val="EE484A"/>
      </a:accent1>
      <a:accent2>
        <a:srgbClr val="3AC9BB"/>
      </a:accent2>
      <a:accent3>
        <a:srgbClr val="FFA605"/>
      </a:accent3>
      <a:accent4>
        <a:srgbClr val="6D9BEB"/>
      </a:accent4>
      <a:accent5>
        <a:srgbClr val="05D6EE"/>
      </a:accent5>
      <a:accent6>
        <a:srgbClr val="800080"/>
      </a:accent6>
      <a:hlink>
        <a:srgbClr val="0000FF"/>
      </a:hlink>
      <a:folHlink>
        <a:srgbClr val="800080"/>
      </a:folHlink>
    </a:clrScheme>
    <a:fontScheme name="Century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radeshow">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Corbel"/>
        <a:ea typeface=""/>
        <a:cs typeface=""/>
      </a:majorFont>
      <a:minorFont>
        <a:latin typeface="Corbe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3.xml><?xml version="1.0" encoding="utf-8"?>
<a:theme xmlns:a="http://schemas.openxmlformats.org/drawingml/2006/main" name="2_Office Theme">
  <a:themeElements>
    <a:clrScheme name="New CAR Website">
      <a:dk1>
        <a:sysClr val="windowText" lastClr="000000"/>
      </a:dk1>
      <a:lt1>
        <a:sysClr val="window" lastClr="FFFFFF"/>
      </a:lt1>
      <a:dk2>
        <a:srgbClr val="1F497D"/>
      </a:dk2>
      <a:lt2>
        <a:srgbClr val="EEECE1"/>
      </a:lt2>
      <a:accent1>
        <a:srgbClr val="EE484A"/>
      </a:accent1>
      <a:accent2>
        <a:srgbClr val="3AC9BB"/>
      </a:accent2>
      <a:accent3>
        <a:srgbClr val="FFA605"/>
      </a:accent3>
      <a:accent4>
        <a:srgbClr val="6D9BEB"/>
      </a:accent4>
      <a:accent5>
        <a:srgbClr val="05D6EE"/>
      </a:accent5>
      <a:accent6>
        <a:srgbClr val="800080"/>
      </a:accent6>
      <a:hlink>
        <a:srgbClr val="0000FF"/>
      </a:hlink>
      <a:folHlink>
        <a:srgbClr val="800080"/>
      </a:folHlink>
    </a:clrScheme>
    <a:fontScheme name="Century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New CAR Website">
      <a:dk1>
        <a:sysClr val="windowText" lastClr="000000"/>
      </a:dk1>
      <a:lt1>
        <a:sysClr val="window" lastClr="FFFFFF"/>
      </a:lt1>
      <a:dk2>
        <a:srgbClr val="1F497D"/>
      </a:dk2>
      <a:lt2>
        <a:srgbClr val="EEECE1"/>
      </a:lt2>
      <a:accent1>
        <a:srgbClr val="EE484A"/>
      </a:accent1>
      <a:accent2>
        <a:srgbClr val="3AC9BB"/>
      </a:accent2>
      <a:accent3>
        <a:srgbClr val="FFA605"/>
      </a:accent3>
      <a:accent4>
        <a:srgbClr val="6D9BEB"/>
      </a:accent4>
      <a:accent5>
        <a:srgbClr val="05D6EE"/>
      </a:accent5>
      <a:accent6>
        <a:srgbClr val="800080"/>
      </a:accent6>
      <a:hlink>
        <a:srgbClr val="0000FF"/>
      </a:hlink>
      <a:folHlink>
        <a:srgbClr val="800080"/>
      </a:folHlink>
    </a:clrScheme>
    <a:fontScheme name="Century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New CAR Website">
      <a:dk1>
        <a:sysClr val="windowText" lastClr="000000"/>
      </a:dk1>
      <a:lt1>
        <a:sysClr val="window" lastClr="FFFFFF"/>
      </a:lt1>
      <a:dk2>
        <a:srgbClr val="1F497D"/>
      </a:dk2>
      <a:lt2>
        <a:srgbClr val="EEECE1"/>
      </a:lt2>
      <a:accent1>
        <a:srgbClr val="EE484A"/>
      </a:accent1>
      <a:accent2>
        <a:srgbClr val="3AC9BB"/>
      </a:accent2>
      <a:accent3>
        <a:srgbClr val="FFA605"/>
      </a:accent3>
      <a:accent4>
        <a:srgbClr val="6D9BEB"/>
      </a:accent4>
      <a:accent5>
        <a:srgbClr val="05D6EE"/>
      </a:accent5>
      <a:accent6>
        <a:srgbClr val="800080"/>
      </a:accent6>
      <a:hlink>
        <a:srgbClr val="0000FF"/>
      </a:hlink>
      <a:folHlink>
        <a:srgbClr val="800080"/>
      </a:folHlink>
    </a:clrScheme>
    <a:fontScheme name="Century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New CAR Website">
      <a:dk1>
        <a:sysClr val="windowText" lastClr="000000"/>
      </a:dk1>
      <a:lt1>
        <a:sysClr val="window" lastClr="FFFFFF"/>
      </a:lt1>
      <a:dk2>
        <a:srgbClr val="1F497D"/>
      </a:dk2>
      <a:lt2>
        <a:srgbClr val="EEECE1"/>
      </a:lt2>
      <a:accent1>
        <a:srgbClr val="EE484A"/>
      </a:accent1>
      <a:accent2>
        <a:srgbClr val="3AC9BB"/>
      </a:accent2>
      <a:accent3>
        <a:srgbClr val="FFA605"/>
      </a:accent3>
      <a:accent4>
        <a:srgbClr val="6D9BEB"/>
      </a:accent4>
      <a:accent5>
        <a:srgbClr val="05D6EE"/>
      </a:accent5>
      <a:accent6>
        <a:srgbClr val="800080"/>
      </a:accent6>
      <a:hlink>
        <a:srgbClr val="0000FF"/>
      </a:hlink>
      <a:folHlink>
        <a:srgbClr val="800080"/>
      </a:folHlink>
    </a:clrScheme>
    <a:fontScheme name="Century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9164</TotalTime>
  <Words>5618</Words>
  <Application>Microsoft Office PowerPoint</Application>
  <PresentationFormat>Widescreen</PresentationFormat>
  <Paragraphs>880</Paragraphs>
  <Slides>101</Slides>
  <Notes>79</Notes>
  <HiddenSlides>0</HiddenSlides>
  <MMClips>0</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1</vt:i4>
      </vt:variant>
      <vt:variant>
        <vt:lpstr>Slide Titles</vt:lpstr>
      </vt:variant>
      <vt:variant>
        <vt:i4>101</vt:i4>
      </vt:variant>
    </vt:vector>
  </HeadingPairs>
  <TitlesOfParts>
    <vt:vector size="123" baseType="lpstr">
      <vt:lpstr>Arial Unicode MS</vt:lpstr>
      <vt:lpstr>Arial</vt:lpstr>
      <vt:lpstr>Arial Black</vt:lpstr>
      <vt:lpstr>Calibri</vt:lpstr>
      <vt:lpstr>Century Gothic</vt:lpstr>
      <vt:lpstr>Corbel</vt:lpstr>
      <vt:lpstr>Geneva</vt:lpstr>
      <vt:lpstr>Georgia</vt:lpstr>
      <vt:lpstr>Roboto Condensed</vt:lpstr>
      <vt:lpstr>Times New Roman</vt:lpstr>
      <vt:lpstr>Trebuchet MS</vt:lpstr>
      <vt:lpstr>Wingdings</vt:lpstr>
      <vt:lpstr>Wingdings 2</vt:lpstr>
      <vt:lpstr>1_Office Theme</vt:lpstr>
      <vt:lpstr>2_Tradeshow</vt:lpstr>
      <vt:lpstr>2_Office Theme</vt:lpstr>
      <vt:lpstr>3_Office Theme</vt:lpstr>
      <vt:lpstr>4_Office Theme</vt:lpstr>
      <vt:lpstr>5_Office Theme</vt:lpstr>
      <vt:lpstr>Office Theme</vt:lpstr>
      <vt:lpstr>Urban</vt:lpstr>
      <vt:lpstr>Worksheet</vt:lpstr>
      <vt:lpstr>2017 Housing Market Perspectives</vt:lpstr>
      <vt:lpstr>FREE 45-Hour Online CE Package in 2017</vt:lpstr>
      <vt:lpstr>PowerPoint Presentation</vt:lpstr>
      <vt:lpstr>PowerPoint Presentation</vt:lpstr>
      <vt:lpstr>PowerPoint Presentation</vt:lpstr>
      <vt:lpstr>Overview</vt:lpstr>
      <vt:lpstr>Post-Election Outlook</vt:lpstr>
      <vt:lpstr>Full Disclosure</vt:lpstr>
      <vt:lpstr>Truth</vt:lpstr>
      <vt:lpstr> Social Media &amp; You</vt:lpstr>
      <vt:lpstr>Do you plan to leave the country if…?</vt:lpstr>
      <vt:lpstr>Economic Update</vt:lpstr>
      <vt:lpstr>2017: Weak Start for Economic Growth but Job Market Remained Solid</vt:lpstr>
      <vt:lpstr>Slowest GDP growth since Q1 2016</vt:lpstr>
      <vt:lpstr>Job Market Tight: Unemployment Rates Lowest Since 2001 </vt:lpstr>
      <vt:lpstr>CA Jobs Growing Slower Than the Nation for the First Time since Early 2012</vt:lpstr>
      <vt:lpstr>Monterey Unemployment: 5.2%</vt:lpstr>
      <vt:lpstr>Consumers Less Upbeat but Positive</vt:lpstr>
      <vt:lpstr>Inflation Fell in May – Low Gas Prices</vt:lpstr>
      <vt:lpstr>Post-Election Uncertainty</vt:lpstr>
      <vt:lpstr>Tax Reform: Key Components Trump Proposal </vt:lpstr>
      <vt:lpstr>CA Household Growth Continues to Support Strong Housing Demand</vt:lpstr>
      <vt:lpstr>Post-Election Uncertainty</vt:lpstr>
      <vt:lpstr>Post-Election Uncertainty</vt:lpstr>
      <vt:lpstr>Outlook for Rates</vt:lpstr>
      <vt:lpstr>Mortgage Rates: Lowest since the Election</vt:lpstr>
      <vt:lpstr>The FED’s Rate Hike</vt:lpstr>
      <vt:lpstr>The FED’s Portfolio Will Shrink </vt:lpstr>
      <vt:lpstr>What Will Happen When Mortgage Rates Increase?</vt:lpstr>
      <vt:lpstr>Housing Affordability Index - CA </vt:lpstr>
      <vt:lpstr>California Housing Market Outlook</vt:lpstr>
      <vt:lpstr>Home Sales Steady: +3.4% YTD</vt:lpstr>
      <vt:lpstr>Imbalance between Supply and Demand Led to Upward Pressure on Prices</vt:lpstr>
      <vt:lpstr>Peak vs. 6/16: Southern California</vt:lpstr>
      <vt:lpstr>Peak vs. 6/16 Median: Central Valley</vt:lpstr>
      <vt:lpstr>Peak vs. 6/16 Median: Bay Area</vt:lpstr>
      <vt:lpstr>Some areas already at all-time highs</vt:lpstr>
      <vt:lpstr>Supply Remains THE Issue</vt:lpstr>
      <vt:lpstr>Regional Housing Market Outlook</vt:lpstr>
      <vt:lpstr>Salinas</vt:lpstr>
      <vt:lpstr>Sales of Single Family Homes</vt:lpstr>
      <vt:lpstr>Median Price of Single Family Homes</vt:lpstr>
      <vt:lpstr>For Sale Properties</vt:lpstr>
      <vt:lpstr>City of Monterey</vt:lpstr>
      <vt:lpstr>Sales of Single Family Homes</vt:lpstr>
      <vt:lpstr>Median Price of Single Family Homes</vt:lpstr>
      <vt:lpstr>For Sale Properties</vt:lpstr>
      <vt:lpstr>Carmel</vt:lpstr>
      <vt:lpstr>Sales of Single Family Homes</vt:lpstr>
      <vt:lpstr>Median Price of Single Family Homes</vt:lpstr>
      <vt:lpstr>Supply &amp; Affordability: Connecting the Dots</vt:lpstr>
      <vt:lpstr>Housing Affordability Peaked Q1 2012 Prices v. Low Rates and Income Growth</vt:lpstr>
      <vt:lpstr>What Will Happen When Mortgage Rates Increase?</vt:lpstr>
      <vt:lpstr>Housing Affordability Index - CA </vt:lpstr>
      <vt:lpstr>Homeownership: CA at 50 year low</vt:lpstr>
      <vt:lpstr>CA: 12 of 20 largest cities majority renters</vt:lpstr>
      <vt:lpstr>CA: 12 of 20 largest cities majority renters</vt:lpstr>
      <vt:lpstr>Homeownership Rates Differ by Ethnicity</vt:lpstr>
      <vt:lpstr>Housing-Cost Burden Is not Distributed Evenly across Ethnicity</vt:lpstr>
      <vt:lpstr>CA Population Net Gain/Loss (2004 - 2013)</vt:lpstr>
      <vt:lpstr>Austin: 70% Raleigh: 40% Portland: 30%</vt:lpstr>
      <vt:lpstr>“Missing” 80,000 New Units Annually</vt:lpstr>
      <vt:lpstr>Most Underbuilt Counties in California</vt:lpstr>
      <vt:lpstr>Most Underbuilt Counties in California</vt:lpstr>
      <vt:lpstr>California Not Building Enough Because…</vt:lpstr>
      <vt:lpstr>Housing Affordability In CA: Monterey 23%</vt:lpstr>
      <vt:lpstr>PowerPoint Presentation</vt:lpstr>
      <vt:lpstr>PowerPoint Presentation</vt:lpstr>
      <vt:lpstr>Prediction: In 5 Years CA Will be a Majority Renter State</vt:lpstr>
      <vt:lpstr>Real Estate is Still Considered the Best  Long Term Investment</vt:lpstr>
      <vt:lpstr>Nearly ½ Renters Plan to Buy a Home</vt:lpstr>
      <vt:lpstr>55% Already Preparing to Buy a Home</vt:lpstr>
      <vt:lpstr>69% of Millennial renters would buy with low-down</vt:lpstr>
      <vt:lpstr>Only 19% Know about FHA Loans</vt:lpstr>
      <vt:lpstr>Has Student Debt Delayed Decisions to Move? </vt:lpstr>
      <vt:lpstr> Today the Nation’s Best Performing Cities Are Everywhere</vt:lpstr>
      <vt:lpstr>Top Ten Best-Performing Large Cities  </vt:lpstr>
      <vt:lpstr>Top Ten Best-Performing Small Cities </vt:lpstr>
      <vt:lpstr>Lack of Turnover: Causes and Consequences  </vt:lpstr>
      <vt:lpstr>Where is the Inventory? </vt:lpstr>
      <vt:lpstr>Fewer Units Turning Over Since the Great Recession</vt:lpstr>
      <vt:lpstr>Years Owned Before Selling: Historic Highs</vt:lpstr>
      <vt:lpstr>Boomers Not Moving as Often</vt:lpstr>
      <vt:lpstr>Remodeling at an all-time high in 2016</vt:lpstr>
      <vt:lpstr>California’s Single-Family Housing Stock</vt:lpstr>
      <vt:lpstr>More Single Family Units Now Rentals</vt:lpstr>
      <vt:lpstr>Most Have Equity in their Home</vt:lpstr>
      <vt:lpstr>Majority Do Not Plan to Sell When they Retire</vt:lpstr>
      <vt:lpstr>Do you worry about fewer opportunities for your kids?</vt:lpstr>
      <vt:lpstr>77% Say They Have or Will Help Kids Buy a Home</vt:lpstr>
      <vt:lpstr>The Forecast</vt:lpstr>
      <vt:lpstr>California Housing Market Outlook</vt:lpstr>
      <vt:lpstr>Mind-Set for Change</vt:lpstr>
      <vt:lpstr>PowerPoint Presentation</vt:lpstr>
      <vt:lpstr>PowerPoint Presentation</vt:lpstr>
      <vt:lpstr>PowerPoint Presentation</vt:lpstr>
      <vt:lpstr>2017 SPF Book Recommendations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rowenar@caarinc.onmicrosoft.com</dc:creator>
  <cp:lastModifiedBy>lesliea@caarinc.onmicrosoft.com</cp:lastModifiedBy>
  <cp:revision>671</cp:revision>
  <dcterms:created xsi:type="dcterms:W3CDTF">2016-09-20T21:24:27Z</dcterms:created>
  <dcterms:modified xsi:type="dcterms:W3CDTF">2017-06-29T22:54:27Z</dcterms:modified>
</cp:coreProperties>
</file>