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0" r:id="rId3"/>
    <p:sldId id="372" r:id="rId4"/>
    <p:sldId id="373" r:id="rId5"/>
    <p:sldId id="374" r:id="rId6"/>
    <p:sldId id="375" r:id="rId7"/>
    <p:sldId id="376" r:id="rId8"/>
    <p:sldId id="378" r:id="rId9"/>
    <p:sldId id="377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801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7" autoAdjust="0"/>
    <p:restoredTop sz="94679"/>
  </p:normalViewPr>
  <p:slideViewPr>
    <p:cSldViewPr>
      <p:cViewPr varScale="1">
        <p:scale>
          <a:sx n="83" d="100"/>
          <a:sy n="83" d="100"/>
        </p:scale>
        <p:origin x="19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5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2BE6-AEC8-4BA3-9FC9-B1B08E7186E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1992D-FB97-4D98-ACA8-142A05C4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7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362BE-CECF-43BA-940F-C678968DEAC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A363-B7AC-4B4D-94B3-2D5FCC3A2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3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9274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8836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75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197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559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597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970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0425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796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9689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0E9-7797-4ADC-8852-BBCF8257D49A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CB0E-EEE0-4163-9019-34D6CCE8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5176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t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0"/>
            <a:ext cx="665468" cy="63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727"/>
            <a:ext cx="9144000" cy="831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127918"/>
            <a:ext cx="806196" cy="63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8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01000" cy="5181600"/>
          </a:xfrm>
        </p:spPr>
        <p:txBody>
          <a:bodyPr>
            <a:noAutofit/>
          </a:bodyPr>
          <a:lstStyle/>
          <a:p>
            <a:br>
              <a:rPr lang="en-US" sz="6600" b="1" dirty="0">
                <a:latin typeface="Gill Sans MT" panose="020B0502020104020203" pitchFamily="34" charset="0"/>
              </a:rPr>
            </a:br>
            <a:br>
              <a:rPr lang="en-US" sz="6600" b="1" dirty="0">
                <a:latin typeface="Gill Sans MT" panose="020B0502020104020203" pitchFamily="34" charset="0"/>
              </a:rPr>
            </a:br>
            <a:r>
              <a:rPr lang="en-US" sz="6600" b="1" dirty="0">
                <a:latin typeface="Gill Sans MT" panose="020B0502020104020203" pitchFamily="34" charset="0"/>
              </a:rPr>
              <a:t>Help Pass Prop 5 and Defeat Prop 10</a:t>
            </a:r>
            <a:br>
              <a:rPr lang="en-US" sz="6600" b="1" dirty="0">
                <a:latin typeface="Gill Sans MT" panose="020B0502020104020203" pitchFamily="34" charset="0"/>
              </a:rPr>
            </a:br>
            <a:br>
              <a:rPr lang="en-US" sz="6600" b="1" dirty="0">
                <a:latin typeface="Gill Sans MT" panose="020B0502020104020203" pitchFamily="34" charset="0"/>
              </a:rPr>
            </a:br>
            <a:r>
              <a:rPr lang="en-US" sz="4800" b="1" dirty="0">
                <a:solidFill>
                  <a:srgbClr val="99FF66"/>
                </a:solidFill>
                <a:highlight>
                  <a:srgbClr val="808080"/>
                </a:highlight>
                <a:latin typeface="Gill Sans MT" panose="020B0502020104020203" pitchFamily="34" charset="0"/>
              </a:rPr>
              <a:t>ON.CAR.ORG/YES5NO10</a:t>
            </a:r>
            <a:endParaRPr lang="en-US" sz="6600" b="1" dirty="0">
              <a:solidFill>
                <a:srgbClr val="99FF66"/>
              </a:solidFill>
              <a:highlight>
                <a:srgbClr val="808080"/>
              </a:highlight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F758F9-E4B5-2349-A704-2198332B70C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078" y="381000"/>
            <a:ext cx="2788444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9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80922" y="2286000"/>
            <a:ext cx="34823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Thank You</a:t>
            </a:r>
            <a:r>
              <a:rPr lang="en-US" sz="8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9795F8-57C1-4BFF-B621-34DBCC055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060" y="5641857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5183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0536"/>
            <a:ext cx="7886700" cy="3336927"/>
          </a:xfrm>
        </p:spPr>
        <p:txBody>
          <a:bodyPr>
            <a:normAutofit/>
          </a:bodyPr>
          <a:lstStyle/>
          <a:p>
            <a:pPr marL="342900" lvl="1" indent="0" algn="ctr">
              <a:buNone/>
            </a:pPr>
            <a:r>
              <a:rPr lang="en-US" sz="4000" b="1" dirty="0"/>
              <a:t>Property Tax Fairness Initiative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The Problem: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Seniors and the disabled are stuck in homes ill-suited to their needs because they can’t afford to pay higher property taxes.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7EEB88-6DC2-44DA-B3A1-9A5D4F0378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5546727"/>
            <a:ext cx="1157288" cy="115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00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4057"/>
            <a:ext cx="7886700" cy="4503738"/>
          </a:xfrm>
        </p:spPr>
        <p:txBody>
          <a:bodyPr>
            <a:normAutofit fontScale="92500"/>
          </a:bodyPr>
          <a:lstStyle/>
          <a:p>
            <a:pPr marL="342900" lvl="1" indent="0" algn="ctr">
              <a:buNone/>
            </a:pPr>
            <a:r>
              <a:rPr lang="en-US" sz="4000" b="1" dirty="0"/>
              <a:t>Property Tax Fairness Initiative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The Background: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Prop 13 keeps property taxes from escalating with home values, but when someone sells and buys a new home, they can end up paying more in property taxes. Seniors and the disabled often can’t afford the new taxes and are stuck where they are.</a:t>
            </a:r>
          </a:p>
          <a:p>
            <a:pPr marL="342900" lvl="1" indent="0" algn="ctr">
              <a:buNone/>
            </a:pPr>
            <a:endParaRPr lang="en-US" sz="2400" dirty="0"/>
          </a:p>
          <a:p>
            <a:pPr marL="342900" lvl="1" indent="0" algn="ctr">
              <a:buNone/>
            </a:pPr>
            <a:r>
              <a:rPr lang="en-US" sz="2400" dirty="0"/>
              <a:t>We call these increased taxes a “moving penalty.”</a:t>
            </a:r>
          </a:p>
          <a:p>
            <a:pPr marL="342900" lvl="1" indent="0" algn="ctr">
              <a:buNone/>
            </a:pPr>
            <a:endParaRPr lang="en-US" sz="2400" dirty="0"/>
          </a:p>
          <a:p>
            <a:pPr marL="342900" lvl="1" indent="0" algn="ctr">
              <a:buNone/>
            </a:pPr>
            <a:r>
              <a:rPr lang="en-US" sz="2400" dirty="0"/>
              <a:t>Those on fixed incomes can’t afford to pay it.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32FBED-BDF2-4538-AD9A-D0F4C310F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46727"/>
            <a:ext cx="1158340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26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7745"/>
            <a:ext cx="7886700" cy="4503738"/>
          </a:xfrm>
        </p:spPr>
        <p:txBody>
          <a:bodyPr>
            <a:normAutofit fontScale="92500"/>
          </a:bodyPr>
          <a:lstStyle/>
          <a:p>
            <a:pPr marL="342900" lvl="1" indent="0" algn="ctr">
              <a:buNone/>
            </a:pPr>
            <a:r>
              <a:rPr lang="en-US" sz="4000" b="1" dirty="0"/>
              <a:t>Property Tax Fairness Initiative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The Solution: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Prop 5, C.A.R’s Tax Fairness Initiative</a:t>
            </a:r>
          </a:p>
          <a:p>
            <a:pPr lvl="1" algn="ctr"/>
            <a:r>
              <a:rPr lang="en-US" sz="2400" dirty="0"/>
              <a:t>Allows seniors, the disabled and natural disaster victims to transfer some of their property tax savings to a new home.</a:t>
            </a:r>
          </a:p>
          <a:p>
            <a:pPr lvl="1" algn="ctr"/>
            <a:r>
              <a:rPr lang="en-US" sz="2400" dirty="0"/>
              <a:t>Also creates homeownership opportunities for other families.</a:t>
            </a:r>
          </a:p>
          <a:p>
            <a:pPr lvl="1" algn="ctr"/>
            <a:endParaRPr lang="en-US" dirty="0"/>
          </a:p>
          <a:p>
            <a:pPr lvl="1" algn="ctr"/>
            <a:endParaRPr lang="en-US" dirty="0"/>
          </a:p>
          <a:p>
            <a:pPr marL="342900" lvl="1" indent="0" algn="ctr">
              <a:buNone/>
            </a:pPr>
            <a:r>
              <a:rPr lang="en-US" sz="4300" b="1" dirty="0">
                <a:solidFill>
                  <a:srgbClr val="FF0000"/>
                </a:solidFill>
              </a:rPr>
              <a:t>VOTE YES ON PROP 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BD4F73-0224-4409-A819-077F16C31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22313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9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0987"/>
            <a:ext cx="7886700" cy="4503738"/>
          </a:xfrm>
        </p:spPr>
        <p:txBody>
          <a:bodyPr>
            <a:normAutofit lnSpcReduction="10000"/>
          </a:bodyPr>
          <a:lstStyle/>
          <a:p>
            <a:pPr marL="342900" lvl="1" indent="0" algn="ctr">
              <a:buNone/>
            </a:pPr>
            <a:r>
              <a:rPr lang="en-US" sz="4000" b="1" dirty="0"/>
              <a:t>Repeal of Costa-Hawkins Limitations on Rent Control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Current Law (Costa-Hawkins)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Local governments can enact rent control laws with these limitations:</a:t>
            </a:r>
          </a:p>
          <a:p>
            <a:pPr lvl="1" algn="ctr"/>
            <a:r>
              <a:rPr lang="en-US" sz="2400" dirty="0"/>
              <a:t>Can’t apply to new buildings;</a:t>
            </a:r>
          </a:p>
          <a:p>
            <a:pPr lvl="1" algn="ctr"/>
            <a:r>
              <a:rPr lang="en-US" sz="2400" dirty="0"/>
              <a:t>Can’t apply to single-family homes; and</a:t>
            </a:r>
          </a:p>
          <a:p>
            <a:pPr lvl="1" algn="ctr"/>
            <a:r>
              <a:rPr lang="en-US" sz="2400" dirty="0"/>
              <a:t>When a unit is voluntarily vacated, the rent can be reset to market value.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F7EF08-F70E-4C19-8087-A5E04464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46727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91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1802"/>
            <a:ext cx="7886700" cy="4503738"/>
          </a:xfrm>
        </p:spPr>
        <p:txBody>
          <a:bodyPr>
            <a:normAutofit lnSpcReduction="10000"/>
          </a:bodyPr>
          <a:lstStyle/>
          <a:p>
            <a:pPr marL="342900" lvl="1" indent="0" algn="ctr">
              <a:buNone/>
            </a:pPr>
            <a:r>
              <a:rPr lang="en-US" sz="4000" b="1" dirty="0"/>
              <a:t>Repeal of Costa-Hawkins Limitations on Rent Control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What Prop 10 will do: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It removes all these limitations.</a:t>
            </a:r>
          </a:p>
          <a:p>
            <a:pPr marL="342900" lvl="1" indent="0" algn="ctr">
              <a:buNone/>
            </a:pPr>
            <a:endParaRPr lang="en-US" sz="2400" dirty="0"/>
          </a:p>
          <a:p>
            <a:pPr lvl="1" algn="ctr"/>
            <a:r>
              <a:rPr lang="en-US" sz="2400" dirty="0"/>
              <a:t>Local governments will be able to set rents on single-family homes.</a:t>
            </a:r>
          </a:p>
          <a:p>
            <a:pPr lvl="1" algn="ctr"/>
            <a:r>
              <a:rPr lang="en-US" sz="2400" dirty="0"/>
              <a:t>They will be able to apply rent control to new buildings.</a:t>
            </a:r>
          </a:p>
          <a:p>
            <a:pPr lvl="1" algn="ctr"/>
            <a:r>
              <a:rPr lang="en-US" sz="2400" dirty="0"/>
              <a:t>And rents could be controlled without limit.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2E8B31-C343-4EAC-BBCF-149987136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36370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14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1273"/>
            <a:ext cx="7886700" cy="4503738"/>
          </a:xfrm>
        </p:spPr>
        <p:txBody>
          <a:bodyPr>
            <a:normAutofit lnSpcReduction="10000"/>
          </a:bodyPr>
          <a:lstStyle/>
          <a:p>
            <a:pPr marL="342900" lvl="1" indent="0" algn="ctr">
              <a:buNone/>
            </a:pPr>
            <a:r>
              <a:rPr lang="en-US" sz="4000" b="1" dirty="0"/>
              <a:t>Repeal of Costa-Hawkins Limitations on Rent Control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3600" dirty="0"/>
              <a:t>The Consequences of Prop 10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400" dirty="0"/>
              <a:t>There will be fewer rental units available:</a:t>
            </a:r>
          </a:p>
          <a:p>
            <a:pPr lvl="1" algn="ctr"/>
            <a:r>
              <a:rPr lang="en-US" sz="2400" dirty="0"/>
              <a:t>Owners will convert their units or take them off the market.</a:t>
            </a:r>
          </a:p>
          <a:p>
            <a:pPr lvl="1" algn="ctr"/>
            <a:endParaRPr lang="en-US" sz="2400" dirty="0"/>
          </a:p>
          <a:p>
            <a:pPr marL="342900" lvl="1" indent="0" algn="ctr">
              <a:buNone/>
            </a:pPr>
            <a:r>
              <a:rPr lang="en-US" sz="2400" dirty="0"/>
              <a:t>New rental units won’t be built</a:t>
            </a:r>
          </a:p>
          <a:p>
            <a:pPr lvl="1" algn="ctr"/>
            <a:r>
              <a:rPr lang="en-US" sz="2400" dirty="0"/>
              <a:t>Builders will have little incentive to create rental housing if may not even be able to break even.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A564CB-BBEE-44F1-9538-C84BFC13B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32671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98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2574927"/>
          </a:xfrm>
        </p:spPr>
        <p:txBody>
          <a:bodyPr>
            <a:normAutofit/>
          </a:bodyPr>
          <a:lstStyle/>
          <a:p>
            <a:pPr marL="342900" lvl="1" indent="0" algn="ctr">
              <a:buNone/>
            </a:pPr>
            <a:r>
              <a:rPr lang="en-US" sz="4000" b="1" dirty="0"/>
              <a:t>Repeal of Costa-Hawkins Limitations on Rent Control</a:t>
            </a:r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VOTE NO ON PROP 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Prop 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231ADD-1EAA-47E1-AA2C-810D4D0BF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522313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83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674"/>
            <a:ext cx="7886700" cy="4503738"/>
          </a:xfrm>
        </p:spPr>
        <p:txBody>
          <a:bodyPr>
            <a:normAutofit/>
          </a:bodyPr>
          <a:lstStyle/>
          <a:p>
            <a:pPr marL="342900" lvl="1" indent="0" algn="ctr">
              <a:buNone/>
            </a:pPr>
            <a:r>
              <a:rPr lang="en-US" sz="3600" dirty="0"/>
              <a:t>Register to Vote </a:t>
            </a:r>
          </a:p>
          <a:p>
            <a:pPr marL="342900" lvl="1" indent="0" algn="ctr">
              <a:buNone/>
            </a:pPr>
            <a:endParaRPr lang="en-US" sz="3600" dirty="0"/>
          </a:p>
          <a:p>
            <a:pPr marL="342900" lvl="1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Vote YES on Prop 5 and NO on Prop 10</a:t>
            </a:r>
          </a:p>
          <a:p>
            <a:pPr marL="342900" lvl="1" indent="0" algn="ctr">
              <a:buNone/>
            </a:pPr>
            <a:endParaRPr lang="en-US" sz="3600" dirty="0"/>
          </a:p>
          <a:p>
            <a:pPr marL="342900" lvl="1" indent="0" algn="ctr">
              <a:buNone/>
            </a:pPr>
            <a:r>
              <a:rPr lang="en-US" sz="3600" dirty="0"/>
              <a:t>Volunteer to Help at your local association</a:t>
            </a:r>
          </a:p>
          <a:p>
            <a:pPr marL="342900" lvl="1" indent="0" algn="ctr">
              <a:buNone/>
            </a:pPr>
            <a:endParaRPr lang="en-US" sz="3600" dirty="0"/>
          </a:p>
          <a:p>
            <a:pPr marL="342900" lvl="1" indent="0" algn="ctr">
              <a:buNone/>
            </a:pPr>
            <a:r>
              <a:rPr lang="en-US" sz="3600" dirty="0"/>
              <a:t>Help spread the word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66C9-3724-4668-BAC1-97F48F0DEA19}"/>
              </a:ext>
            </a:extLst>
          </p:cNvPr>
          <p:cNvSpPr/>
          <p:nvPr/>
        </p:nvSpPr>
        <p:spPr>
          <a:xfrm>
            <a:off x="0" y="457200"/>
            <a:ext cx="56388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7FBAD-0C3F-48AD-898B-B939AE4B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5291504" cy="1006474"/>
          </a:xfrm>
        </p:spPr>
        <p:txBody>
          <a:bodyPr/>
          <a:lstStyle/>
          <a:p>
            <a:r>
              <a:rPr lang="en-US" b="1" dirty="0">
                <a:solidFill>
                  <a:srgbClr val="99FF66"/>
                </a:solidFill>
                <a:latin typeface="Arial Black" panose="020B0A04020102020204" pitchFamily="34" charset="0"/>
              </a:rPr>
              <a:t>How You Can Help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A1B838-2F9A-426A-966B-2775C0DD5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10" y="5602817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9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16193</TotalTime>
  <Words>374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Gill Sans MT</vt:lpstr>
      <vt:lpstr>Office Theme</vt:lpstr>
      <vt:lpstr>  Help Pass Prop 5 and Defeat Prop 10  ON.CAR.ORG/YES5NO10</vt:lpstr>
      <vt:lpstr>Prop 5</vt:lpstr>
      <vt:lpstr>Prop 5</vt:lpstr>
      <vt:lpstr>Prop 5</vt:lpstr>
      <vt:lpstr>Prop 10</vt:lpstr>
      <vt:lpstr>Prop 10</vt:lpstr>
      <vt:lpstr>Prop 10</vt:lpstr>
      <vt:lpstr>Prop 10</vt:lpstr>
      <vt:lpstr>How You Can Help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 Kerr</dc:creator>
  <cp:lastModifiedBy>Dick, Scott</cp:lastModifiedBy>
  <cp:revision>120</cp:revision>
  <cp:lastPrinted>2018-08-24T16:46:30Z</cp:lastPrinted>
  <dcterms:created xsi:type="dcterms:W3CDTF">2015-01-26T15:00:58Z</dcterms:created>
  <dcterms:modified xsi:type="dcterms:W3CDTF">2018-10-04T18:47:47Z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