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2.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drawings/drawing5.xml" ContentType="application/vnd.openxmlformats-officedocument.drawingml.chartshapes+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5.xml" ContentType="application/vnd.openxmlformats-officedocument.drawingml.chart+xml"/>
  <Override PartName="/ppt/notesSlides/notesSlide36.xml" ContentType="application/vnd.openxmlformats-officedocument.presentationml.notesSlide+xml"/>
  <Override PartName="/ppt/charts/chart46.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7.xml" ContentType="application/vnd.openxmlformats-officedocument.drawingml.chart+xml"/>
  <Override PartName="/ppt/notesSlides/notesSlide39.xml" ContentType="application/vnd.openxmlformats-officedocument.presentationml.notesSlide+xml"/>
  <Override PartName="/ppt/charts/chart48.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5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5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53.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54.xml" ContentType="application/vnd.openxmlformats-officedocument.drawingml.chart+xml"/>
  <Override PartName="/ppt/notesSlides/notesSlide56.xml" ContentType="application/vnd.openxmlformats-officedocument.presentationml.notesSlide+xml"/>
  <Override PartName="/ppt/charts/chart5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7.xml" ContentType="application/vnd.openxmlformats-officedocument.presentationml.notesSlide+xml"/>
  <Override PartName="/ppt/charts/chart5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61" r:id="rId3"/>
    <p:sldMasterId id="2147483774" r:id="rId4"/>
    <p:sldMasterId id="2147483792" r:id="rId5"/>
    <p:sldMasterId id="2147483798" r:id="rId6"/>
    <p:sldMasterId id="2147483811" r:id="rId7"/>
    <p:sldMasterId id="2147483831" r:id="rId8"/>
    <p:sldMasterId id="2147483867" r:id="rId9"/>
    <p:sldMasterId id="2147483874" r:id="rId10"/>
    <p:sldMasterId id="2147483926" r:id="rId11"/>
    <p:sldMasterId id="2147483933" r:id="rId12"/>
    <p:sldMasterId id="2147483981" r:id="rId13"/>
    <p:sldMasterId id="2147484068" r:id="rId14"/>
  </p:sldMasterIdLst>
  <p:notesMasterIdLst>
    <p:notesMasterId r:id="rId111"/>
  </p:notesMasterIdLst>
  <p:handoutMasterIdLst>
    <p:handoutMasterId r:id="rId112"/>
  </p:handoutMasterIdLst>
  <p:sldIdLst>
    <p:sldId id="645" r:id="rId15"/>
    <p:sldId id="303" r:id="rId16"/>
    <p:sldId id="2085846683" r:id="rId17"/>
    <p:sldId id="2085846541" r:id="rId18"/>
    <p:sldId id="2085846681" r:id="rId19"/>
    <p:sldId id="2085846697" r:id="rId20"/>
    <p:sldId id="2085846682" r:id="rId21"/>
    <p:sldId id="2085846695" r:id="rId22"/>
    <p:sldId id="2085846551" r:id="rId23"/>
    <p:sldId id="2085846567" r:id="rId24"/>
    <p:sldId id="2085846477" r:id="rId25"/>
    <p:sldId id="2085846492" r:id="rId26"/>
    <p:sldId id="473" r:id="rId27"/>
    <p:sldId id="784" r:id="rId28"/>
    <p:sldId id="610" r:id="rId29"/>
    <p:sldId id="2085846666" r:id="rId30"/>
    <p:sldId id="2085846552" r:id="rId31"/>
    <p:sldId id="2085846720" r:id="rId32"/>
    <p:sldId id="2085846659" r:id="rId33"/>
    <p:sldId id="2085846711" r:id="rId34"/>
    <p:sldId id="590" r:id="rId35"/>
    <p:sldId id="2085846520" r:id="rId36"/>
    <p:sldId id="595" r:id="rId37"/>
    <p:sldId id="596" r:id="rId38"/>
    <p:sldId id="2085846494" r:id="rId39"/>
    <p:sldId id="963" r:id="rId40"/>
    <p:sldId id="965" r:id="rId41"/>
    <p:sldId id="964" r:id="rId42"/>
    <p:sldId id="2085846686" r:id="rId43"/>
    <p:sldId id="2085846687" r:id="rId44"/>
    <p:sldId id="615" r:id="rId45"/>
    <p:sldId id="2085846558" r:id="rId46"/>
    <p:sldId id="613" r:id="rId47"/>
    <p:sldId id="2085846689" r:id="rId48"/>
    <p:sldId id="617" r:id="rId49"/>
    <p:sldId id="602" r:id="rId50"/>
    <p:sldId id="2085846676" r:id="rId51"/>
    <p:sldId id="2085846702" r:id="rId52"/>
    <p:sldId id="2085846703" r:id="rId53"/>
    <p:sldId id="2085846415" r:id="rId54"/>
    <p:sldId id="2085846725" r:id="rId55"/>
    <p:sldId id="2085846726" r:id="rId56"/>
    <p:sldId id="2085846727" r:id="rId57"/>
    <p:sldId id="2085846728" r:id="rId58"/>
    <p:sldId id="2085846460" r:id="rId59"/>
    <p:sldId id="2085846729" r:id="rId60"/>
    <p:sldId id="2085846730" r:id="rId61"/>
    <p:sldId id="2085846731" r:id="rId62"/>
    <p:sldId id="2085846473" r:id="rId63"/>
    <p:sldId id="2085846732" r:id="rId64"/>
    <p:sldId id="2085846733" r:id="rId65"/>
    <p:sldId id="2085846734" r:id="rId66"/>
    <p:sldId id="2085846735" r:id="rId67"/>
    <p:sldId id="2085846736" r:id="rId68"/>
    <p:sldId id="2085846737" r:id="rId69"/>
    <p:sldId id="2085846738" r:id="rId70"/>
    <p:sldId id="2085846739" r:id="rId71"/>
    <p:sldId id="2085846721" r:id="rId72"/>
    <p:sldId id="2085846627" r:id="rId73"/>
    <p:sldId id="262" r:id="rId74"/>
    <p:sldId id="2085846586" r:id="rId75"/>
    <p:sldId id="2085846587" r:id="rId76"/>
    <p:sldId id="260" r:id="rId77"/>
    <p:sldId id="2085846461" r:id="rId78"/>
    <p:sldId id="698" r:id="rId79"/>
    <p:sldId id="2085846648" r:id="rId80"/>
    <p:sldId id="1257" r:id="rId81"/>
    <p:sldId id="2085846527" r:id="rId82"/>
    <p:sldId id="2085846462" r:id="rId83"/>
    <p:sldId id="2085846463" r:id="rId84"/>
    <p:sldId id="2085846528" r:id="rId85"/>
    <p:sldId id="2085846531" r:id="rId86"/>
    <p:sldId id="2085846532" r:id="rId87"/>
    <p:sldId id="2085846723" r:id="rId88"/>
    <p:sldId id="2085846363" r:id="rId89"/>
    <p:sldId id="2085846370" r:id="rId90"/>
    <p:sldId id="2085846368" r:id="rId91"/>
    <p:sldId id="1977728327" r:id="rId92"/>
    <p:sldId id="258" r:id="rId93"/>
    <p:sldId id="2085846444" r:id="rId94"/>
    <p:sldId id="2085846484" r:id="rId95"/>
    <p:sldId id="2085846373" r:id="rId96"/>
    <p:sldId id="2085846722" r:id="rId97"/>
    <p:sldId id="2085846548" r:id="rId98"/>
    <p:sldId id="2085846549" r:id="rId99"/>
    <p:sldId id="2085846550" r:id="rId100"/>
    <p:sldId id="2085846436" r:id="rId101"/>
    <p:sldId id="2085846437" r:id="rId102"/>
    <p:sldId id="2085846544" r:id="rId103"/>
    <p:sldId id="2085846712" r:id="rId104"/>
    <p:sldId id="2085846439" r:id="rId105"/>
    <p:sldId id="2085846440" r:id="rId106"/>
    <p:sldId id="2085846510" r:id="rId107"/>
    <p:sldId id="2085846719" r:id="rId108"/>
    <p:sldId id="2085846713" r:id="rId109"/>
    <p:sldId id="1977728413" r:id="rId110"/>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6" autoAdjust="0"/>
  </p:normalViewPr>
  <p:slideViewPr>
    <p:cSldViewPr snapToGrid="0">
      <p:cViewPr varScale="1">
        <p:scale>
          <a:sx n="58" d="100"/>
          <a:sy n="58" d="100"/>
        </p:scale>
        <p:origin x="240" y="56"/>
      </p:cViewPr>
      <p:guideLst>
        <p:guide orient="horz" pos="2160"/>
        <p:guide pos="3840"/>
      </p:guideLst>
    </p:cSldViewPr>
  </p:slideViewPr>
  <p:outlineViewPr>
    <p:cViewPr>
      <p:scale>
        <a:sx n="33" d="100"/>
        <a:sy n="33" d="100"/>
      </p:scale>
      <p:origin x="0" y="-2006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1" d="100"/>
          <a:sy n="51" d="100"/>
        </p:scale>
        <p:origin x="2672"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handoutMaster" Target="handoutMasters/handoutMaster1.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110" Type="http://schemas.openxmlformats.org/officeDocument/2006/relationships/slide" Target="slides/slide96.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11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ordanl\ShareFile\Personal%20Folders\Econ%20Stuff%20for%20Speeches\Labor%20Markets.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Silicon%20Valley.xlsx" TargetMode="External"/><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Silicon%20Valley.xlsx" TargetMode="External"/><Relationship Id="rId2" Type="http://schemas.microsoft.com/office/2011/relationships/chartColorStyle" Target="colors9.xml"/><Relationship Id="rId1" Type="http://schemas.microsoft.com/office/2011/relationships/chartStyle" Target="style9.xml"/></Relationships>
</file>

<file path=ppt/charts/_rels/chart27.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ordanl\ShareFile\Personal%20Folders\Econ%20Stuff%20for%20Speeches\Labor%20Markets.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3.xml"/><Relationship Id="rId1" Type="http://schemas.microsoft.com/office/2011/relationships/chartStyle" Target="style13.xml"/></Relationships>
</file>

<file path=ppt/charts/_rels/chart31.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4.xml"/><Relationship Id="rId1" Type="http://schemas.microsoft.com/office/2011/relationships/chartStyle" Target="style14.xml"/></Relationships>
</file>

<file path=ppt/charts/_rels/chart32.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5.xml"/><Relationship Id="rId1" Type="http://schemas.microsoft.com/office/2011/relationships/chartStyle" Target="style15.xml"/></Relationships>
</file>

<file path=ppt/charts/_rels/chart33.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6.xml"/><Relationship Id="rId1" Type="http://schemas.microsoft.com/office/2011/relationships/chartStyle" Target="style16.xml"/></Relationships>
</file>

<file path=ppt/charts/_rels/chart34.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7.xml"/><Relationship Id="rId1" Type="http://schemas.microsoft.com/office/2011/relationships/chartStyle" Target="style17.xml"/></Relationships>
</file>

<file path=ppt/charts/_rels/chart35.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8.xml"/><Relationship Id="rId1" Type="http://schemas.microsoft.com/office/2011/relationships/chartStyle" Target="style18.xml"/></Relationships>
</file>

<file path=ppt/charts/_rels/chart36.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19.xml"/><Relationship Id="rId1" Type="http://schemas.microsoft.com/office/2011/relationships/chartStyle" Target="style19.xml"/></Relationships>
</file>

<file path=ppt/charts/_rels/chart37.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0.xml"/><Relationship Id="rId1" Type="http://schemas.microsoft.com/office/2011/relationships/chartStyle" Target="style20.xml"/></Relationships>
</file>

<file path=ppt/charts/_rels/chart38.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1.xml"/><Relationship Id="rId1" Type="http://schemas.microsoft.com/office/2011/relationships/chartStyle" Target="style21.xml"/></Relationships>
</file>

<file path=ppt/charts/_rels/chart39.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0.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3.xml"/><Relationship Id="rId1" Type="http://schemas.microsoft.com/office/2011/relationships/chartStyle" Target="style23.xml"/></Relationships>
</file>

<file path=ppt/charts/_rels/chart41.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4.xml"/><Relationship Id="rId1" Type="http://schemas.microsoft.com/office/2011/relationships/chartStyle" Target="style24.xml"/></Relationships>
</file>

<file path=ppt/charts/_rels/chart42.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5.xml"/><Relationship Id="rId1" Type="http://schemas.microsoft.com/office/2011/relationships/chartStyle" Target="style25.xml"/></Relationships>
</file>

<file path=ppt/charts/_rels/chart43.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6.xml"/><Relationship Id="rId1" Type="http://schemas.microsoft.com/office/2011/relationships/chartStyle" Target="style26.xml"/></Relationships>
</file>

<file path=ppt/charts/_rels/chart44.xml.rels><?xml version="1.0" encoding="UTF-8" standalone="yes"?>
<Relationships xmlns="http://schemas.openxmlformats.org/package/2006/relationships"><Relationship Id="rId3" Type="http://schemas.openxmlformats.org/officeDocument/2006/relationships/oleObject" Target="file:///Z:\Shared%20With%20Me\MemInfo%20(2)\R&amp;E\Jordan\Outreach%20Prep\Output\Monterey.xlsx" TargetMode="External"/><Relationship Id="rId2" Type="http://schemas.microsoft.com/office/2011/relationships/chartColorStyle" Target="colors27.xml"/><Relationship Id="rId1" Type="http://schemas.microsoft.com/office/2011/relationships/chartStyle" Target="style27.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9.xml.rels><?xml version="1.0" encoding="UTF-8" standalone="yes"?>
<Relationships xmlns="http://schemas.openxmlformats.org/package/2006/relationships"><Relationship Id="rId3" Type="http://schemas.openxmlformats.org/officeDocument/2006/relationships/oleObject" Target="file:///C:\Users\jordanl\Desktop\Renter%20Rate.xlsx" TargetMode="External"/><Relationship Id="rId2" Type="http://schemas.microsoft.com/office/2011/relationships/chartColorStyle" Target="colors28.xml"/><Relationship Id="rId1" Type="http://schemas.microsoft.com/office/2011/relationships/chartStyle" Target="style28.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50.xml.rels><?xml version="1.0" encoding="UTF-8" standalone="yes"?>
<Relationships xmlns="http://schemas.openxmlformats.org/package/2006/relationships"><Relationship Id="rId3" Type="http://schemas.openxmlformats.org/officeDocument/2006/relationships/oleObject" Target="file:///Z:\Personal%20Folders\Econ%20Stuff%20for%20Speeches\Migration.xlsx" TargetMode="External"/><Relationship Id="rId2" Type="http://schemas.microsoft.com/office/2011/relationships/chartColorStyle" Target="colors29.xml"/><Relationship Id="rId1" Type="http://schemas.microsoft.com/office/2011/relationships/chartStyle" Target="style29.xml"/></Relationships>
</file>

<file path=ppt/charts/_rels/chart5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0.xml"/><Relationship Id="rId1" Type="http://schemas.microsoft.com/office/2011/relationships/chartStyle" Target="style30.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Jordan%20G.%20Levine\Desktop\Migration%20Data.xlsx" TargetMode="External"/><Relationship Id="rId2" Type="http://schemas.microsoft.com/office/2011/relationships/chartColorStyle" Target="colors31.xml"/><Relationship Id="rId1" Type="http://schemas.microsoft.com/office/2011/relationships/chartStyle" Target="style31.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3936253238239"/>
          <c:y val="2.70605904883769E-2"/>
          <c:w val="0.86703573224743691"/>
          <c:h val="0.8167650159143176"/>
        </c:manualLayout>
      </c:layout>
      <c:barChart>
        <c:barDir val="col"/>
        <c:grouping val="clustered"/>
        <c:varyColors val="0"/>
        <c:ser>
          <c:idx val="0"/>
          <c:order val="0"/>
          <c:tx>
            <c:strRef>
              <c:f>Sheet1!$B$1</c:f>
              <c:strCache>
                <c:ptCount val="1"/>
                <c:pt idx="0">
                  <c:v>Series 1</c:v>
                </c:pt>
              </c:strCache>
            </c:strRef>
          </c:tx>
          <c:spPr>
            <a:solidFill>
              <a:schemeClr val="accent3"/>
            </a:solidFill>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AEF8-4413-81FB-48C2AFFB5C23}"/>
              </c:ext>
            </c:extLst>
          </c:dPt>
          <c:dPt>
            <c:idx val="1"/>
            <c:invertIfNegative val="0"/>
            <c:bubble3D val="0"/>
            <c:extLst>
              <c:ext xmlns:c16="http://schemas.microsoft.com/office/drawing/2014/chart" uri="{C3380CC4-5D6E-409C-BE32-E72D297353CC}">
                <c16:uniqueId val="{00000001-AEF8-4413-81FB-48C2AFFB5C23}"/>
              </c:ext>
            </c:extLst>
          </c:dPt>
          <c:dPt>
            <c:idx val="2"/>
            <c:invertIfNegative val="0"/>
            <c:bubble3D val="0"/>
            <c:extLst>
              <c:ext xmlns:c16="http://schemas.microsoft.com/office/drawing/2014/chart" uri="{C3380CC4-5D6E-409C-BE32-E72D297353CC}">
                <c16:uniqueId val="{00000002-AEF8-4413-81FB-48C2AFFB5C23}"/>
              </c:ext>
            </c:extLst>
          </c:dPt>
          <c:dPt>
            <c:idx val="3"/>
            <c:invertIfNegative val="0"/>
            <c:bubble3D val="0"/>
            <c:extLst>
              <c:ext xmlns:c16="http://schemas.microsoft.com/office/drawing/2014/chart" uri="{C3380CC4-5D6E-409C-BE32-E72D297353CC}">
                <c16:uniqueId val="{00000003-AEF8-4413-81FB-48C2AFFB5C23}"/>
              </c:ext>
            </c:extLst>
          </c:dPt>
          <c:dPt>
            <c:idx val="4"/>
            <c:invertIfNegative val="0"/>
            <c:bubble3D val="0"/>
            <c:spPr>
              <a:solidFill>
                <a:schemeClr val="accent1"/>
              </a:solidFill>
              <a:effectLst>
                <a:outerShdw blurRad="50800" dist="38100" algn="l" rotWithShape="0">
                  <a:prstClr val="black">
                    <a:alpha val="40000"/>
                  </a:prstClr>
                </a:outerShdw>
              </a:effectLst>
            </c:spPr>
            <c:extLst>
              <c:ext xmlns:c16="http://schemas.microsoft.com/office/drawing/2014/chart" uri="{C3380CC4-5D6E-409C-BE32-E72D297353CC}">
                <c16:uniqueId val="{00000005-AEF8-4413-81FB-48C2AFFB5C23}"/>
              </c:ext>
            </c:extLst>
          </c:dPt>
          <c:dPt>
            <c:idx val="5"/>
            <c:invertIfNegative val="0"/>
            <c:bubble3D val="0"/>
            <c:extLst>
              <c:ext xmlns:c16="http://schemas.microsoft.com/office/drawing/2014/chart" uri="{C3380CC4-5D6E-409C-BE32-E72D297353CC}">
                <c16:uniqueId val="{00000006-AEF8-4413-81FB-48C2AFFB5C23}"/>
              </c:ext>
            </c:extLst>
          </c:dPt>
          <c:dPt>
            <c:idx val="6"/>
            <c:invertIfNegative val="0"/>
            <c:bubble3D val="0"/>
            <c:extLst>
              <c:ext xmlns:c16="http://schemas.microsoft.com/office/drawing/2014/chart" uri="{C3380CC4-5D6E-409C-BE32-E72D297353CC}">
                <c16:uniqueId val="{00000007-AEF8-4413-81FB-48C2AFFB5C23}"/>
              </c:ext>
            </c:extLst>
          </c:dPt>
          <c:dPt>
            <c:idx val="7"/>
            <c:invertIfNegative val="0"/>
            <c:bubble3D val="0"/>
            <c:extLst>
              <c:ext xmlns:c16="http://schemas.microsoft.com/office/drawing/2014/chart" uri="{C3380CC4-5D6E-409C-BE32-E72D297353CC}">
                <c16:uniqueId val="{00000008-AEF8-4413-81FB-48C2AFFB5C23}"/>
              </c:ext>
            </c:extLst>
          </c:dPt>
          <c:dPt>
            <c:idx val="10"/>
            <c:invertIfNegative val="0"/>
            <c:bubble3D val="0"/>
            <c:extLst>
              <c:ext xmlns:c16="http://schemas.microsoft.com/office/drawing/2014/chart" uri="{C3380CC4-5D6E-409C-BE32-E72D297353CC}">
                <c16:uniqueId val="{00000009-AEF8-4413-81FB-48C2AFFB5C23}"/>
              </c:ext>
            </c:extLst>
          </c:dPt>
          <c:dPt>
            <c:idx val="11"/>
            <c:invertIfNegative val="0"/>
            <c:bubble3D val="0"/>
            <c:extLst>
              <c:ext xmlns:c16="http://schemas.microsoft.com/office/drawing/2014/chart" uri="{C3380CC4-5D6E-409C-BE32-E72D297353CC}">
                <c16:uniqueId val="{0000000B-AEF8-4413-81FB-48C2AFFB5C23}"/>
              </c:ext>
            </c:extLst>
          </c:dPt>
          <c:dPt>
            <c:idx val="12"/>
            <c:invertIfNegative val="0"/>
            <c:bubble3D val="0"/>
            <c:extLst>
              <c:ext xmlns:c16="http://schemas.microsoft.com/office/drawing/2014/chart" uri="{C3380CC4-5D6E-409C-BE32-E72D297353CC}">
                <c16:uniqueId val="{00000000-EA11-4C0D-91FE-ECA7D9F967A2}"/>
              </c:ext>
            </c:extLst>
          </c:dPt>
          <c:dPt>
            <c:idx val="13"/>
            <c:invertIfNegative val="0"/>
            <c:bubble3D val="0"/>
            <c:spPr>
              <a:solidFill>
                <a:schemeClr val="accent1"/>
              </a:solidFill>
              <a:effectLst>
                <a:outerShdw blurRad="50800" dist="38100" algn="l" rotWithShape="0">
                  <a:prstClr val="black">
                    <a:alpha val="40000"/>
                  </a:prstClr>
                </a:outerShdw>
              </a:effectLst>
            </c:spPr>
            <c:extLst>
              <c:ext xmlns:c16="http://schemas.microsoft.com/office/drawing/2014/chart" uri="{C3380CC4-5D6E-409C-BE32-E72D297353CC}">
                <c16:uniqueId val="{00000001-EA11-4C0D-91FE-ECA7D9F967A2}"/>
              </c:ext>
            </c:extLst>
          </c:dPt>
          <c:dPt>
            <c:idx val="14"/>
            <c:invertIfNegative val="0"/>
            <c:bubble3D val="0"/>
            <c:spPr>
              <a:pattFill prst="ltDnDiag">
                <a:fgClr>
                  <a:schemeClr val="accent3"/>
                </a:fgClr>
                <a:bgClr>
                  <a:schemeClr val="bg1"/>
                </a:bgClr>
              </a:pattFill>
              <a:effectLst>
                <a:outerShdw blurRad="50800" dist="38100" algn="l" rotWithShape="0">
                  <a:prstClr val="black">
                    <a:alpha val="40000"/>
                  </a:prstClr>
                </a:outerShdw>
              </a:effectLst>
            </c:spPr>
            <c:extLst>
              <c:ext xmlns:c16="http://schemas.microsoft.com/office/drawing/2014/chart" uri="{C3380CC4-5D6E-409C-BE32-E72D297353CC}">
                <c16:uniqueId val="{00000000-1736-4979-A796-6FF04F71E97A}"/>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11-4C0D-91FE-ECA7D9F967A2}"/>
                </c:ext>
              </c:extLst>
            </c:dLbl>
            <c:dLbl>
              <c:idx val="14"/>
              <c:layout>
                <c:manualLayout>
                  <c:x val="3.8083051518752096E-3"/>
                  <c:y val="-1.76978473007438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36-4979-A796-6FF04F71E97A}"/>
                </c:ext>
              </c:extLst>
            </c:dLbl>
            <c:dLbl>
              <c:idx val="47"/>
              <c:layout>
                <c:manualLayout>
                  <c:x val="0"/>
                  <c:y val="-4.2474836481285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36-4979-A796-6FF04F71E97A}"/>
                </c:ext>
              </c:extLst>
            </c:dLbl>
            <c:numFmt formatCode="0.0%" sourceLinked="0"/>
            <c:spPr>
              <a:noFill/>
              <a:ln>
                <a:noFill/>
              </a:ln>
              <a:effectLst/>
            </c:spPr>
            <c:txPr>
              <a:bodyPr wrap="square" lIns="38100" tIns="19050" rIns="38100" bIns="19050" anchor="ctr">
                <a:spAutoFit/>
              </a:bodyPr>
              <a:lstStyle/>
              <a:p>
                <a:pPr>
                  <a:defRPr sz="2000">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Sheet1!$A$2:$A$84</c:f>
              <c:strCache>
                <c:ptCount val="4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2019f</c:v>
                </c:pt>
                <c:pt idx="16">
                  <c:v>Q1-11</c:v>
                </c:pt>
                <c:pt idx="17">
                  <c:v>Q2-11</c:v>
                </c:pt>
                <c:pt idx="18">
                  <c:v>Q3-11</c:v>
                </c:pt>
                <c:pt idx="19">
                  <c:v>Q4-11</c:v>
                </c:pt>
                <c:pt idx="20">
                  <c:v>Q1-12</c:v>
                </c:pt>
                <c:pt idx="21">
                  <c:v>Q2-12</c:v>
                </c:pt>
                <c:pt idx="22">
                  <c:v>Q3-12</c:v>
                </c:pt>
                <c:pt idx="23">
                  <c:v>Q4-12</c:v>
                </c:pt>
                <c:pt idx="24">
                  <c:v>Q1-13</c:v>
                </c:pt>
                <c:pt idx="25">
                  <c:v>Q2-13</c:v>
                </c:pt>
                <c:pt idx="26">
                  <c:v>Q3-13</c:v>
                </c:pt>
                <c:pt idx="27">
                  <c:v>Q4-13</c:v>
                </c:pt>
                <c:pt idx="28">
                  <c:v>Q1-14</c:v>
                </c:pt>
                <c:pt idx="29">
                  <c:v>Q2-14</c:v>
                </c:pt>
                <c:pt idx="30">
                  <c:v>Q3-14</c:v>
                </c:pt>
                <c:pt idx="31">
                  <c:v>Q4-14</c:v>
                </c:pt>
                <c:pt idx="32">
                  <c:v>Q1-15</c:v>
                </c:pt>
                <c:pt idx="33">
                  <c:v>Q2-15</c:v>
                </c:pt>
                <c:pt idx="34">
                  <c:v>Q3-15</c:v>
                </c:pt>
                <c:pt idx="35">
                  <c:v>Q4-15</c:v>
                </c:pt>
                <c:pt idx="36">
                  <c:v>Q1-16</c:v>
                </c:pt>
                <c:pt idx="37">
                  <c:v>Q2-16</c:v>
                </c:pt>
                <c:pt idx="38">
                  <c:v>Q3-16</c:v>
                </c:pt>
                <c:pt idx="39">
                  <c:v>Q4-16</c:v>
                </c:pt>
                <c:pt idx="40">
                  <c:v>Q1-17</c:v>
                </c:pt>
                <c:pt idx="41">
                  <c:v>Q2-17</c:v>
                </c:pt>
                <c:pt idx="42">
                  <c:v>Q3-17</c:v>
                </c:pt>
                <c:pt idx="43">
                  <c:v>Q4-17</c:v>
                </c:pt>
                <c:pt idx="44">
                  <c:v>Q1-18</c:v>
                </c:pt>
                <c:pt idx="45">
                  <c:v>Q2-18</c:v>
                </c:pt>
                <c:pt idx="46">
                  <c:v>Q3-18</c:v>
                </c:pt>
                <c:pt idx="47">
                  <c:v>Q4-18</c:v>
                </c:pt>
              </c:strCache>
            </c:strRef>
          </c:cat>
          <c:val>
            <c:numRef>
              <c:f>Sheet1!$B$2:$B$84</c:f>
              <c:numCache>
                <c:formatCode>0.00%</c:formatCode>
                <c:ptCount val="48"/>
                <c:pt idx="0">
                  <c:v>3.3448288379859914E-2</c:v>
                </c:pt>
                <c:pt idx="1">
                  <c:v>2.6668165404448274E-2</c:v>
                </c:pt>
                <c:pt idx="2">
                  <c:v>1.7784559799641553E-2</c:v>
                </c:pt>
                <c:pt idx="3">
                  <c:v>-2.9111787920962362E-3</c:v>
                </c:pt>
                <c:pt idx="4">
                  <c:v>-2.776054590570709E-2</c:v>
                </c:pt>
                <c:pt idx="5">
                  <c:v>2.53177286519288E-2</c:v>
                </c:pt>
                <c:pt idx="6">
                  <c:v>1.60158416645249E-2</c:v>
                </c:pt>
                <c:pt idx="7">
                  <c:v>2.2239494826263199E-2</c:v>
                </c:pt>
                <c:pt idx="8">
                  <c:v>1.67734477396877E-2</c:v>
                </c:pt>
                <c:pt idx="9">
                  <c:v>2.56914875729999E-2</c:v>
                </c:pt>
                <c:pt idx="10">
                  <c:v>2.8616881930773101E-2</c:v>
                </c:pt>
                <c:pt idx="11">
                  <c:v>1.4999999999999999E-2</c:v>
                </c:pt>
                <c:pt idx="12">
                  <c:v>2.3E-2</c:v>
                </c:pt>
                <c:pt idx="13">
                  <c:v>2.9000000000000001E-2</c:v>
                </c:pt>
                <c:pt idx="14">
                  <c:v>2.4E-2</c:v>
                </c:pt>
                <c:pt idx="16" formatCode="General">
                  <c:v>-1.5360217281952599E-2</c:v>
                </c:pt>
                <c:pt idx="17" formatCode="General">
                  <c:v>2.9429684465158E-2</c:v>
                </c:pt>
                <c:pt idx="18" formatCode="General">
                  <c:v>8.4323619108299698E-3</c:v>
                </c:pt>
                <c:pt idx="19" formatCode="General">
                  <c:v>4.5823640429621303E-2</c:v>
                </c:pt>
                <c:pt idx="20" formatCode="General">
                  <c:v>2.6781769427351599E-2</c:v>
                </c:pt>
                <c:pt idx="21" formatCode="General">
                  <c:v>1.8808881761721401E-2</c:v>
                </c:pt>
                <c:pt idx="22" formatCode="General">
                  <c:v>4.7995322966529804E-3</c:v>
                </c:pt>
                <c:pt idx="23" formatCode="General">
                  <c:v>9.1053647470196208E-4</c:v>
                </c:pt>
                <c:pt idx="24" formatCode="General">
                  <c:v>2.8271452721635226E-2</c:v>
                </c:pt>
                <c:pt idx="25" formatCode="General">
                  <c:v>7.6906040943918175E-3</c:v>
                </c:pt>
                <c:pt idx="26" formatCode="General">
                  <c:v>3.1206007713973083E-2</c:v>
                </c:pt>
                <c:pt idx="27" formatCode="General">
                  <c:v>3.9599716078091651E-2</c:v>
                </c:pt>
                <c:pt idx="28" formatCode="General">
                  <c:v>-9.1999999999999998E-3</c:v>
                </c:pt>
                <c:pt idx="29" formatCode="General">
                  <c:v>4.5999999999999999E-2</c:v>
                </c:pt>
                <c:pt idx="30" formatCode="General">
                  <c:v>5.21E-2</c:v>
                </c:pt>
                <c:pt idx="31" formatCode="General">
                  <c:v>2.0199999999999999E-2</c:v>
                </c:pt>
                <c:pt idx="32" formatCode="General">
                  <c:v>3.2400000000000005E-2</c:v>
                </c:pt>
                <c:pt idx="33" formatCode="General">
                  <c:v>2.7400000000000001E-2</c:v>
                </c:pt>
                <c:pt idx="34" formatCode="General">
                  <c:v>1.6299999999999999E-2</c:v>
                </c:pt>
                <c:pt idx="35" formatCode="General">
                  <c:v>4.7999999999999996E-3</c:v>
                </c:pt>
                <c:pt idx="36" formatCode="General">
                  <c:v>5.7999999999999996E-3</c:v>
                </c:pt>
                <c:pt idx="37" formatCode="General">
                  <c:v>2.2400000000000003E-2</c:v>
                </c:pt>
                <c:pt idx="38" formatCode="General">
                  <c:v>2.7799999999999998E-2</c:v>
                </c:pt>
                <c:pt idx="39" formatCode="General">
                  <c:v>1.7600000000000001E-2</c:v>
                </c:pt>
                <c:pt idx="40" formatCode="General">
                  <c:v>1.24E-2</c:v>
                </c:pt>
                <c:pt idx="41" formatCode="General">
                  <c:v>3.0600000000000002E-2</c:v>
                </c:pt>
                <c:pt idx="42" formatCode="General">
                  <c:v>3.2000000000000001E-2</c:v>
                </c:pt>
                <c:pt idx="43" formatCode="General">
                  <c:v>2.5000000000000001E-2</c:v>
                </c:pt>
                <c:pt idx="44" formatCode="General">
                  <c:v>2.1999999999999999E-2</c:v>
                </c:pt>
                <c:pt idx="45" formatCode="General">
                  <c:v>4.2000000000000003E-2</c:v>
                </c:pt>
                <c:pt idx="46" formatCode="General">
                  <c:v>3.4000000000000002E-2</c:v>
                </c:pt>
                <c:pt idx="47" formatCode="General">
                  <c:v>2.5999999999999999E-2</c:v>
                </c:pt>
              </c:numCache>
            </c:numRef>
          </c:val>
          <c:extLst>
            <c:ext xmlns:c16="http://schemas.microsoft.com/office/drawing/2014/chart" uri="{C3380CC4-5D6E-409C-BE32-E72D297353CC}">
              <c16:uniqueId val="{0000000C-AEF8-4413-81FB-48C2AFFB5C23}"/>
            </c:ext>
          </c:extLst>
        </c:ser>
        <c:dLbls>
          <c:showLegendKey val="0"/>
          <c:showVal val="0"/>
          <c:showCatName val="0"/>
          <c:showSerName val="0"/>
          <c:showPercent val="0"/>
          <c:showBubbleSize val="0"/>
        </c:dLbls>
        <c:gapWidth val="50"/>
        <c:axId val="150307584"/>
        <c:axId val="150309120"/>
      </c:barChart>
      <c:catAx>
        <c:axId val="150307584"/>
        <c:scaling>
          <c:orientation val="minMax"/>
        </c:scaling>
        <c:delete val="0"/>
        <c:axPos val="b"/>
        <c:numFmt formatCode="General" sourceLinked="0"/>
        <c:majorTickMark val="out"/>
        <c:minorTickMark val="none"/>
        <c:tickLblPos val="low"/>
        <c:txPr>
          <a:bodyPr/>
          <a:lstStyle/>
          <a:p>
            <a:pPr>
              <a:defRPr sz="2000">
                <a:latin typeface="+mj-lt"/>
              </a:defRPr>
            </a:pPr>
            <a:endParaRPr lang="en-US"/>
          </a:p>
        </c:txPr>
        <c:crossAx val="150309120"/>
        <c:crosses val="autoZero"/>
        <c:auto val="1"/>
        <c:lblAlgn val="ctr"/>
        <c:lblOffset val="100"/>
        <c:tickLblSkip val="3"/>
        <c:noMultiLvlLbl val="0"/>
      </c:catAx>
      <c:valAx>
        <c:axId val="150309120"/>
        <c:scaling>
          <c:orientation val="minMax"/>
        </c:scaling>
        <c:delete val="0"/>
        <c:axPos val="l"/>
        <c:title>
          <c:tx>
            <c:rich>
              <a:bodyPr/>
              <a:lstStyle/>
              <a:p>
                <a:pPr>
                  <a:defRPr sz="2000">
                    <a:latin typeface="+mn-lt"/>
                  </a:defRPr>
                </a:pPr>
                <a:r>
                  <a:rPr lang="en-US" sz="2000" b="0" dirty="0">
                    <a:effectLst/>
                    <a:latin typeface="+mn-lt"/>
                  </a:rPr>
                  <a:t>Annual Percent Change, </a:t>
                </a:r>
              </a:p>
              <a:p>
                <a:pPr>
                  <a:defRPr sz="2000">
                    <a:latin typeface="+mn-lt"/>
                  </a:defRPr>
                </a:pPr>
                <a:r>
                  <a:rPr lang="en-US" sz="2000" b="0" dirty="0">
                    <a:effectLst/>
                    <a:latin typeface="+mn-lt"/>
                  </a:rPr>
                  <a:t>Chain-type (2009) $</a:t>
                </a:r>
              </a:p>
            </c:rich>
          </c:tx>
          <c:layout>
            <c:manualLayout>
              <c:xMode val="edge"/>
              <c:yMode val="edge"/>
              <c:x val="1.1434271291904248E-2"/>
              <c:y val="0.21586579959292165"/>
            </c:manualLayout>
          </c:layout>
          <c:overlay val="0"/>
        </c:title>
        <c:numFmt formatCode="0%" sourceLinked="0"/>
        <c:majorTickMark val="out"/>
        <c:minorTickMark val="none"/>
        <c:tickLblPos val="nextTo"/>
        <c:txPr>
          <a:bodyPr/>
          <a:lstStyle/>
          <a:p>
            <a:pPr>
              <a:defRPr sz="2000">
                <a:latin typeface="+mj-lt"/>
              </a:defRPr>
            </a:pPr>
            <a:endParaRPr lang="en-US"/>
          </a:p>
        </c:txPr>
        <c:crossAx val="150307584"/>
        <c:crosses val="autoZero"/>
        <c:crossBetween val="between"/>
      </c:valAx>
    </c:plotArea>
    <c:plotVisOnly val="1"/>
    <c:dispBlanksAs val="gap"/>
    <c:showDLblsOverMax val="0"/>
  </c:chart>
  <c:txPr>
    <a:bodyPr/>
    <a:lstStyle/>
    <a:p>
      <a:pPr>
        <a:defRPr sz="1400">
          <a:latin typeface="Century Gothic" panose="020B0502020202020204"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97341093232911E-2"/>
          <c:y val="3.2034776902887141E-2"/>
          <c:w val="0.89934611434440259"/>
          <c:h val="0.80570100612423445"/>
        </c:manualLayout>
      </c:layout>
      <c:lineChart>
        <c:grouping val="standard"/>
        <c:varyColors val="0"/>
        <c:ser>
          <c:idx val="0"/>
          <c:order val="0"/>
          <c:tx>
            <c:strRef>
              <c:f>Sheet1!$B$1</c:f>
              <c:strCache>
                <c:ptCount val="1"/>
                <c:pt idx="0">
                  <c:v>Productivity</c:v>
                </c:pt>
              </c:strCache>
            </c:strRef>
          </c:tx>
          <c:marker>
            <c:symbol val="none"/>
          </c:marker>
          <c:dPt>
            <c:idx val="43"/>
            <c:bubble3D val="0"/>
            <c:spPr>
              <a:ln>
                <a:prstDash val="solid"/>
              </a:ln>
            </c:spPr>
            <c:extLst>
              <c:ext xmlns:c16="http://schemas.microsoft.com/office/drawing/2014/chart" uri="{C3380CC4-5D6E-409C-BE32-E72D297353CC}">
                <c16:uniqueId val="{00000001-4ED6-457F-A429-A3C73EE75411}"/>
              </c:ext>
            </c:extLst>
          </c:dPt>
          <c:dPt>
            <c:idx val="44"/>
            <c:bubble3D val="0"/>
            <c:spPr>
              <a:ln>
                <a:prstDash val="solid"/>
              </a:ln>
            </c:spPr>
            <c:extLst>
              <c:ext xmlns:c16="http://schemas.microsoft.com/office/drawing/2014/chart" uri="{C3380CC4-5D6E-409C-BE32-E72D297353CC}">
                <c16:uniqueId val="{00000003-4ED6-457F-A429-A3C73EE75411}"/>
              </c:ext>
            </c:extLst>
          </c:dPt>
          <c:dPt>
            <c:idx val="45"/>
            <c:bubble3D val="0"/>
            <c:spPr>
              <a:ln>
                <a:prstDash val="solid"/>
              </a:ln>
            </c:spPr>
            <c:extLst>
              <c:ext xmlns:c16="http://schemas.microsoft.com/office/drawing/2014/chart" uri="{C3380CC4-5D6E-409C-BE32-E72D297353CC}">
                <c16:uniqueId val="{00000005-4ED6-457F-A429-A3C73EE75411}"/>
              </c:ext>
            </c:extLst>
          </c:dPt>
          <c:dPt>
            <c:idx val="46"/>
            <c:bubble3D val="0"/>
            <c:spPr>
              <a:ln>
                <a:prstDash val="solid"/>
              </a:ln>
            </c:spPr>
            <c:extLst>
              <c:ext xmlns:c16="http://schemas.microsoft.com/office/drawing/2014/chart" uri="{C3380CC4-5D6E-409C-BE32-E72D297353CC}">
                <c16:uniqueId val="{00000007-4ED6-457F-A429-A3C73EE75411}"/>
              </c:ext>
            </c:extLst>
          </c:dPt>
          <c:dLbls>
            <c:dLbl>
              <c:idx val="1"/>
              <c:layout>
                <c:manualLayout>
                  <c:x val="-3.9818703217653351E-2"/>
                  <c:y val="-4.9472222222222223E-2"/>
                </c:manualLayout>
              </c:layout>
              <c:tx>
                <c:rich>
                  <a:bodyPr/>
                  <a:lstStyle/>
                  <a:p>
                    <a:r>
                      <a:rPr lang="en-US" dirty="0"/>
                      <a:t>1972 Peak: 10.4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D6-457F-A429-A3C73EE75411}"/>
                </c:ext>
              </c:extLst>
            </c:dLbl>
            <c:dLbl>
              <c:idx val="36"/>
              <c:tx>
                <c:rich>
                  <a:bodyPr/>
                  <a:lstStyle/>
                  <a:p>
                    <a:r>
                      <a:rPr lang="en-US" dirty="0"/>
                      <a:t>2007 Trough: 2.8</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D6-457F-A429-A3C73EE75411}"/>
                </c:ext>
              </c:extLst>
            </c:dLbl>
            <c:dLbl>
              <c:idx val="43"/>
              <c:delete val="1"/>
              <c:extLst>
                <c:ext xmlns:c15="http://schemas.microsoft.com/office/drawing/2012/chart" uri="{CE6537A1-D6FC-4f65-9D91-7224C49458BB}"/>
                <c:ext xmlns:c16="http://schemas.microsoft.com/office/drawing/2014/chart" uri="{C3380CC4-5D6E-409C-BE32-E72D297353CC}">
                  <c16:uniqueId val="{00000001-4ED6-457F-A429-A3C73EE75411}"/>
                </c:ext>
              </c:extLst>
            </c:dLbl>
            <c:dLbl>
              <c:idx val="44"/>
              <c:layout>
                <c:manualLayout>
                  <c:x val="-2.4333751759290957E-2"/>
                  <c:y val="-7.7249999999999999E-2"/>
                </c:manualLayout>
              </c:layout>
              <c:tx>
                <c:rich>
                  <a:bodyPr/>
                  <a:lstStyle/>
                  <a:p>
                    <a:r>
                      <a:rPr lang="en-US" dirty="0"/>
                      <a:t>2016: 4.4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D6-457F-A429-A3C73EE75411}"/>
                </c:ext>
              </c:extLst>
            </c:dLbl>
            <c:dLbl>
              <c:idx val="46"/>
              <c:layout>
                <c:manualLayout>
                  <c:x val="-7.4964814180853801E-4"/>
                  <c:y val="4.7750000000000001E-2"/>
                </c:manualLayout>
              </c:layout>
              <c:tx>
                <c:rich>
                  <a:bodyPr/>
                  <a:lstStyle/>
                  <a:p>
                    <a:r>
                      <a:rPr lang="en-US" dirty="0"/>
                      <a:t>2017: 4.2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D6-457F-A429-A3C73EE75411}"/>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Sheet1!$A$2:$A$48</c:f>
              <c:numCache>
                <c:formatCode>General</c:formatCode>
                <c:ptCount val="4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numCache>
            </c:numRef>
          </c:cat>
          <c:val>
            <c:numRef>
              <c:f>Sheet1!$B$2:$B$48</c:f>
              <c:numCache>
                <c:formatCode>0.0</c:formatCode>
                <c:ptCount val="47"/>
                <c:pt idx="0">
                  <c:v>9.986927437062759</c:v>
                </c:pt>
                <c:pt idx="1">
                  <c:v>10.382885518400167</c:v>
                </c:pt>
                <c:pt idx="2">
                  <c:v>9.0445417484523638</c:v>
                </c:pt>
                <c:pt idx="3">
                  <c:v>8.3610164715526292</c:v>
                </c:pt>
                <c:pt idx="4">
                  <c:v>8.7681415509410243</c:v>
                </c:pt>
                <c:pt idx="5">
                  <c:v>9.2711164578384491</c:v>
                </c:pt>
                <c:pt idx="6">
                  <c:v>7.9891521357268322</c:v>
                </c:pt>
                <c:pt idx="7">
                  <c:v>7.9086597971289407</c:v>
                </c:pt>
                <c:pt idx="8">
                  <c:v>7.0917420974077565</c:v>
                </c:pt>
                <c:pt idx="9">
                  <c:v>5.0916640826176645</c:v>
                </c:pt>
                <c:pt idx="10">
                  <c:v>3.8902251002158494</c:v>
                </c:pt>
                <c:pt idx="11">
                  <c:v>3.404322263974541</c:v>
                </c:pt>
                <c:pt idx="12">
                  <c:v>5.4163362719789587</c:v>
                </c:pt>
                <c:pt idx="13">
                  <c:v>5.9673650671043736</c:v>
                </c:pt>
                <c:pt idx="14">
                  <c:v>6.2190773894098701</c:v>
                </c:pt>
                <c:pt idx="15">
                  <c:v>6.8392702149081694</c:v>
                </c:pt>
                <c:pt idx="16">
                  <c:v>6.9042113610751699</c:v>
                </c:pt>
                <c:pt idx="17">
                  <c:v>7.1909057131789691</c:v>
                </c:pt>
                <c:pt idx="18">
                  <c:v>6.2260868322111191</c:v>
                </c:pt>
                <c:pt idx="19">
                  <c:v>4.3699366546824177</c:v>
                </c:pt>
                <c:pt idx="20">
                  <c:v>4.4249105858928504</c:v>
                </c:pt>
                <c:pt idx="21">
                  <c:v>4.8711535849267671</c:v>
                </c:pt>
                <c:pt idx="22">
                  <c:v>5.5398642993250586</c:v>
                </c:pt>
                <c:pt idx="23">
                  <c:v>6.6647010148470116</c:v>
                </c:pt>
                <c:pt idx="24">
                  <c:v>6.3016787258900937</c:v>
                </c:pt>
                <c:pt idx="25">
                  <c:v>7.5350443038666182</c:v>
                </c:pt>
                <c:pt idx="26">
                  <c:v>8.3772375690607728</c:v>
                </c:pt>
                <c:pt idx="27">
                  <c:v>9.254545454545454</c:v>
                </c:pt>
                <c:pt idx="28">
                  <c:v>9.6176165803108802</c:v>
                </c:pt>
                <c:pt idx="29">
                  <c:v>9.4555424990207602</c:v>
                </c:pt>
                <c:pt idx="30">
                  <c:v>8.6473564991083904</c:v>
                </c:pt>
                <c:pt idx="31">
                  <c:v>8.7362679572866249</c:v>
                </c:pt>
                <c:pt idx="32">
                  <c:v>8.0385758192981296</c:v>
                </c:pt>
                <c:pt idx="33">
                  <c:v>7.0878476851995407</c:v>
                </c:pt>
                <c:pt idx="34">
                  <c:v>5.9427015654971846</c:v>
                </c:pt>
                <c:pt idx="35">
                  <c:v>4.1558503034262069</c:v>
                </c:pt>
                <c:pt idx="36">
                  <c:v>2.8117442872321501</c:v>
                </c:pt>
                <c:pt idx="37">
                  <c:v>4.1495906655424699</c:v>
                </c:pt>
                <c:pt idx="38">
                  <c:v>5.4853037155118143</c:v>
                </c:pt>
                <c:pt idx="39">
                  <c:v>4.8957427302005216</c:v>
                </c:pt>
                <c:pt idx="40">
                  <c:v>5.2492313425882795</c:v>
                </c:pt>
                <c:pt idx="41">
                  <c:v>5.4914373833292753</c:v>
                </c:pt>
                <c:pt idx="42">
                  <c:v>4.9142117574419073</c:v>
                </c:pt>
                <c:pt idx="43">
                  <c:v>4.2911462621373389</c:v>
                </c:pt>
                <c:pt idx="44">
                  <c:v>4.4000000000000004</c:v>
                </c:pt>
                <c:pt idx="45">
                  <c:v>4.4000000000000004</c:v>
                </c:pt>
                <c:pt idx="46">
                  <c:v>4.2</c:v>
                </c:pt>
              </c:numCache>
            </c:numRef>
          </c:val>
          <c:smooth val="0"/>
          <c:extLst>
            <c:ext xmlns:c16="http://schemas.microsoft.com/office/drawing/2014/chart" uri="{C3380CC4-5D6E-409C-BE32-E72D297353CC}">
              <c16:uniqueId val="{0000000A-4ED6-457F-A429-A3C73EE75411}"/>
            </c:ext>
          </c:extLst>
        </c:ser>
        <c:ser>
          <c:idx val="1"/>
          <c:order val="1"/>
          <c:tx>
            <c:strRef>
              <c:f>Sheet1!$C$1</c:f>
              <c:strCache>
                <c:ptCount val="1"/>
                <c:pt idx="0">
                  <c:v>LR Avg</c:v>
                </c:pt>
              </c:strCache>
            </c:strRef>
          </c:tx>
          <c:marker>
            <c:symbol val="none"/>
          </c:marker>
          <c:cat>
            <c:numRef>
              <c:f>Sheet1!$A$2:$A$48</c:f>
              <c:numCache>
                <c:formatCode>General</c:formatCode>
                <c:ptCount val="4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numCache>
            </c:numRef>
          </c:cat>
          <c:val>
            <c:numRef>
              <c:f>Sheet1!$C$2:$C$48</c:f>
              <c:numCache>
                <c:formatCode>General</c:formatCode>
                <c:ptCount val="47"/>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6.5</c:v>
                </c:pt>
                <c:pt idx="28">
                  <c:v>6.5</c:v>
                </c:pt>
                <c:pt idx="29">
                  <c:v>6.5</c:v>
                </c:pt>
                <c:pt idx="30">
                  <c:v>6.5</c:v>
                </c:pt>
                <c:pt idx="31">
                  <c:v>6.5</c:v>
                </c:pt>
                <c:pt idx="32">
                  <c:v>6.5</c:v>
                </c:pt>
                <c:pt idx="33">
                  <c:v>6.5</c:v>
                </c:pt>
                <c:pt idx="34">
                  <c:v>6.5</c:v>
                </c:pt>
                <c:pt idx="35">
                  <c:v>6.5</c:v>
                </c:pt>
                <c:pt idx="36">
                  <c:v>6.5</c:v>
                </c:pt>
                <c:pt idx="37">
                  <c:v>6.5</c:v>
                </c:pt>
                <c:pt idx="38">
                  <c:v>6.5</c:v>
                </c:pt>
                <c:pt idx="39">
                  <c:v>6.5</c:v>
                </c:pt>
                <c:pt idx="40">
                  <c:v>6.5</c:v>
                </c:pt>
                <c:pt idx="41">
                  <c:v>6.5</c:v>
                </c:pt>
                <c:pt idx="42">
                  <c:v>6.5</c:v>
                </c:pt>
                <c:pt idx="43">
                  <c:v>6.5</c:v>
                </c:pt>
                <c:pt idx="44">
                  <c:v>6.5</c:v>
                </c:pt>
                <c:pt idx="45">
                  <c:v>6.5</c:v>
                </c:pt>
                <c:pt idx="46">
                  <c:v>6.5</c:v>
                </c:pt>
              </c:numCache>
            </c:numRef>
          </c:val>
          <c:smooth val="0"/>
          <c:extLst>
            <c:ext xmlns:c16="http://schemas.microsoft.com/office/drawing/2014/chart" uri="{C3380CC4-5D6E-409C-BE32-E72D297353CC}">
              <c16:uniqueId val="{0000000B-4ED6-457F-A429-A3C73EE75411}"/>
            </c:ext>
          </c:extLst>
        </c:ser>
        <c:dLbls>
          <c:showLegendKey val="0"/>
          <c:showVal val="0"/>
          <c:showCatName val="0"/>
          <c:showSerName val="0"/>
          <c:showPercent val="0"/>
          <c:showBubbleSize val="0"/>
        </c:dLbls>
        <c:smooth val="0"/>
        <c:axId val="129235968"/>
        <c:axId val="133309952"/>
      </c:lineChart>
      <c:catAx>
        <c:axId val="129235968"/>
        <c:scaling>
          <c:orientation val="minMax"/>
        </c:scaling>
        <c:delete val="0"/>
        <c:axPos val="b"/>
        <c:numFmt formatCode="General" sourceLinked="1"/>
        <c:majorTickMark val="out"/>
        <c:minorTickMark val="none"/>
        <c:tickLblPos val="nextTo"/>
        <c:crossAx val="133309952"/>
        <c:crosses val="autoZero"/>
        <c:auto val="1"/>
        <c:lblAlgn val="ctr"/>
        <c:lblOffset val="100"/>
        <c:noMultiLvlLbl val="0"/>
      </c:catAx>
      <c:valAx>
        <c:axId val="133309952"/>
        <c:scaling>
          <c:orientation val="minMax"/>
        </c:scaling>
        <c:delete val="0"/>
        <c:axPos val="l"/>
        <c:title>
          <c:tx>
            <c:rich>
              <a:bodyPr rot="-5400000" vert="horz"/>
              <a:lstStyle/>
              <a:p>
                <a:pPr>
                  <a:defRPr/>
                </a:pPr>
                <a:r>
                  <a:rPr lang="en-US"/>
                  <a:t>Number of Transactions</a:t>
                </a:r>
              </a:p>
            </c:rich>
          </c:tx>
          <c:overlay val="0"/>
        </c:title>
        <c:numFmt formatCode="0" sourceLinked="0"/>
        <c:majorTickMark val="out"/>
        <c:minorTickMark val="none"/>
        <c:tickLblPos val="nextTo"/>
        <c:crossAx val="129235968"/>
        <c:crosses val="autoZero"/>
        <c:crossBetween val="between"/>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273204485802906E-2"/>
          <c:y val="2.2725959122131011E-2"/>
          <c:w val="0.85832997398697453"/>
          <c:h val="0.8155807086614173"/>
        </c:manualLayout>
      </c:layout>
      <c:lineChart>
        <c:grouping val="standard"/>
        <c:varyColors val="0"/>
        <c:ser>
          <c:idx val="0"/>
          <c:order val="0"/>
          <c:tx>
            <c:strRef>
              <c:f>Sheet1!$B$1</c:f>
              <c:strCache>
                <c:ptCount val="1"/>
                <c:pt idx="0">
                  <c:v>Equity Sales</c:v>
                </c:pt>
              </c:strCache>
            </c:strRef>
          </c:tx>
          <c:spPr>
            <a:ln w="38100">
              <a:solidFill>
                <a:schemeClr val="accent3"/>
              </a:solidFill>
            </a:ln>
            <a:effectLst>
              <a:outerShdw blurRad="50800" dist="38100" algn="l" rotWithShape="0">
                <a:prstClr val="black">
                  <a:alpha val="40000"/>
                </a:prstClr>
              </a:outerShdw>
            </a:effectLst>
          </c:spPr>
          <c:marker>
            <c:symbol val="none"/>
          </c:marker>
          <c:dLbls>
            <c:dLbl>
              <c:idx val="115"/>
              <c:layout>
                <c:manualLayout>
                  <c:x val="-9.2747171211278057E-3"/>
                  <c:y val="8.7719278049620555E-2"/>
                </c:manualLayout>
              </c:layout>
              <c:tx>
                <c:rich>
                  <a:bodyPr/>
                  <a:lstStyle/>
                  <a:p>
                    <a:r>
                      <a:rPr lang="en-US" dirty="0"/>
                      <a:t>Equity Sales (Aug 2018)</a:t>
                    </a:r>
                  </a:p>
                  <a:p>
                    <a:r>
                      <a:rPr lang="en-US" dirty="0"/>
                      <a:t> = </a:t>
                    </a:r>
                    <a:fld id="{D4C738A4-8660-421D-AB15-6D63C10D2E84}"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97-4608-86A8-CD05C3F8EA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Sheet1!$A$2:$A$117</c:f>
              <c:numCache>
                <c:formatCode>mmm\-yy</c:formatCode>
                <c:ptCount val="1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numCache>
            </c:numRef>
          </c:cat>
          <c:val>
            <c:numRef>
              <c:f>Sheet1!$B$2:$B$117</c:f>
              <c:numCache>
                <c:formatCode>0.0%</c:formatCode>
                <c:ptCount val="116"/>
                <c:pt idx="0">
                  <c:v>0.30971077084151288</c:v>
                </c:pt>
                <c:pt idx="1">
                  <c:v>0.31153126670229825</c:v>
                </c:pt>
                <c:pt idx="2">
                  <c:v>0.3127485757282597</c:v>
                </c:pt>
                <c:pt idx="3">
                  <c:v>0.33606641385671826</c:v>
                </c:pt>
                <c:pt idx="4">
                  <c:v>0.34977923811479616</c:v>
                </c:pt>
                <c:pt idx="5">
                  <c:v>0.37659033078880405</c:v>
                </c:pt>
                <c:pt idx="6">
                  <c:v>0.40845136259524145</c:v>
                </c:pt>
                <c:pt idx="7">
                  <c:v>0.41113115449915111</c:v>
                </c:pt>
                <c:pt idx="8">
                  <c:v>0.42873672031134952</c:v>
                </c:pt>
                <c:pt idx="9">
                  <c:v>0.4417096461216361</c:v>
                </c:pt>
                <c:pt idx="10">
                  <c:v>0.4606721271982655</c:v>
                </c:pt>
                <c:pt idx="11">
                  <c:v>0.4424329808821959</c:v>
                </c:pt>
                <c:pt idx="12">
                  <c:v>0.41274647367255002</c:v>
                </c:pt>
                <c:pt idx="13">
                  <c:v>0.41494482707546471</c:v>
                </c:pt>
                <c:pt idx="14">
                  <c:v>0.45750136388434259</c:v>
                </c:pt>
                <c:pt idx="15">
                  <c:v>0.47839272175890829</c:v>
                </c:pt>
                <c:pt idx="16">
                  <c:v>0.51525833417262568</c:v>
                </c:pt>
                <c:pt idx="17">
                  <c:v>0.50129521251079345</c:v>
                </c:pt>
                <c:pt idx="18">
                  <c:v>0.50025739289595605</c:v>
                </c:pt>
                <c:pt idx="19">
                  <c:v>0.50990615224191871</c:v>
                </c:pt>
                <c:pt idx="20">
                  <c:v>0.50975855727590913</c:v>
                </c:pt>
                <c:pt idx="21">
                  <c:v>0.50837043074800925</c:v>
                </c:pt>
                <c:pt idx="22">
                  <c:v>0.49530105645213557</c:v>
                </c:pt>
                <c:pt idx="23">
                  <c:v>0.46979270590843586</c:v>
                </c:pt>
                <c:pt idx="24">
                  <c:v>0.41607324516785349</c:v>
                </c:pt>
                <c:pt idx="25">
                  <c:v>0.40147783251231528</c:v>
                </c:pt>
                <c:pt idx="26">
                  <c:v>0.44856298683857104</c:v>
                </c:pt>
                <c:pt idx="27">
                  <c:v>0.48589359102521384</c:v>
                </c:pt>
                <c:pt idx="28">
                  <c:v>0.48884415366549239</c:v>
                </c:pt>
                <c:pt idx="29">
                  <c:v>0.5037441813398098</c:v>
                </c:pt>
                <c:pt idx="30">
                  <c:v>0.52099752308038727</c:v>
                </c:pt>
                <c:pt idx="31">
                  <c:v>0.51570325542570949</c:v>
                </c:pt>
                <c:pt idx="32">
                  <c:v>0.50884129599121364</c:v>
                </c:pt>
                <c:pt idx="33">
                  <c:v>0.48878330426414868</c:v>
                </c:pt>
                <c:pt idx="34">
                  <c:v>0.50170254165146544</c:v>
                </c:pt>
                <c:pt idx="35">
                  <c:v>0.48185696083319485</c:v>
                </c:pt>
                <c:pt idx="36">
                  <c:v>0.44995961524340994</c:v>
                </c:pt>
                <c:pt idx="37">
                  <c:v>0.46567643516659973</c:v>
                </c:pt>
                <c:pt idx="38">
                  <c:v>0.51231215396783547</c:v>
                </c:pt>
                <c:pt idx="39">
                  <c:v>0.54266286466330338</c:v>
                </c:pt>
                <c:pt idx="40">
                  <c:v>0.55802754502552254</c:v>
                </c:pt>
                <c:pt idx="41">
                  <c:v>0.57782914474007774</c:v>
                </c:pt>
                <c:pt idx="42">
                  <c:v>0.59081486206346678</c:v>
                </c:pt>
                <c:pt idx="43">
                  <c:v>0.61968669171831536</c:v>
                </c:pt>
                <c:pt idx="44">
                  <c:v>0.62720826823699072</c:v>
                </c:pt>
                <c:pt idx="45">
                  <c:v>0.63529718456725759</c:v>
                </c:pt>
                <c:pt idx="46">
                  <c:v>0.64775413711583929</c:v>
                </c:pt>
                <c:pt idx="47">
                  <c:v>0.63516941985679654</c:v>
                </c:pt>
                <c:pt idx="48">
                  <c:v>0.64273093504841328</c:v>
                </c:pt>
                <c:pt idx="49">
                  <c:v>0.66608353378526131</c:v>
                </c:pt>
                <c:pt idx="50">
                  <c:v>0.71758759725140553</c:v>
                </c:pt>
                <c:pt idx="51">
                  <c:v>0.75348937083959633</c:v>
                </c:pt>
                <c:pt idx="52">
                  <c:v>0.77966858503671366</c:v>
                </c:pt>
                <c:pt idx="53">
                  <c:v>0.79825687092289599</c:v>
                </c:pt>
                <c:pt idx="54">
                  <c:v>0.82737823729157167</c:v>
                </c:pt>
                <c:pt idx="55">
                  <c:v>0.84711637487126679</c:v>
                </c:pt>
                <c:pt idx="56">
                  <c:v>0.85648540632190873</c:v>
                </c:pt>
                <c:pt idx="57">
                  <c:v>0.85672803298681688</c:v>
                </c:pt>
                <c:pt idx="58">
                  <c:v>0.8664737494832575</c:v>
                </c:pt>
                <c:pt idx="59">
                  <c:v>0.84575515024275028</c:v>
                </c:pt>
                <c:pt idx="60">
                  <c:v>0.84399999999999997</c:v>
                </c:pt>
                <c:pt idx="61">
                  <c:v>0.85</c:v>
                </c:pt>
                <c:pt idx="62">
                  <c:v>0.876</c:v>
                </c:pt>
                <c:pt idx="63">
                  <c:v>0.88500000000000001</c:v>
                </c:pt>
                <c:pt idx="64">
                  <c:v>0.89200000000000002</c:v>
                </c:pt>
                <c:pt idx="65">
                  <c:v>0.90300000000000002</c:v>
                </c:pt>
                <c:pt idx="66">
                  <c:v>0.90300000000000002</c:v>
                </c:pt>
                <c:pt idx="67">
                  <c:v>0.91</c:v>
                </c:pt>
                <c:pt idx="68">
                  <c:v>0.90842196388820184</c:v>
                </c:pt>
                <c:pt idx="69">
                  <c:v>0.91028093245666464</c:v>
                </c:pt>
                <c:pt idx="70">
                  <c:v>0.90902919212491518</c:v>
                </c:pt>
                <c:pt idx="71">
                  <c:v>0.90064177362893816</c:v>
                </c:pt>
                <c:pt idx="72">
                  <c:v>0.88152011922503726</c:v>
                </c:pt>
                <c:pt idx="73">
                  <c:v>0.89080150618612153</c:v>
                </c:pt>
                <c:pt idx="74">
                  <c:v>0.9091348477525375</c:v>
                </c:pt>
                <c:pt idx="75">
                  <c:v>0.91987284371932121</c:v>
                </c:pt>
                <c:pt idx="76">
                  <c:v>0.92796511897583378</c:v>
                </c:pt>
                <c:pt idx="77">
                  <c:v>0.92705358642701163</c:v>
                </c:pt>
                <c:pt idx="78">
                  <c:v>0.93295203106082747</c:v>
                </c:pt>
                <c:pt idx="79">
                  <c:v>0.93725218994928539</c:v>
                </c:pt>
                <c:pt idx="80">
                  <c:v>0.94033927544565843</c:v>
                </c:pt>
                <c:pt idx="81">
                  <c:v>0.9360320600618881</c:v>
                </c:pt>
                <c:pt idx="82">
                  <c:v>0.93390302324075869</c:v>
                </c:pt>
                <c:pt idx="83">
                  <c:v>0.93568526409671982</c:v>
                </c:pt>
                <c:pt idx="84">
                  <c:v>0.92354214413037938</c:v>
                </c:pt>
                <c:pt idx="85">
                  <c:v>0.92032932235592146</c:v>
                </c:pt>
                <c:pt idx="86">
                  <c:v>0.93168828812482996</c:v>
                </c:pt>
                <c:pt idx="87">
                  <c:v>0.94316598403918428</c:v>
                </c:pt>
                <c:pt idx="88">
                  <c:v>0.94615293043926829</c:v>
                </c:pt>
                <c:pt idx="89">
                  <c:v>0.95915416591360925</c:v>
                </c:pt>
                <c:pt idx="90">
                  <c:v>0.95897023330651654</c:v>
                </c:pt>
                <c:pt idx="91">
                  <c:v>0.96056413597516577</c:v>
                </c:pt>
                <c:pt idx="92">
                  <c:v>0.95894628806021209</c:v>
                </c:pt>
                <c:pt idx="93">
                  <c:v>0.96223551855705858</c:v>
                </c:pt>
                <c:pt idx="94">
                  <c:v>0.96188158961881587</c:v>
                </c:pt>
                <c:pt idx="95">
                  <c:v>0.9579564565247034</c:v>
                </c:pt>
                <c:pt idx="96">
                  <c:v>0.95125229077580942</c:v>
                </c:pt>
                <c:pt idx="97">
                  <c:v>0.95072482197355035</c:v>
                </c:pt>
                <c:pt idx="98">
                  <c:v>0.95888393050561072</c:v>
                </c:pt>
                <c:pt idx="99">
                  <c:v>0.96342274440257147</c:v>
                </c:pt>
                <c:pt idx="100">
                  <c:v>0.9691011235955056</c:v>
                </c:pt>
                <c:pt idx="101">
                  <c:v>0.97403928266438944</c:v>
                </c:pt>
                <c:pt idx="102">
                  <c:v>0.97574366958944525</c:v>
                </c:pt>
                <c:pt idx="103">
                  <c:v>0.97644563110347093</c:v>
                </c:pt>
                <c:pt idx="104">
                  <c:v>0.97651189033309649</c:v>
                </c:pt>
                <c:pt idx="105">
                  <c:v>0.97803074855078553</c:v>
                </c:pt>
                <c:pt idx="106">
                  <c:v>0.97490019731106314</c:v>
                </c:pt>
                <c:pt idx="107">
                  <c:v>0.97241836879768728</c:v>
                </c:pt>
                <c:pt idx="108">
                  <c:v>0.97072809238559876</c:v>
                </c:pt>
                <c:pt idx="109">
                  <c:v>0.97192238098209272</c:v>
                </c:pt>
                <c:pt idx="110">
                  <c:v>0.97583068221986569</c:v>
                </c:pt>
                <c:pt idx="111">
                  <c:v>0.97836952774905206</c:v>
                </c:pt>
                <c:pt idx="112">
                  <c:v>0.98220762857470123</c:v>
                </c:pt>
                <c:pt idx="113">
                  <c:v>0.98157045266871856</c:v>
                </c:pt>
                <c:pt idx="114">
                  <c:v>0.98301917452063703</c:v>
                </c:pt>
                <c:pt idx="115">
                  <c:v>0.98386149085353913</c:v>
                </c:pt>
              </c:numCache>
            </c:numRef>
          </c:val>
          <c:smooth val="0"/>
          <c:extLst>
            <c:ext xmlns:c16="http://schemas.microsoft.com/office/drawing/2014/chart" uri="{C3380CC4-5D6E-409C-BE32-E72D297353CC}">
              <c16:uniqueId val="{00000001-4771-4D2A-960E-087249D8A3DD}"/>
            </c:ext>
          </c:extLst>
        </c:ser>
        <c:ser>
          <c:idx val="1"/>
          <c:order val="1"/>
          <c:tx>
            <c:strRef>
              <c:f>Sheet1!$C$1</c:f>
              <c:strCache>
                <c:ptCount val="1"/>
                <c:pt idx="0">
                  <c:v>Short Sale</c:v>
                </c:pt>
              </c:strCache>
            </c:strRef>
          </c:tx>
          <c:spPr>
            <a:ln w="38100">
              <a:solidFill>
                <a:schemeClr val="accent1"/>
              </a:solidFill>
            </a:ln>
            <a:effectLst>
              <a:outerShdw blurRad="50800" dist="38100" algn="l" rotWithShape="0">
                <a:prstClr val="black">
                  <a:alpha val="40000"/>
                </a:prstClr>
              </a:outerShdw>
            </a:effectLst>
          </c:spPr>
          <c:marker>
            <c:symbol val="none"/>
          </c:marker>
          <c:dLbls>
            <c:dLbl>
              <c:idx val="115"/>
              <c:layout>
                <c:manualLayout>
                  <c:x val="-1.0434056761268781E-2"/>
                  <c:y val="-9.6491205854582623E-2"/>
                </c:manualLayout>
              </c:layout>
              <c:tx>
                <c:rich>
                  <a:bodyPr/>
                  <a:lstStyle/>
                  <a:p>
                    <a:r>
                      <a:rPr lang="en-US" dirty="0"/>
                      <a:t>Short Sales (Aug 2018)</a:t>
                    </a:r>
                  </a:p>
                  <a:p>
                    <a:r>
                      <a:rPr lang="en-US" baseline="0" dirty="0"/>
                      <a:t> = </a:t>
                    </a:r>
                    <a:fld id="{B2ACFEE8-F9BB-4D75-8147-F9DF4A2D6218}" type="VALUE">
                      <a:rPr lang="en-US" smtClean="0"/>
                      <a:pPr/>
                      <a:t>[VALUE]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97-4608-86A8-CD05C3F8EA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Sheet1!$A$2:$A$117</c:f>
              <c:numCache>
                <c:formatCode>mmm\-yy</c:formatCode>
                <c:ptCount val="1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numCache>
            </c:numRef>
          </c:cat>
          <c:val>
            <c:numRef>
              <c:f>Sheet1!$C$2:$C$117</c:f>
              <c:numCache>
                <c:formatCode>0.0%</c:formatCode>
                <c:ptCount val="116"/>
                <c:pt idx="0">
                  <c:v>9.1022117523884311E-2</c:v>
                </c:pt>
                <c:pt idx="1">
                  <c:v>9.5938001068947093E-2</c:v>
                </c:pt>
                <c:pt idx="2">
                  <c:v>0.10125765881973557</c:v>
                </c:pt>
                <c:pt idx="3">
                  <c:v>0.10571897099518295</c:v>
                </c:pt>
                <c:pt idx="4">
                  <c:v>0.11926275798336584</c:v>
                </c:pt>
                <c:pt idx="5">
                  <c:v>0.12816888134954293</c:v>
                </c:pt>
                <c:pt idx="6">
                  <c:v>0.1318188192399383</c:v>
                </c:pt>
                <c:pt idx="7">
                  <c:v>0.14107597623089982</c:v>
                </c:pt>
                <c:pt idx="8">
                  <c:v>0.15041548332807406</c:v>
                </c:pt>
                <c:pt idx="9">
                  <c:v>0.15993463718531378</c:v>
                </c:pt>
                <c:pt idx="10">
                  <c:v>0.16947723440134907</c:v>
                </c:pt>
                <c:pt idx="11">
                  <c:v>0.17996368685250455</c:v>
                </c:pt>
                <c:pt idx="12">
                  <c:v>0.19444649582748688</c:v>
                </c:pt>
                <c:pt idx="13">
                  <c:v>0.19121676664444939</c:v>
                </c:pt>
                <c:pt idx="14">
                  <c:v>0.19023458810692853</c:v>
                </c:pt>
                <c:pt idx="15">
                  <c:v>0.19516950070399652</c:v>
                </c:pt>
                <c:pt idx="16">
                  <c:v>0.19568939470238694</c:v>
                </c:pt>
                <c:pt idx="17">
                  <c:v>0.2190827976590233</c:v>
                </c:pt>
                <c:pt idx="18">
                  <c:v>0.205685523079563</c:v>
                </c:pt>
                <c:pt idx="19">
                  <c:v>0.20020855057351408</c:v>
                </c:pt>
                <c:pt idx="20">
                  <c:v>0.20460342884261731</c:v>
                </c:pt>
                <c:pt idx="21">
                  <c:v>0.1990720421343031</c:v>
                </c:pt>
                <c:pt idx="22">
                  <c:v>0.19417979130209345</c:v>
                </c:pt>
                <c:pt idx="23">
                  <c:v>0.197649927945904</c:v>
                </c:pt>
                <c:pt idx="24">
                  <c:v>0.22097078912948701</c:v>
                </c:pt>
                <c:pt idx="25">
                  <c:v>0.22294372294372294</c:v>
                </c:pt>
                <c:pt idx="26">
                  <c:v>0.20220252484555465</c:v>
                </c:pt>
                <c:pt idx="27">
                  <c:v>0.19504609574586249</c:v>
                </c:pt>
                <c:pt idx="28">
                  <c:v>0.20421629480512218</c:v>
                </c:pt>
                <c:pt idx="29">
                  <c:v>0.19565877352762598</c:v>
                </c:pt>
                <c:pt idx="30">
                  <c:v>0.18374240036027922</c:v>
                </c:pt>
                <c:pt idx="31">
                  <c:v>0.19746452420701169</c:v>
                </c:pt>
                <c:pt idx="32">
                  <c:v>0.21048874244920374</c:v>
                </c:pt>
                <c:pt idx="33">
                  <c:v>0.22042461057316412</c:v>
                </c:pt>
                <c:pt idx="34">
                  <c:v>0.22655964976286028</c:v>
                </c:pt>
                <c:pt idx="35">
                  <c:v>0.23555481690765054</c:v>
                </c:pt>
                <c:pt idx="36">
                  <c:v>0.25457082017769295</c:v>
                </c:pt>
                <c:pt idx="37">
                  <c:v>0.24287434765154556</c:v>
                </c:pt>
                <c:pt idx="38">
                  <c:v>0.22283153176904824</c:v>
                </c:pt>
                <c:pt idx="39">
                  <c:v>0.208488703663084</c:v>
                </c:pt>
                <c:pt idx="40">
                  <c:v>0.20706924780891842</c:v>
                </c:pt>
                <c:pt idx="41">
                  <c:v>0.21103624649584418</c:v>
                </c:pt>
                <c:pt idx="42">
                  <c:v>0.224206665603572</c:v>
                </c:pt>
                <c:pt idx="43">
                  <c:v>0.22605046117807817</c:v>
                </c:pt>
                <c:pt idx="44">
                  <c:v>0.24017545968032689</c:v>
                </c:pt>
                <c:pt idx="45">
                  <c:v>0.23957247132429615</c:v>
                </c:pt>
                <c:pt idx="46">
                  <c:v>0.22966038171020009</c:v>
                </c:pt>
                <c:pt idx="47">
                  <c:v>0.24491176636409764</c:v>
                </c:pt>
                <c:pt idx="48">
                  <c:v>0.21033288571630504</c:v>
                </c:pt>
                <c:pt idx="49">
                  <c:v>0.19534951527079233</c:v>
                </c:pt>
                <c:pt idx="50">
                  <c:v>0.17053779317394513</c:v>
                </c:pt>
                <c:pt idx="51">
                  <c:v>0.14639252737814043</c:v>
                </c:pt>
                <c:pt idx="52">
                  <c:v>0.13792419130779918</c:v>
                </c:pt>
                <c:pt idx="53">
                  <c:v>0.12774034862581543</c:v>
                </c:pt>
                <c:pt idx="54">
                  <c:v>0.1148446606862298</c:v>
                </c:pt>
                <c:pt idx="55">
                  <c:v>0.10102986611740473</c:v>
                </c:pt>
                <c:pt idx="56">
                  <c:v>9.2890880465059944E-2</c:v>
                </c:pt>
                <c:pt idx="57">
                  <c:v>9.2107555607178121E-2</c:v>
                </c:pt>
                <c:pt idx="58">
                  <c:v>8.4539065729640345E-2</c:v>
                </c:pt>
                <c:pt idx="59">
                  <c:v>9.841228185277523E-2</c:v>
                </c:pt>
                <c:pt idx="60">
                  <c:v>9.1999999999999998E-2</c:v>
                </c:pt>
                <c:pt idx="61">
                  <c:v>8.2000000000000003E-2</c:v>
                </c:pt>
                <c:pt idx="62">
                  <c:v>6.6000000000000003E-2</c:v>
                </c:pt>
                <c:pt idx="63">
                  <c:v>5.8999999999999997E-2</c:v>
                </c:pt>
                <c:pt idx="64">
                  <c:v>5.6000000000000001E-2</c:v>
                </c:pt>
                <c:pt idx="65">
                  <c:v>0.05</c:v>
                </c:pt>
                <c:pt idx="66">
                  <c:v>5.2999999999999999E-2</c:v>
                </c:pt>
                <c:pt idx="67">
                  <c:v>4.5999999999999999E-2</c:v>
                </c:pt>
                <c:pt idx="68">
                  <c:v>4.5943606232995302E-2</c:v>
                </c:pt>
                <c:pt idx="69">
                  <c:v>4.6383741781231322E-2</c:v>
                </c:pt>
                <c:pt idx="70">
                  <c:v>4.534962661235574E-2</c:v>
                </c:pt>
                <c:pt idx="71">
                  <c:v>4.9474912485414232E-2</c:v>
                </c:pt>
                <c:pt idx="72">
                  <c:v>5.4893194237456533E-2</c:v>
                </c:pt>
                <c:pt idx="73">
                  <c:v>4.5339276108506875E-2</c:v>
                </c:pt>
                <c:pt idx="74">
                  <c:v>3.7967885720423179E-2</c:v>
                </c:pt>
                <c:pt idx="75">
                  <c:v>3.6230190266934692E-2</c:v>
                </c:pt>
                <c:pt idx="76">
                  <c:v>3.2886497518437773E-2</c:v>
                </c:pt>
                <c:pt idx="77">
                  <c:v>3.4688392407189655E-2</c:v>
                </c:pt>
                <c:pt idx="78">
                  <c:v>3.0225858973823738E-2</c:v>
                </c:pt>
                <c:pt idx="79">
                  <c:v>2.9276164130935915E-2</c:v>
                </c:pt>
                <c:pt idx="80">
                  <c:v>2.5301897642323174E-2</c:v>
                </c:pt>
                <c:pt idx="81">
                  <c:v>2.7545274691827729E-2</c:v>
                </c:pt>
                <c:pt idx="82">
                  <c:v>2.9326082734511556E-2</c:v>
                </c:pt>
                <c:pt idx="83">
                  <c:v>2.8490734317708849E-2</c:v>
                </c:pt>
                <c:pt idx="84">
                  <c:v>3.1639928698752227E-2</c:v>
                </c:pt>
                <c:pt idx="85">
                  <c:v>3.1222292590246992E-2</c:v>
                </c:pt>
                <c:pt idx="86">
                  <c:v>2.689830354712873E-2</c:v>
                </c:pt>
                <c:pt idx="87">
                  <c:v>2.2885614153612295E-2</c:v>
                </c:pt>
                <c:pt idx="88">
                  <c:v>2.2181659457958018E-2</c:v>
                </c:pt>
                <c:pt idx="89">
                  <c:v>1.1964576179287909E-2</c:v>
                </c:pt>
                <c:pt idx="90">
                  <c:v>1.1544650040225261E-2</c:v>
                </c:pt>
                <c:pt idx="91">
                  <c:v>1.0730847353696393E-2</c:v>
                </c:pt>
                <c:pt idx="92">
                  <c:v>1.0177899418405748E-2</c:v>
                </c:pt>
                <c:pt idx="93">
                  <c:v>1.0535900104058273E-2</c:v>
                </c:pt>
                <c:pt idx="94">
                  <c:v>1.1084076777507435E-2</c:v>
                </c:pt>
                <c:pt idx="95">
                  <c:v>1.0908595063860733E-2</c:v>
                </c:pt>
                <c:pt idx="96">
                  <c:v>1.209529627367135E-2</c:v>
                </c:pt>
                <c:pt idx="97">
                  <c:v>1.201678535096643E-2</c:v>
                </c:pt>
                <c:pt idx="98">
                  <c:v>9.7916034833846026E-3</c:v>
                </c:pt>
                <c:pt idx="99">
                  <c:v>9.1775659499002439E-3</c:v>
                </c:pt>
                <c:pt idx="100">
                  <c:v>8.6516853932584268E-3</c:v>
                </c:pt>
                <c:pt idx="101">
                  <c:v>6.5243381725021352E-3</c:v>
                </c:pt>
                <c:pt idx="102">
                  <c:v>6.0640826026386952E-3</c:v>
                </c:pt>
                <c:pt idx="103">
                  <c:v>6.9858454335978929E-3</c:v>
                </c:pt>
                <c:pt idx="104">
                  <c:v>5.2242236803610983E-3</c:v>
                </c:pt>
                <c:pt idx="105">
                  <c:v>6.1749138872553141E-3</c:v>
                </c:pt>
                <c:pt idx="106">
                  <c:v>6.1946496581471115E-3</c:v>
                </c:pt>
                <c:pt idx="107">
                  <c:v>6.7295388844130612E-3</c:v>
                </c:pt>
                <c:pt idx="108">
                  <c:v>5.6814673006854817E-3</c:v>
                </c:pt>
                <c:pt idx="109">
                  <c:v>5.9898920571535537E-3</c:v>
                </c:pt>
                <c:pt idx="110">
                  <c:v>5.08130081300813E-3</c:v>
                </c:pt>
                <c:pt idx="111">
                  <c:v>4.7828335056876942E-3</c:v>
                </c:pt>
                <c:pt idx="112">
                  <c:v>4.2762781108014207E-3</c:v>
                </c:pt>
                <c:pt idx="113">
                  <c:v>4.5417010734929812E-3</c:v>
                </c:pt>
                <c:pt idx="114">
                  <c:v>3.8999025024374391E-3</c:v>
                </c:pt>
                <c:pt idx="115">
                  <c:v>3.4862313447451918E-3</c:v>
                </c:pt>
              </c:numCache>
            </c:numRef>
          </c:val>
          <c:smooth val="0"/>
          <c:extLst>
            <c:ext xmlns:c16="http://schemas.microsoft.com/office/drawing/2014/chart" uri="{C3380CC4-5D6E-409C-BE32-E72D297353CC}">
              <c16:uniqueId val="{00000003-4771-4D2A-960E-087249D8A3DD}"/>
            </c:ext>
          </c:extLst>
        </c:ser>
        <c:ser>
          <c:idx val="2"/>
          <c:order val="2"/>
          <c:tx>
            <c:strRef>
              <c:f>Sheet1!$D$1</c:f>
              <c:strCache>
                <c:ptCount val="1"/>
                <c:pt idx="0">
                  <c:v>REO</c:v>
                </c:pt>
              </c:strCache>
            </c:strRef>
          </c:tx>
          <c:spPr>
            <a:ln w="38100">
              <a:solidFill>
                <a:schemeClr val="accent4"/>
              </a:solidFill>
            </a:ln>
            <a:effectLst>
              <a:outerShdw blurRad="50800" dist="38100" dir="5400000" algn="ctr" rotWithShape="0">
                <a:srgbClr val="000000">
                  <a:alpha val="40000"/>
                </a:srgbClr>
              </a:outerShdw>
            </a:effectLst>
          </c:spPr>
          <c:marker>
            <c:symbol val="none"/>
          </c:marker>
          <c:dLbls>
            <c:dLbl>
              <c:idx val="115"/>
              <c:layout>
                <c:manualLayout>
                  <c:x val="-3.6227081589776562E-4"/>
                  <c:y val="-0.21345024325407669"/>
                </c:manualLayout>
              </c:layout>
              <c:tx>
                <c:rich>
                  <a:bodyPr/>
                  <a:lstStyle/>
                  <a:p>
                    <a:r>
                      <a:rPr lang="en-US" dirty="0"/>
                      <a:t>REO Sales (Aug 2018)</a:t>
                    </a:r>
                  </a:p>
                  <a:p>
                    <a:r>
                      <a:rPr lang="en-US" dirty="0"/>
                      <a:t>= </a:t>
                    </a:r>
                    <a:fld id="{C609C854-D715-4DEC-A49A-E458FA3A8FD0}"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9559803302967763"/>
                      <c:h val="0.10915202165307786"/>
                    </c:manualLayout>
                  </c15:layout>
                  <c15:dlblFieldTable/>
                  <c15:showDataLabelsRange val="0"/>
                </c:ext>
                <c:ext xmlns:c16="http://schemas.microsoft.com/office/drawing/2014/chart" uri="{C3380CC4-5D6E-409C-BE32-E72D297353CC}">
                  <c16:uniqueId val="{00000001-6697-4608-86A8-CD05C3F8EA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Sheet1!$A$2:$A$117</c:f>
              <c:numCache>
                <c:formatCode>mmm\-yy</c:formatCode>
                <c:ptCount val="1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numCache>
            </c:numRef>
          </c:cat>
          <c:val>
            <c:numRef>
              <c:f>Sheet1!$D$2:$D$117</c:f>
              <c:numCache>
                <c:formatCode>0.0%</c:formatCode>
                <c:ptCount val="116"/>
                <c:pt idx="0">
                  <c:v>0.59612616149718622</c:v>
                </c:pt>
                <c:pt idx="1">
                  <c:v>0.589524318546232</c:v>
                </c:pt>
                <c:pt idx="2">
                  <c:v>0.58217779211007203</c:v>
                </c:pt>
                <c:pt idx="3">
                  <c:v>0.55601106897611974</c:v>
                </c:pt>
                <c:pt idx="4">
                  <c:v>0.52777492555703875</c:v>
                </c:pt>
                <c:pt idx="5">
                  <c:v>0.49161247761756666</c:v>
                </c:pt>
                <c:pt idx="6">
                  <c:v>0.45585004440704902</c:v>
                </c:pt>
                <c:pt idx="7">
                  <c:v>0.44407894736842107</c:v>
                </c:pt>
                <c:pt idx="8">
                  <c:v>0.41706111286420533</c:v>
                </c:pt>
                <c:pt idx="9">
                  <c:v>0.39513864065771331</c:v>
                </c:pt>
                <c:pt idx="10">
                  <c:v>0.36647795711876657</c:v>
                </c:pt>
                <c:pt idx="11">
                  <c:v>0.37471964114066003</c:v>
                </c:pt>
                <c:pt idx="12">
                  <c:v>0.3891883908130862</c:v>
                </c:pt>
                <c:pt idx="13">
                  <c:v>0.39020958305561726</c:v>
                </c:pt>
                <c:pt idx="14">
                  <c:v>0.34920894708128752</c:v>
                </c:pt>
                <c:pt idx="15">
                  <c:v>0.32356763782085995</c:v>
                </c:pt>
                <c:pt idx="16">
                  <c:v>0.28643367912176454</c:v>
                </c:pt>
                <c:pt idx="17">
                  <c:v>0.27698359397486327</c:v>
                </c:pt>
                <c:pt idx="18">
                  <c:v>0.29085397243036093</c:v>
                </c:pt>
                <c:pt idx="19">
                  <c:v>0.28664117715212606</c:v>
                </c:pt>
                <c:pt idx="20">
                  <c:v>0.28308714480631192</c:v>
                </c:pt>
                <c:pt idx="21">
                  <c:v>0.29004953288607438</c:v>
                </c:pt>
                <c:pt idx="22">
                  <c:v>0.30760256659537233</c:v>
                </c:pt>
                <c:pt idx="23">
                  <c:v>0.32945349739496732</c:v>
                </c:pt>
                <c:pt idx="24">
                  <c:v>0.3596860921377707</c:v>
                </c:pt>
                <c:pt idx="25">
                  <c:v>0.37207045827735485</c:v>
                </c:pt>
                <c:pt idx="26">
                  <c:v>0.34687080311576685</c:v>
                </c:pt>
                <c:pt idx="27">
                  <c:v>0.31606131289570144</c:v>
                </c:pt>
                <c:pt idx="28">
                  <c:v>0.30414360006710284</c:v>
                </c:pt>
                <c:pt idx="29">
                  <c:v>0.29826958105646628</c:v>
                </c:pt>
                <c:pt idx="30">
                  <c:v>0.2932335059671245</c:v>
                </c:pt>
                <c:pt idx="31">
                  <c:v>0.28411936560934892</c:v>
                </c:pt>
                <c:pt idx="32">
                  <c:v>0.27830862163646347</c:v>
                </c:pt>
                <c:pt idx="33">
                  <c:v>0.28682263787814999</c:v>
                </c:pt>
                <c:pt idx="34">
                  <c:v>0.26857594551866715</c:v>
                </c:pt>
                <c:pt idx="35">
                  <c:v>0.27848872638634981</c:v>
                </c:pt>
                <c:pt idx="36">
                  <c:v>0.29194507673103753</c:v>
                </c:pt>
                <c:pt idx="37">
                  <c:v>0.28643115214773185</c:v>
                </c:pt>
                <c:pt idx="38">
                  <c:v>0.26169259161613501</c:v>
                </c:pt>
                <c:pt idx="39">
                  <c:v>0.24544856328142137</c:v>
                </c:pt>
                <c:pt idx="40">
                  <c:v>0.23182124626793799</c:v>
                </c:pt>
                <c:pt idx="41">
                  <c:v>0.20744602370530665</c:v>
                </c:pt>
                <c:pt idx="42">
                  <c:v>0.1806729389252113</c:v>
                </c:pt>
                <c:pt idx="43">
                  <c:v>0.15060270362598213</c:v>
                </c:pt>
                <c:pt idx="44">
                  <c:v>0.12853022473260425</c:v>
                </c:pt>
                <c:pt idx="45">
                  <c:v>0.12142857142857143</c:v>
                </c:pt>
                <c:pt idx="46">
                  <c:v>0.11849161044801937</c:v>
                </c:pt>
                <c:pt idx="47">
                  <c:v>0.11569036477420082</c:v>
                </c:pt>
                <c:pt idx="48">
                  <c:v>0.14340236059085448</c:v>
                </c:pt>
                <c:pt idx="49">
                  <c:v>0.13397477950287923</c:v>
                </c:pt>
                <c:pt idx="50">
                  <c:v>0.10755863478902834</c:v>
                </c:pt>
                <c:pt idx="51">
                  <c:v>9.5394030491732881E-2</c:v>
                </c:pt>
                <c:pt idx="52">
                  <c:v>7.7793212939075207E-2</c:v>
                </c:pt>
                <c:pt idx="53">
                  <c:v>6.8976580044914984E-2</c:v>
                </c:pt>
                <c:pt idx="54">
                  <c:v>5.3722568546956569E-2</c:v>
                </c:pt>
                <c:pt idx="55">
                  <c:v>4.8146240988671471E-2</c:v>
                </c:pt>
                <c:pt idx="56">
                  <c:v>4.5779338742884826E-2</c:v>
                </c:pt>
                <c:pt idx="57">
                  <c:v>4.6634531622045415E-2</c:v>
                </c:pt>
                <c:pt idx="58">
                  <c:v>4.4302053190023429E-2</c:v>
                </c:pt>
                <c:pt idx="59">
                  <c:v>5.0518304684424614E-2</c:v>
                </c:pt>
                <c:pt idx="60">
                  <c:v>5.8999999999999997E-2</c:v>
                </c:pt>
                <c:pt idx="61">
                  <c:v>6.3E-2</c:v>
                </c:pt>
                <c:pt idx="62">
                  <c:v>5.3999999999999999E-2</c:v>
                </c:pt>
                <c:pt idx="63">
                  <c:v>5.2999999999999999E-2</c:v>
                </c:pt>
                <c:pt idx="64">
                  <c:v>4.7E-2</c:v>
                </c:pt>
                <c:pt idx="65">
                  <c:v>4.3999999999999997E-2</c:v>
                </c:pt>
                <c:pt idx="66">
                  <c:v>4.1000000000000002E-2</c:v>
                </c:pt>
                <c:pt idx="67">
                  <c:v>0.04</c:v>
                </c:pt>
                <c:pt idx="68">
                  <c:v>4.0254761315854565E-2</c:v>
                </c:pt>
                <c:pt idx="69">
                  <c:v>3.9390316796174538E-2</c:v>
                </c:pt>
                <c:pt idx="70">
                  <c:v>4.1615750169721653E-2</c:v>
                </c:pt>
                <c:pt idx="71">
                  <c:v>4.6266044340723456E-2</c:v>
                </c:pt>
                <c:pt idx="72">
                  <c:v>5.8205000827951645E-2</c:v>
                </c:pt>
                <c:pt idx="73">
                  <c:v>5.9478982555905634E-2</c:v>
                </c:pt>
                <c:pt idx="74">
                  <c:v>4.9138069921056869E-2</c:v>
                </c:pt>
                <c:pt idx="75">
                  <c:v>4.0718058996774345E-2</c:v>
                </c:pt>
                <c:pt idx="76">
                  <c:v>3.5901479660466626E-2</c:v>
                </c:pt>
                <c:pt idx="77">
                  <c:v>3.4646396774735425E-2</c:v>
                </c:pt>
                <c:pt idx="78">
                  <c:v>3.3816223437565233E-2</c:v>
                </c:pt>
                <c:pt idx="79">
                  <c:v>3.0428769017980636E-2</c:v>
                </c:pt>
                <c:pt idx="80">
                  <c:v>3.1675292313590189E-2</c:v>
                </c:pt>
                <c:pt idx="81">
                  <c:v>3.3125348754628928E-2</c:v>
                </c:pt>
                <c:pt idx="82">
                  <c:v>3.3339807082281347E-2</c:v>
                </c:pt>
                <c:pt idx="83">
                  <c:v>3.3049251808542263E-2</c:v>
                </c:pt>
                <c:pt idx="84">
                  <c:v>4.0234275528393176E-2</c:v>
                </c:pt>
                <c:pt idx="85">
                  <c:v>4.4331855604813175E-2</c:v>
                </c:pt>
                <c:pt idx="86">
                  <c:v>3.7512473918171099E-2</c:v>
                </c:pt>
                <c:pt idx="87">
                  <c:v>3.0190431955411056E-2</c:v>
                </c:pt>
                <c:pt idx="88">
                  <c:v>2.7816356493789929E-2</c:v>
                </c:pt>
                <c:pt idx="89">
                  <c:v>2.3423097776974516E-2</c:v>
                </c:pt>
                <c:pt idx="90">
                  <c:v>2.2646822204344327E-2</c:v>
                </c:pt>
                <c:pt idx="91">
                  <c:v>2.2764726171770208E-2</c:v>
                </c:pt>
                <c:pt idx="92">
                  <c:v>2.3947998631542934E-2</c:v>
                </c:pt>
                <c:pt idx="93">
                  <c:v>2.081165452653486E-2</c:v>
                </c:pt>
                <c:pt idx="94">
                  <c:v>2.0906551320176624E-2</c:v>
                </c:pt>
                <c:pt idx="95">
                  <c:v>2.4862506249715921E-2</c:v>
                </c:pt>
                <c:pt idx="96">
                  <c:v>2.9321930360415395E-2</c:v>
                </c:pt>
                <c:pt idx="97">
                  <c:v>2.8992878942014241E-2</c:v>
                </c:pt>
                <c:pt idx="98">
                  <c:v>2.521554525367185E-2</c:v>
                </c:pt>
                <c:pt idx="99">
                  <c:v>2.1369984482376415E-2</c:v>
                </c:pt>
                <c:pt idx="100">
                  <c:v>1.7265917602996256E-2</c:v>
                </c:pt>
                <c:pt idx="101">
                  <c:v>1.4688300597779676E-2</c:v>
                </c:pt>
                <c:pt idx="102">
                  <c:v>1.4176841760222896E-2</c:v>
                </c:pt>
                <c:pt idx="103">
                  <c:v>1.2398961266961706E-2</c:v>
                </c:pt>
                <c:pt idx="104">
                  <c:v>1.3875538095039077E-2</c:v>
                </c:pt>
                <c:pt idx="105">
                  <c:v>1.2307821557590524E-2</c:v>
                </c:pt>
                <c:pt idx="106">
                  <c:v>1.4178864773092277E-2</c:v>
                </c:pt>
                <c:pt idx="107">
                  <c:v>1.6065589308563576E-2</c:v>
                </c:pt>
                <c:pt idx="108">
                  <c:v>1.7661952695609214E-2</c:v>
                </c:pt>
                <c:pt idx="109">
                  <c:v>1.684657141074437E-2</c:v>
                </c:pt>
                <c:pt idx="110">
                  <c:v>1.4360197949805585E-2</c:v>
                </c:pt>
                <c:pt idx="111">
                  <c:v>1.1677007928300585E-2</c:v>
                </c:pt>
                <c:pt idx="112">
                  <c:v>9.7361689129853764E-3</c:v>
                </c:pt>
                <c:pt idx="113">
                  <c:v>9.7214923804519182E-3</c:v>
                </c:pt>
                <c:pt idx="114">
                  <c:v>9.2216444588885272E-3</c:v>
                </c:pt>
                <c:pt idx="115">
                  <c:v>9.2052175956755071E-3</c:v>
                </c:pt>
              </c:numCache>
            </c:numRef>
          </c:val>
          <c:smooth val="0"/>
          <c:extLst>
            <c:ext xmlns:c16="http://schemas.microsoft.com/office/drawing/2014/chart" uri="{C3380CC4-5D6E-409C-BE32-E72D297353CC}">
              <c16:uniqueId val="{00000005-4771-4D2A-960E-087249D8A3DD}"/>
            </c:ext>
          </c:extLst>
        </c:ser>
        <c:dLbls>
          <c:showLegendKey val="0"/>
          <c:showVal val="0"/>
          <c:showCatName val="0"/>
          <c:showSerName val="0"/>
          <c:showPercent val="0"/>
          <c:showBubbleSize val="0"/>
        </c:dLbls>
        <c:smooth val="0"/>
        <c:axId val="51848192"/>
        <c:axId val="616914944"/>
      </c:lineChart>
      <c:dateAx>
        <c:axId val="51848192"/>
        <c:scaling>
          <c:orientation val="minMax"/>
        </c:scaling>
        <c:delete val="0"/>
        <c:axPos val="b"/>
        <c:numFmt formatCode="mmm\-yy" sourceLinked="1"/>
        <c:majorTickMark val="out"/>
        <c:minorTickMark val="none"/>
        <c:tickLblPos val="nextTo"/>
        <c:txPr>
          <a:bodyPr/>
          <a:lstStyle/>
          <a:p>
            <a:pPr>
              <a:defRPr>
                <a:solidFill>
                  <a:schemeClr val="tx1"/>
                </a:solidFill>
              </a:defRPr>
            </a:pPr>
            <a:endParaRPr lang="en-US"/>
          </a:p>
        </c:txPr>
        <c:crossAx val="616914944"/>
        <c:crosses val="autoZero"/>
        <c:auto val="1"/>
        <c:lblOffset val="100"/>
        <c:baseTimeUnit val="months"/>
        <c:majorUnit val="6"/>
        <c:majorTimeUnit val="months"/>
      </c:dateAx>
      <c:valAx>
        <c:axId val="616914944"/>
        <c:scaling>
          <c:orientation val="minMax"/>
          <c:max val="1"/>
        </c:scaling>
        <c:delete val="0"/>
        <c:axPos val="l"/>
        <c:numFmt formatCode="0%" sourceLinked="0"/>
        <c:majorTickMark val="out"/>
        <c:minorTickMark val="none"/>
        <c:tickLblPos val="nextTo"/>
        <c:crossAx val="51848192"/>
        <c:crosses val="autoZero"/>
        <c:crossBetween val="between"/>
      </c:valAx>
    </c:plotArea>
    <c:legend>
      <c:legendPos val="t"/>
      <c:layout>
        <c:manualLayout>
          <c:xMode val="edge"/>
          <c:yMode val="edge"/>
          <c:x val="0.11196856601188622"/>
          <c:y val="4.0935663089822931E-2"/>
          <c:w val="0.34015116328322065"/>
          <c:h val="6.5828137903914466E-2"/>
        </c:manualLayout>
      </c:layout>
      <c:overlay val="1"/>
      <c:spPr>
        <a:solidFill>
          <a:schemeClr val="bg1"/>
        </a:solidFill>
        <a:ln>
          <a:solidFill>
            <a:schemeClr val="tx1"/>
          </a:solidFill>
        </a:ln>
      </c:spPr>
    </c:legend>
    <c:plotVisOnly val="1"/>
    <c:dispBlanksAs val="gap"/>
    <c:showDLblsOverMax val="0"/>
  </c:chart>
  <c:txPr>
    <a:bodyPr/>
    <a:lstStyle/>
    <a:p>
      <a:pPr>
        <a:defRPr sz="1400">
          <a:latin typeface="Century Gothic" panose="020B0502020202020204" pitchFamily="34" charset="0"/>
          <a:cs typeface="Arial" pitchFamily="34" charset="0"/>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Sales </c:v>
                </c:pt>
              </c:strCache>
            </c:strRef>
          </c:tx>
          <c:spPr>
            <a:solidFill>
              <a:schemeClr val="accent3"/>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697-4E99-8F26-45B797684AE8}"/>
              </c:ext>
            </c:extLst>
          </c:dPt>
          <c:dPt>
            <c:idx val="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697-4E99-8F26-45B797684AE8}"/>
              </c:ext>
            </c:extLst>
          </c:dPt>
          <c:dPt>
            <c:idx val="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697-4E99-8F26-45B797684AE8}"/>
              </c:ext>
            </c:extLst>
          </c:dPt>
          <c:dPt>
            <c:idx val="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B697-4E99-8F26-45B797684AE8}"/>
              </c:ext>
            </c:extLst>
          </c:dPt>
          <c:dPt>
            <c:idx val="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B697-4E99-8F26-45B797684AE8}"/>
              </c:ext>
            </c:extLst>
          </c:dPt>
          <c:dPt>
            <c:idx val="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B697-4E99-8F26-45B797684AE8}"/>
              </c:ext>
            </c:extLst>
          </c:dPt>
          <c:dPt>
            <c:idx val="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B697-4E99-8F26-45B797684AE8}"/>
              </c:ext>
            </c:extLst>
          </c:dPt>
          <c:dPt>
            <c:idx val="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B697-4E99-8F26-45B797684AE8}"/>
              </c:ext>
            </c:extLst>
          </c:dPt>
          <c:dPt>
            <c:idx val="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B697-4E99-8F26-45B797684AE8}"/>
              </c:ext>
            </c:extLst>
          </c:dPt>
          <c:dPt>
            <c:idx val="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B697-4E99-8F26-45B797684AE8}"/>
              </c:ext>
            </c:extLst>
          </c:dPt>
          <c:dPt>
            <c:idx val="1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B697-4E99-8F26-45B797684AE8}"/>
              </c:ext>
            </c:extLst>
          </c:dPt>
          <c:dPt>
            <c:idx val="1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B697-4E99-8F26-45B797684AE8}"/>
              </c:ext>
            </c:extLst>
          </c:dPt>
          <c:dPt>
            <c:idx val="12"/>
            <c:invertIfNegative val="0"/>
            <c:bubble3D val="0"/>
            <c:extLst>
              <c:ext xmlns:c16="http://schemas.microsoft.com/office/drawing/2014/chart" uri="{C3380CC4-5D6E-409C-BE32-E72D297353CC}">
                <c16:uniqueId val="{00000018-B697-4E99-8F26-45B797684AE8}"/>
              </c:ext>
            </c:extLst>
          </c:dPt>
          <c:dPt>
            <c:idx val="13"/>
            <c:invertIfNegative val="0"/>
            <c:bubble3D val="0"/>
            <c:extLst>
              <c:ext xmlns:c16="http://schemas.microsoft.com/office/drawing/2014/chart" uri="{C3380CC4-5D6E-409C-BE32-E72D297353CC}">
                <c16:uniqueId val="{00000019-B697-4E99-8F26-45B797684AE8}"/>
              </c:ext>
            </c:extLst>
          </c:dPt>
          <c:dPt>
            <c:idx val="14"/>
            <c:invertIfNegative val="0"/>
            <c:bubble3D val="0"/>
            <c:extLst>
              <c:ext xmlns:c16="http://schemas.microsoft.com/office/drawing/2014/chart" uri="{C3380CC4-5D6E-409C-BE32-E72D297353CC}">
                <c16:uniqueId val="{0000001A-B697-4E99-8F26-45B797684AE8}"/>
              </c:ext>
            </c:extLst>
          </c:dPt>
          <c:dPt>
            <c:idx val="15"/>
            <c:invertIfNegative val="0"/>
            <c:bubble3D val="0"/>
            <c:extLst>
              <c:ext xmlns:c16="http://schemas.microsoft.com/office/drawing/2014/chart" uri="{C3380CC4-5D6E-409C-BE32-E72D297353CC}">
                <c16:uniqueId val="{0000001B-B697-4E99-8F26-45B797684AE8}"/>
              </c:ext>
            </c:extLst>
          </c:dPt>
          <c:dPt>
            <c:idx val="16"/>
            <c:invertIfNegative val="0"/>
            <c:bubble3D val="0"/>
            <c:extLst>
              <c:ext xmlns:c16="http://schemas.microsoft.com/office/drawing/2014/chart" uri="{C3380CC4-5D6E-409C-BE32-E72D297353CC}">
                <c16:uniqueId val="{0000001C-B697-4E99-8F26-45B797684AE8}"/>
              </c:ext>
            </c:extLst>
          </c:dPt>
          <c:dPt>
            <c:idx val="17"/>
            <c:invertIfNegative val="0"/>
            <c:bubble3D val="0"/>
            <c:extLst>
              <c:ext xmlns:c16="http://schemas.microsoft.com/office/drawing/2014/chart" uri="{C3380CC4-5D6E-409C-BE32-E72D297353CC}">
                <c16:uniqueId val="{0000001D-B697-4E99-8F26-45B797684AE8}"/>
              </c:ext>
            </c:extLst>
          </c:dPt>
          <c:dPt>
            <c:idx val="18"/>
            <c:invertIfNegative val="0"/>
            <c:bubble3D val="0"/>
            <c:extLst>
              <c:ext xmlns:c16="http://schemas.microsoft.com/office/drawing/2014/chart" uri="{C3380CC4-5D6E-409C-BE32-E72D297353CC}">
                <c16:uniqueId val="{0000001E-B697-4E99-8F26-45B797684AE8}"/>
              </c:ext>
            </c:extLst>
          </c:dPt>
          <c:dPt>
            <c:idx val="19"/>
            <c:invertIfNegative val="0"/>
            <c:bubble3D val="0"/>
            <c:extLst>
              <c:ext xmlns:c16="http://schemas.microsoft.com/office/drawing/2014/chart" uri="{C3380CC4-5D6E-409C-BE32-E72D297353CC}">
                <c16:uniqueId val="{0000001F-B697-4E99-8F26-45B797684AE8}"/>
              </c:ext>
            </c:extLst>
          </c:dPt>
          <c:dPt>
            <c:idx val="20"/>
            <c:invertIfNegative val="0"/>
            <c:bubble3D val="0"/>
            <c:extLst>
              <c:ext xmlns:c16="http://schemas.microsoft.com/office/drawing/2014/chart" uri="{C3380CC4-5D6E-409C-BE32-E72D297353CC}">
                <c16:uniqueId val="{00000020-B697-4E99-8F26-45B797684AE8}"/>
              </c:ext>
            </c:extLst>
          </c:dPt>
          <c:dPt>
            <c:idx val="21"/>
            <c:invertIfNegative val="0"/>
            <c:bubble3D val="0"/>
            <c:extLst>
              <c:ext xmlns:c16="http://schemas.microsoft.com/office/drawing/2014/chart" uri="{C3380CC4-5D6E-409C-BE32-E72D297353CC}">
                <c16:uniqueId val="{00000021-B697-4E99-8F26-45B797684AE8}"/>
              </c:ext>
            </c:extLst>
          </c:dPt>
          <c:dPt>
            <c:idx val="22"/>
            <c:invertIfNegative val="0"/>
            <c:bubble3D val="0"/>
            <c:extLst>
              <c:ext xmlns:c16="http://schemas.microsoft.com/office/drawing/2014/chart" uri="{C3380CC4-5D6E-409C-BE32-E72D297353CC}">
                <c16:uniqueId val="{00000022-B697-4E99-8F26-45B797684AE8}"/>
              </c:ext>
            </c:extLst>
          </c:dPt>
          <c:dPt>
            <c:idx val="23"/>
            <c:invertIfNegative val="0"/>
            <c:bubble3D val="0"/>
            <c:extLst>
              <c:ext xmlns:c16="http://schemas.microsoft.com/office/drawing/2014/chart" uri="{C3380CC4-5D6E-409C-BE32-E72D297353CC}">
                <c16:uniqueId val="{00000023-B697-4E99-8F26-45B797684AE8}"/>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B697-4E99-8F26-45B797684AE8}"/>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B697-4E99-8F26-45B797684AE8}"/>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B697-4E99-8F26-45B797684AE8}"/>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B697-4E99-8F26-45B797684AE8}"/>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B697-4E99-8F26-45B797684AE8}"/>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B697-4E99-8F26-45B797684AE8}"/>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B697-4E99-8F26-45B797684AE8}"/>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B697-4E99-8F26-45B797684AE8}"/>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B697-4E99-8F26-45B797684AE8}"/>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B697-4E99-8F26-45B797684AE8}"/>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B697-4E99-8F26-45B797684AE8}"/>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B697-4E99-8F26-45B797684AE8}"/>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B697-4E99-8F26-45B797684AE8}"/>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B697-4E99-8F26-45B797684AE8}"/>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B697-4E99-8F26-45B797684AE8}"/>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B697-4E99-8F26-45B797684AE8}"/>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B697-4E99-8F26-45B797684AE8}"/>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B697-4E99-8F26-45B797684AE8}"/>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B697-4E99-8F26-45B797684AE8}"/>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B697-4E99-8F26-45B797684AE8}"/>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B697-4E99-8F26-45B797684AE8}"/>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B697-4E99-8F26-45B797684AE8}"/>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B697-4E99-8F26-45B797684AE8}"/>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B697-4E99-8F26-45B797684AE8}"/>
              </c:ext>
            </c:extLst>
          </c:dPt>
          <c:dPt>
            <c:idx val="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5-B697-4E99-8F26-45B797684AE8}"/>
              </c:ext>
            </c:extLst>
          </c:dPt>
          <c:dPt>
            <c:idx val="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7-B697-4E99-8F26-45B797684AE8}"/>
              </c:ext>
            </c:extLst>
          </c:dPt>
          <c:dPt>
            <c:idx val="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9-B697-4E99-8F26-45B797684AE8}"/>
              </c:ext>
            </c:extLst>
          </c:dPt>
          <c:dPt>
            <c:idx val="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B-B697-4E99-8F26-45B797684AE8}"/>
              </c:ext>
            </c:extLst>
          </c:dPt>
          <c:dPt>
            <c:idx val="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D-B697-4E99-8F26-45B797684AE8}"/>
              </c:ext>
            </c:extLst>
          </c:dPt>
          <c:dPt>
            <c:idx val="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F-B697-4E99-8F26-45B797684AE8}"/>
              </c:ext>
            </c:extLst>
          </c:dPt>
          <c:dPt>
            <c:idx val="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B697-4E99-8F26-45B797684AE8}"/>
              </c:ext>
            </c:extLst>
          </c:dPt>
          <c:dPt>
            <c:idx val="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B697-4E99-8F26-45B797684AE8}"/>
              </c:ext>
            </c:extLst>
          </c:dPt>
          <c:dPt>
            <c:idx val="5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B697-4E99-8F26-45B797684AE8}"/>
              </c:ext>
            </c:extLst>
          </c:dPt>
          <c:dPt>
            <c:idx val="5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B697-4E99-8F26-45B797684AE8}"/>
              </c:ext>
            </c:extLst>
          </c:dPt>
          <c:dPt>
            <c:idx val="5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B697-4E99-8F26-45B797684AE8}"/>
              </c:ext>
            </c:extLst>
          </c:dPt>
          <c:dPt>
            <c:idx val="5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B697-4E99-8F26-45B797684AE8}"/>
              </c:ext>
            </c:extLst>
          </c:dPt>
          <c:dPt>
            <c:idx val="60"/>
            <c:invertIfNegative val="0"/>
            <c:bubble3D val="0"/>
            <c:extLst>
              <c:ext xmlns:c16="http://schemas.microsoft.com/office/drawing/2014/chart" uri="{C3380CC4-5D6E-409C-BE32-E72D297353CC}">
                <c16:uniqueId val="{0000006C-B697-4E99-8F26-45B797684AE8}"/>
              </c:ext>
            </c:extLst>
          </c:dPt>
          <c:dPt>
            <c:idx val="61"/>
            <c:invertIfNegative val="0"/>
            <c:bubble3D val="0"/>
            <c:extLst>
              <c:ext xmlns:c16="http://schemas.microsoft.com/office/drawing/2014/chart" uri="{C3380CC4-5D6E-409C-BE32-E72D297353CC}">
                <c16:uniqueId val="{0000006D-B697-4E99-8F26-45B797684AE8}"/>
              </c:ext>
            </c:extLst>
          </c:dPt>
          <c:dPt>
            <c:idx val="62"/>
            <c:invertIfNegative val="0"/>
            <c:bubble3D val="0"/>
            <c:extLst>
              <c:ext xmlns:c16="http://schemas.microsoft.com/office/drawing/2014/chart" uri="{C3380CC4-5D6E-409C-BE32-E72D297353CC}">
                <c16:uniqueId val="{0000006E-B697-4E99-8F26-45B797684AE8}"/>
              </c:ext>
            </c:extLst>
          </c:dPt>
          <c:dPt>
            <c:idx val="63"/>
            <c:invertIfNegative val="0"/>
            <c:bubble3D val="0"/>
            <c:extLst>
              <c:ext xmlns:c16="http://schemas.microsoft.com/office/drawing/2014/chart" uri="{C3380CC4-5D6E-409C-BE32-E72D297353CC}">
                <c16:uniqueId val="{0000006F-B697-4E99-8F26-45B797684AE8}"/>
              </c:ext>
            </c:extLst>
          </c:dPt>
          <c:dPt>
            <c:idx val="64"/>
            <c:invertIfNegative val="0"/>
            <c:bubble3D val="0"/>
            <c:extLst>
              <c:ext xmlns:c16="http://schemas.microsoft.com/office/drawing/2014/chart" uri="{C3380CC4-5D6E-409C-BE32-E72D297353CC}">
                <c16:uniqueId val="{00000070-B697-4E99-8F26-45B797684AE8}"/>
              </c:ext>
            </c:extLst>
          </c:dPt>
          <c:dPt>
            <c:idx val="65"/>
            <c:invertIfNegative val="0"/>
            <c:bubble3D val="0"/>
            <c:extLst>
              <c:ext xmlns:c16="http://schemas.microsoft.com/office/drawing/2014/chart" uri="{C3380CC4-5D6E-409C-BE32-E72D297353CC}">
                <c16:uniqueId val="{00000071-B697-4E99-8F26-45B797684AE8}"/>
              </c:ext>
            </c:extLst>
          </c:dPt>
          <c:dPt>
            <c:idx val="66"/>
            <c:invertIfNegative val="0"/>
            <c:bubble3D val="0"/>
            <c:extLst>
              <c:ext xmlns:c16="http://schemas.microsoft.com/office/drawing/2014/chart" uri="{C3380CC4-5D6E-409C-BE32-E72D297353CC}">
                <c16:uniqueId val="{00000072-B697-4E99-8F26-45B797684AE8}"/>
              </c:ext>
            </c:extLst>
          </c:dPt>
          <c:dPt>
            <c:idx val="67"/>
            <c:invertIfNegative val="0"/>
            <c:bubble3D val="0"/>
            <c:extLst>
              <c:ext xmlns:c16="http://schemas.microsoft.com/office/drawing/2014/chart" uri="{C3380CC4-5D6E-409C-BE32-E72D297353CC}">
                <c16:uniqueId val="{00000073-B697-4E99-8F26-45B797684AE8}"/>
              </c:ext>
            </c:extLst>
          </c:dPt>
          <c:dPt>
            <c:idx val="68"/>
            <c:invertIfNegative val="0"/>
            <c:bubble3D val="0"/>
            <c:extLst>
              <c:ext xmlns:c16="http://schemas.microsoft.com/office/drawing/2014/chart" uri="{C3380CC4-5D6E-409C-BE32-E72D297353CC}">
                <c16:uniqueId val="{00000074-B697-4E99-8F26-45B797684AE8}"/>
              </c:ext>
            </c:extLst>
          </c:dPt>
          <c:dPt>
            <c:idx val="69"/>
            <c:invertIfNegative val="0"/>
            <c:bubble3D val="0"/>
            <c:extLst>
              <c:ext xmlns:c16="http://schemas.microsoft.com/office/drawing/2014/chart" uri="{C3380CC4-5D6E-409C-BE32-E72D297353CC}">
                <c16:uniqueId val="{00000075-B697-4E99-8F26-45B797684AE8}"/>
              </c:ext>
            </c:extLst>
          </c:dPt>
          <c:dPt>
            <c:idx val="70"/>
            <c:invertIfNegative val="0"/>
            <c:bubble3D val="0"/>
            <c:extLst>
              <c:ext xmlns:c16="http://schemas.microsoft.com/office/drawing/2014/chart" uri="{C3380CC4-5D6E-409C-BE32-E72D297353CC}">
                <c16:uniqueId val="{00000076-B697-4E99-8F26-45B797684AE8}"/>
              </c:ext>
            </c:extLst>
          </c:dPt>
          <c:dPt>
            <c:idx val="71"/>
            <c:invertIfNegative val="0"/>
            <c:bubble3D val="0"/>
            <c:extLst>
              <c:ext xmlns:c16="http://schemas.microsoft.com/office/drawing/2014/chart" uri="{C3380CC4-5D6E-409C-BE32-E72D297353CC}">
                <c16:uniqueId val="{00000077-B697-4E99-8F26-45B797684AE8}"/>
              </c:ext>
            </c:extLst>
          </c:dPt>
          <c:dPt>
            <c:idx val="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B697-4E99-8F26-45B797684AE8}"/>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B697-4E99-8F26-45B797684AE8}"/>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B697-4E99-8F26-45B797684AE8}"/>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B697-4E99-8F26-45B797684AE8}"/>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B697-4E99-8F26-45B797684AE8}"/>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B697-4E99-8F26-45B797684AE8}"/>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B697-4E99-8F26-45B797684AE8}"/>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B697-4E99-8F26-45B797684AE8}"/>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B697-4E99-8F26-45B797684AE8}"/>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B697-4E99-8F26-45B797684AE8}"/>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B697-4E99-8F26-45B797684AE8}"/>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B697-4E99-8F26-45B797684AE8}"/>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B697-4E99-8F26-45B797684AE8}"/>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B697-4E99-8F26-45B797684AE8}"/>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B697-4E99-8F26-45B797684AE8}"/>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B697-4E99-8F26-45B797684AE8}"/>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B697-4E99-8F26-45B797684AE8}"/>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B697-4E99-8F26-45B797684AE8}"/>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B697-4E99-8F26-45B797684AE8}"/>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B697-4E99-8F26-45B797684AE8}"/>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B697-4E99-8F26-45B797684AE8}"/>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B697-4E99-8F26-45B797684AE8}"/>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B697-4E99-8F26-45B797684AE8}"/>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B697-4E99-8F26-45B797684AE8}"/>
              </c:ext>
            </c:extLst>
          </c:dPt>
          <c:dPt>
            <c:idx val="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9-B697-4E99-8F26-45B797684AE8}"/>
              </c:ext>
            </c:extLst>
          </c:dPt>
          <c:dPt>
            <c:idx val="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B-B697-4E99-8F26-45B797684AE8}"/>
              </c:ext>
            </c:extLst>
          </c:dPt>
          <c:dPt>
            <c:idx val="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D-B697-4E99-8F26-45B797684AE8}"/>
              </c:ext>
            </c:extLst>
          </c:dPt>
          <c:dPt>
            <c:idx val="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F-B697-4E99-8F26-45B797684AE8}"/>
              </c:ext>
            </c:extLst>
          </c:dPt>
          <c:dPt>
            <c:idx val="1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1-B697-4E99-8F26-45B797684AE8}"/>
              </c:ext>
            </c:extLst>
          </c:dPt>
          <c:dPt>
            <c:idx val="1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3-B697-4E99-8F26-45B797684AE8}"/>
              </c:ext>
            </c:extLst>
          </c:dPt>
          <c:dPt>
            <c:idx val="1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B697-4E99-8F26-45B797684AE8}"/>
              </c:ext>
            </c:extLst>
          </c:dPt>
          <c:dPt>
            <c:idx val="10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B697-4E99-8F26-45B797684AE8}"/>
              </c:ext>
            </c:extLst>
          </c:dPt>
          <c:dPt>
            <c:idx val="10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B697-4E99-8F26-45B797684AE8}"/>
              </c:ext>
            </c:extLst>
          </c:dPt>
          <c:dPt>
            <c:idx val="10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B697-4E99-8F26-45B797684AE8}"/>
              </c:ext>
            </c:extLst>
          </c:dPt>
          <c:dPt>
            <c:idx val="10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B697-4E99-8F26-45B797684AE8}"/>
              </c:ext>
            </c:extLst>
          </c:dPt>
          <c:dPt>
            <c:idx val="10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B697-4E99-8F26-45B797684AE8}"/>
              </c:ext>
            </c:extLst>
          </c:dPt>
          <c:dPt>
            <c:idx val="108"/>
            <c:invertIfNegative val="0"/>
            <c:bubble3D val="0"/>
            <c:extLst>
              <c:ext xmlns:c16="http://schemas.microsoft.com/office/drawing/2014/chart" uri="{C3380CC4-5D6E-409C-BE32-E72D297353CC}">
                <c16:uniqueId val="{000000C0-B697-4E99-8F26-45B797684AE8}"/>
              </c:ext>
            </c:extLst>
          </c:dPt>
          <c:dPt>
            <c:idx val="109"/>
            <c:invertIfNegative val="0"/>
            <c:bubble3D val="0"/>
            <c:extLst>
              <c:ext xmlns:c16="http://schemas.microsoft.com/office/drawing/2014/chart" uri="{C3380CC4-5D6E-409C-BE32-E72D297353CC}">
                <c16:uniqueId val="{000000C1-B697-4E99-8F26-45B797684AE8}"/>
              </c:ext>
            </c:extLst>
          </c:dPt>
          <c:dPt>
            <c:idx val="120"/>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0C3-B697-4E99-8F26-45B797684AE8}"/>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B697-4E99-8F26-45B797684AE8}"/>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B697-4E99-8F26-45B797684AE8}"/>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B697-4E99-8F26-45B797684AE8}"/>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B697-4E99-8F26-45B797684AE8}"/>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B697-4E99-8F26-45B797684AE8}"/>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B697-4E99-8F26-45B797684AE8}"/>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B697-4E99-8F26-45B797684AE8}"/>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B697-4E99-8F26-45B797684AE8}"/>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B697-4E99-8F26-45B797684AE8}"/>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B697-4E99-8F26-45B797684AE8}"/>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B697-4E99-8F26-45B797684AE8}"/>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B697-4E99-8F26-45B797684AE8}"/>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B697-4E99-8F26-45B797684AE8}"/>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B697-4E99-8F26-45B797684AE8}"/>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B697-4E99-8F26-45B797684AE8}"/>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B697-4E99-8F26-45B797684AE8}"/>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B697-4E99-8F26-45B797684AE8}"/>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B697-4E99-8F26-45B797684AE8}"/>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B697-4E99-8F26-45B797684AE8}"/>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A-36EE-499F-8492-F8D7C8038B40}"/>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C-F738-4B0B-BF6A-8520C14E5C2E}"/>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E-03AB-402F-8484-E7714D117845}"/>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0-5CCB-4503-9423-74020BA7FA10}"/>
              </c:ext>
            </c:extLst>
          </c:dPt>
          <c:dPt>
            <c:idx val="14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2-3A5E-477D-873C-718412208C93}"/>
              </c:ext>
            </c:extLst>
          </c:dPt>
          <c:dPt>
            <c:idx val="14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3A5E-477D-873C-718412208C93}"/>
              </c:ext>
            </c:extLst>
          </c:dPt>
          <c:dPt>
            <c:idx val="14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6-90D8-4095-B808-374E7071DDA4}"/>
              </c:ext>
            </c:extLst>
          </c:dPt>
          <c:dPt>
            <c:idx val="14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B7A3-48AB-A3D8-917BADFB1599}"/>
              </c:ext>
            </c:extLst>
          </c:dPt>
          <c:dPt>
            <c:idx val="1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02B-4BA4-8BE0-6D6E9D7E555F}"/>
              </c:ext>
            </c:extLst>
          </c:dPt>
          <c:dPt>
            <c:idx val="1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E3EE-4C74-B2BF-BE4372A3192D}"/>
              </c:ext>
            </c:extLst>
          </c:dPt>
          <c:dPt>
            <c:idx val="1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8450-4418-AC94-7F12D1DA318D}"/>
              </c:ext>
            </c:extLst>
          </c:dPt>
          <c:dPt>
            <c:idx val="1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0-4FC8-466A-A4E3-604845DE03BC}"/>
              </c:ext>
            </c:extLst>
          </c:dPt>
          <c:dPt>
            <c:idx val="1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3049-4561-836F-829EB7794F6F}"/>
              </c:ext>
            </c:extLst>
          </c:dPt>
          <c:dPt>
            <c:idx val="1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16EA-4E40-9349-73F51FAE5AC6}"/>
              </c:ext>
            </c:extLst>
          </c:dPt>
          <c:dPt>
            <c:idx val="1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E152-43D4-9D7F-FB14C58A6017}"/>
              </c:ext>
            </c:extLst>
          </c:dPt>
          <c:dPt>
            <c:idx val="1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ADB3-452C-9131-853B722AD939}"/>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B-F9B3-4100-BC41-16327BAD0C8F}"/>
              </c:ext>
            </c:extLst>
          </c:dPt>
          <c:dPt>
            <c:idx val="169"/>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C-644C-41FF-8C61-A410EC84B952}"/>
              </c:ext>
            </c:extLst>
          </c:dPt>
          <c:cat>
            <c:numRef>
              <c:f>Sheet1!$A$2:$A$231</c:f>
              <c:numCache>
                <c:formatCode>mmm\-yy</c:formatCode>
                <c:ptCount val="17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numCache>
            </c:numRef>
          </c:cat>
          <c:val>
            <c:numRef>
              <c:f>Sheet1!$B$2:$B$231</c:f>
              <c:numCache>
                <c:formatCode>_(* #,##0_);_(* \(#,##0\);_(* "-"??_);_(@_)</c:formatCode>
                <c:ptCount val="170"/>
                <c:pt idx="0">
                  <c:v>625570</c:v>
                </c:pt>
                <c:pt idx="1">
                  <c:v>566250</c:v>
                </c:pt>
                <c:pt idx="2">
                  <c:v>580290</c:v>
                </c:pt>
                <c:pt idx="3">
                  <c:v>594740</c:v>
                </c:pt>
                <c:pt idx="4">
                  <c:v>586800</c:v>
                </c:pt>
                <c:pt idx="5">
                  <c:v>591220</c:v>
                </c:pt>
                <c:pt idx="6">
                  <c:v>588240</c:v>
                </c:pt>
                <c:pt idx="7">
                  <c:v>593560</c:v>
                </c:pt>
                <c:pt idx="8">
                  <c:v>584360</c:v>
                </c:pt>
                <c:pt idx="9">
                  <c:v>570090</c:v>
                </c:pt>
                <c:pt idx="10">
                  <c:v>537210</c:v>
                </c:pt>
                <c:pt idx="11">
                  <c:v>496590</c:v>
                </c:pt>
                <c:pt idx="12">
                  <c:v>483480</c:v>
                </c:pt>
                <c:pt idx="13">
                  <c:v>470350</c:v>
                </c:pt>
                <c:pt idx="14">
                  <c:v>482810</c:v>
                </c:pt>
                <c:pt idx="15">
                  <c:v>473700</c:v>
                </c:pt>
                <c:pt idx="16">
                  <c:v>446700</c:v>
                </c:pt>
                <c:pt idx="17">
                  <c:v>433520</c:v>
                </c:pt>
                <c:pt idx="18">
                  <c:v>416620</c:v>
                </c:pt>
                <c:pt idx="19">
                  <c:v>414400</c:v>
                </c:pt>
                <c:pt idx="20">
                  <c:v>412140</c:v>
                </c:pt>
                <c:pt idx="21">
                  <c:v>414390</c:v>
                </c:pt>
                <c:pt idx="22">
                  <c:v>411720</c:v>
                </c:pt>
                <c:pt idx="23">
                  <c:v>407840</c:v>
                </c:pt>
                <c:pt idx="24">
                  <c:v>365770</c:v>
                </c:pt>
                <c:pt idx="25">
                  <c:v>371550</c:v>
                </c:pt>
                <c:pt idx="26">
                  <c:v>350630</c:v>
                </c:pt>
                <c:pt idx="27">
                  <c:v>315870</c:v>
                </c:pt>
                <c:pt idx="28">
                  <c:v>302580</c:v>
                </c:pt>
                <c:pt idx="29">
                  <c:v>299030</c:v>
                </c:pt>
                <c:pt idx="30">
                  <c:v>289460</c:v>
                </c:pt>
                <c:pt idx="31">
                  <c:v>270000</c:v>
                </c:pt>
                <c:pt idx="32">
                  <c:v>227390</c:v>
                </c:pt>
                <c:pt idx="33">
                  <c:v>223750</c:v>
                </c:pt>
                <c:pt idx="34">
                  <c:v>241240</c:v>
                </c:pt>
                <c:pt idx="35">
                  <c:v>251830</c:v>
                </c:pt>
                <c:pt idx="36">
                  <c:v>258780</c:v>
                </c:pt>
                <c:pt idx="37">
                  <c:v>267780</c:v>
                </c:pt>
                <c:pt idx="38">
                  <c:v>287120</c:v>
                </c:pt>
                <c:pt idx="39">
                  <c:v>328620</c:v>
                </c:pt>
                <c:pt idx="40">
                  <c:v>360230</c:v>
                </c:pt>
                <c:pt idx="41">
                  <c:v>378000</c:v>
                </c:pt>
                <c:pt idx="42">
                  <c:v>404910</c:v>
                </c:pt>
                <c:pt idx="43">
                  <c:v>425350</c:v>
                </c:pt>
                <c:pt idx="44">
                  <c:v>463910</c:v>
                </c:pt>
                <c:pt idx="45">
                  <c:v>478500</c:v>
                </c:pt>
                <c:pt idx="46">
                  <c:v>453880</c:v>
                </c:pt>
                <c:pt idx="47">
                  <c:v>469940</c:v>
                </c:pt>
                <c:pt idx="48">
                  <c:v>504630</c:v>
                </c:pt>
                <c:pt idx="49">
                  <c:v>498580</c:v>
                </c:pt>
                <c:pt idx="50">
                  <c:v>466430</c:v>
                </c:pt>
                <c:pt idx="51">
                  <c:v>468920</c:v>
                </c:pt>
                <c:pt idx="52">
                  <c:v>463420</c:v>
                </c:pt>
                <c:pt idx="53">
                  <c:v>457090</c:v>
                </c:pt>
                <c:pt idx="54">
                  <c:v>472420</c:v>
                </c:pt>
                <c:pt idx="55">
                  <c:v>468580</c:v>
                </c:pt>
                <c:pt idx="56">
                  <c:v>464300</c:v>
                </c:pt>
                <c:pt idx="57">
                  <c:v>489400</c:v>
                </c:pt>
                <c:pt idx="58">
                  <c:v>479500</c:v>
                </c:pt>
                <c:pt idx="59">
                  <c:v>465080</c:v>
                </c:pt>
                <c:pt idx="60">
                  <c:v>440500</c:v>
                </c:pt>
                <c:pt idx="61">
                  <c:v>434440</c:v>
                </c:pt>
                <c:pt idx="62">
                  <c:v>433380</c:v>
                </c:pt>
                <c:pt idx="63">
                  <c:v>414820</c:v>
                </c:pt>
                <c:pt idx="64">
                  <c:v>475610</c:v>
                </c:pt>
                <c:pt idx="65">
                  <c:v>423380</c:v>
                </c:pt>
                <c:pt idx="66">
                  <c:v>381560</c:v>
                </c:pt>
                <c:pt idx="67">
                  <c:v>389700</c:v>
                </c:pt>
                <c:pt idx="68">
                  <c:v>396680</c:v>
                </c:pt>
                <c:pt idx="69">
                  <c:v>387710</c:v>
                </c:pt>
                <c:pt idx="70">
                  <c:v>405370</c:v>
                </c:pt>
                <c:pt idx="71">
                  <c:v>415100</c:v>
                </c:pt>
                <c:pt idx="72">
                  <c:v>462170</c:v>
                </c:pt>
                <c:pt idx="73">
                  <c:v>415520</c:v>
                </c:pt>
                <c:pt idx="74">
                  <c:v>425200</c:v>
                </c:pt>
                <c:pt idx="75">
                  <c:v>421090</c:v>
                </c:pt>
                <c:pt idx="76">
                  <c:v>401380</c:v>
                </c:pt>
                <c:pt idx="77">
                  <c:v>409830</c:v>
                </c:pt>
                <c:pt idx="78">
                  <c:v>412120</c:v>
                </c:pt>
                <c:pt idx="79">
                  <c:v>427180</c:v>
                </c:pt>
                <c:pt idx="80">
                  <c:v>420880</c:v>
                </c:pt>
                <c:pt idx="81">
                  <c:v>424050</c:v>
                </c:pt>
                <c:pt idx="82">
                  <c:v>423080</c:v>
                </c:pt>
                <c:pt idx="83">
                  <c:v>428110</c:v>
                </c:pt>
                <c:pt idx="84">
                  <c:v>437330</c:v>
                </c:pt>
                <c:pt idx="85">
                  <c:v>442660</c:v>
                </c:pt>
                <c:pt idx="86">
                  <c:v>439260</c:v>
                </c:pt>
                <c:pt idx="87">
                  <c:v>439770</c:v>
                </c:pt>
                <c:pt idx="88">
                  <c:v>447530</c:v>
                </c:pt>
                <c:pt idx="89">
                  <c:v>430960</c:v>
                </c:pt>
                <c:pt idx="90">
                  <c:v>436870</c:v>
                </c:pt>
                <c:pt idx="91">
                  <c:v>443030</c:v>
                </c:pt>
                <c:pt idx="92">
                  <c:v>424000</c:v>
                </c:pt>
                <c:pt idx="93">
                  <c:v>451090</c:v>
                </c:pt>
                <c:pt idx="94">
                  <c:v>440250</c:v>
                </c:pt>
                <c:pt idx="95">
                  <c:v>444770</c:v>
                </c:pt>
                <c:pt idx="96">
                  <c:v>421780</c:v>
                </c:pt>
                <c:pt idx="97">
                  <c:v>418520</c:v>
                </c:pt>
                <c:pt idx="98">
                  <c:v>418310</c:v>
                </c:pt>
                <c:pt idx="99">
                  <c:v>423690</c:v>
                </c:pt>
                <c:pt idx="100">
                  <c:v>432140</c:v>
                </c:pt>
                <c:pt idx="101">
                  <c:v>414830</c:v>
                </c:pt>
                <c:pt idx="102">
                  <c:v>443500</c:v>
                </c:pt>
                <c:pt idx="103">
                  <c:v>434910</c:v>
                </c:pt>
                <c:pt idx="104">
                  <c:v>413850</c:v>
                </c:pt>
                <c:pt idx="105">
                  <c:v>404000</c:v>
                </c:pt>
                <c:pt idx="106">
                  <c:v>389580</c:v>
                </c:pt>
                <c:pt idx="107">
                  <c:v>363740</c:v>
                </c:pt>
                <c:pt idx="108">
                  <c:v>361790</c:v>
                </c:pt>
                <c:pt idx="109">
                  <c:v>359600</c:v>
                </c:pt>
                <c:pt idx="110">
                  <c:v>365120</c:v>
                </c:pt>
                <c:pt idx="111">
                  <c:v>391330</c:v>
                </c:pt>
                <c:pt idx="112">
                  <c:v>388690</c:v>
                </c:pt>
                <c:pt idx="113">
                  <c:v>393820</c:v>
                </c:pt>
                <c:pt idx="114">
                  <c:v>398980</c:v>
                </c:pt>
                <c:pt idx="115">
                  <c:v>395080</c:v>
                </c:pt>
                <c:pt idx="116">
                  <c:v>397490</c:v>
                </c:pt>
                <c:pt idx="117">
                  <c:v>398510</c:v>
                </c:pt>
                <c:pt idx="118">
                  <c:v>375740</c:v>
                </c:pt>
                <c:pt idx="119">
                  <c:v>366460</c:v>
                </c:pt>
                <c:pt idx="120">
                  <c:v>359720</c:v>
                </c:pt>
                <c:pt idx="121">
                  <c:v>381810</c:v>
                </c:pt>
                <c:pt idx="122">
                  <c:v>400620</c:v>
                </c:pt>
                <c:pt idx="123">
                  <c:v>424400</c:v>
                </c:pt>
                <c:pt idx="124">
                  <c:v>422130</c:v>
                </c:pt>
                <c:pt idx="125">
                  <c:v>433870</c:v>
                </c:pt>
                <c:pt idx="126">
                  <c:v>438230</c:v>
                </c:pt>
                <c:pt idx="127">
                  <c:v>429900</c:v>
                </c:pt>
                <c:pt idx="128">
                  <c:v>422360</c:v>
                </c:pt>
                <c:pt idx="129">
                  <c:v>410310</c:v>
                </c:pt>
                <c:pt idx="130">
                  <c:v>375850</c:v>
                </c:pt>
                <c:pt idx="131">
                  <c:v>413699.51232883811</c:v>
                </c:pt>
                <c:pt idx="132">
                  <c:v>402220</c:v>
                </c:pt>
                <c:pt idx="133">
                  <c:v>381580</c:v>
                </c:pt>
                <c:pt idx="134">
                  <c:v>389770</c:v>
                </c:pt>
                <c:pt idx="135">
                  <c:v>413270</c:v>
                </c:pt>
                <c:pt idx="136">
                  <c:v>417850</c:v>
                </c:pt>
                <c:pt idx="137">
                  <c:v>432880</c:v>
                </c:pt>
                <c:pt idx="138">
                  <c:v>417680</c:v>
                </c:pt>
                <c:pt idx="139">
                  <c:v>422190</c:v>
                </c:pt>
                <c:pt idx="140">
                  <c:v>429760</c:v>
                </c:pt>
                <c:pt idx="141">
                  <c:v>446150</c:v>
                </c:pt>
                <c:pt idx="142">
                  <c:v>443959.5770779177</c:v>
                </c:pt>
                <c:pt idx="143">
                  <c:v>415280</c:v>
                </c:pt>
                <c:pt idx="144">
                  <c:v>421920</c:v>
                </c:pt>
                <c:pt idx="145">
                  <c:v>401060</c:v>
                </c:pt>
                <c:pt idx="146">
                  <c:v>417380</c:v>
                </c:pt>
                <c:pt idx="147">
                  <c:v>407960</c:v>
                </c:pt>
                <c:pt idx="148">
                  <c:v>428870</c:v>
                </c:pt>
                <c:pt idx="149">
                  <c:v>443120</c:v>
                </c:pt>
                <c:pt idx="150">
                  <c:v>421460</c:v>
                </c:pt>
                <c:pt idx="151">
                  <c:v>427630</c:v>
                </c:pt>
                <c:pt idx="152">
                  <c:v>436920</c:v>
                </c:pt>
                <c:pt idx="153">
                  <c:v>431070</c:v>
                </c:pt>
                <c:pt idx="154">
                  <c:v>440340</c:v>
                </c:pt>
                <c:pt idx="155">
                  <c:v>420960</c:v>
                </c:pt>
                <c:pt idx="156">
                  <c:v>409520</c:v>
                </c:pt>
                <c:pt idx="157">
                  <c:v>422910</c:v>
                </c:pt>
                <c:pt idx="158">
                  <c:v>423990</c:v>
                </c:pt>
                <c:pt idx="159">
                  <c:v>416750</c:v>
                </c:pt>
                <c:pt idx="160">
                  <c:v>409270</c:v>
                </c:pt>
                <c:pt idx="161">
                  <c:v>410800</c:v>
                </c:pt>
                <c:pt idx="162">
                  <c:v>406920</c:v>
                </c:pt>
                <c:pt idx="163">
                  <c:v>399600</c:v>
                </c:pt>
                <c:pt idx="164">
                  <c:v>382550</c:v>
                </c:pt>
                <c:pt idx="165">
                  <c:v>397060</c:v>
                </c:pt>
                <c:pt idx="166">
                  <c:v>381400</c:v>
                </c:pt>
                <c:pt idx="167">
                  <c:v>372260</c:v>
                </c:pt>
                <c:pt idx="168">
                  <c:v>358470</c:v>
                </c:pt>
                <c:pt idx="169">
                  <c:v>399080</c:v>
                </c:pt>
              </c:numCache>
            </c:numRef>
          </c:val>
          <c:extLst>
            <c:ext xmlns:c16="http://schemas.microsoft.com/office/drawing/2014/chart" uri="{C3380CC4-5D6E-409C-BE32-E72D297353CC}">
              <c16:uniqueId val="{000000E8-B697-4E99-8F26-45B797684AE8}"/>
            </c:ext>
          </c:extLst>
        </c:ser>
        <c:dLbls>
          <c:showLegendKey val="0"/>
          <c:showVal val="0"/>
          <c:showCatName val="0"/>
          <c:showSerName val="0"/>
          <c:showPercent val="0"/>
          <c:showBubbleSize val="0"/>
        </c:dLbls>
        <c:gapWidth val="25"/>
        <c:axId val="103160832"/>
        <c:axId val="103166720"/>
      </c:barChart>
      <c:dateAx>
        <c:axId val="103160832"/>
        <c:scaling>
          <c:orientation val="minMax"/>
        </c:scaling>
        <c:delete val="0"/>
        <c:axPos val="b"/>
        <c:numFmt formatCode="mmm\-yy" sourceLinked="1"/>
        <c:majorTickMark val="out"/>
        <c:minorTickMark val="none"/>
        <c:tickLblPos val="nextTo"/>
        <c:crossAx val="103166720"/>
        <c:crosses val="autoZero"/>
        <c:auto val="1"/>
        <c:lblOffset val="100"/>
        <c:baseTimeUnit val="months"/>
        <c:majorUnit val="8"/>
        <c:majorTimeUnit val="months"/>
      </c:dateAx>
      <c:valAx>
        <c:axId val="103166720"/>
        <c:scaling>
          <c:orientation val="minMax"/>
        </c:scaling>
        <c:delete val="0"/>
        <c:axPos val="l"/>
        <c:numFmt formatCode="_(* #,##0_);_(* \(#,##0\);_(* &quot;-&quot;??_);_(@_)" sourceLinked="1"/>
        <c:majorTickMark val="out"/>
        <c:minorTickMark val="none"/>
        <c:tickLblPos val="nextTo"/>
        <c:crossAx val="103160832"/>
        <c:crosses val="autoZero"/>
        <c:crossBetween val="between"/>
      </c:valAx>
    </c:plotArea>
    <c:plotVisOnly val="1"/>
    <c:dispBlanksAs val="gap"/>
    <c:showDLblsOverMax val="0"/>
  </c:chart>
  <c:txPr>
    <a:bodyPr/>
    <a:lstStyle/>
    <a:p>
      <a:pPr>
        <a:defRPr sz="1400">
          <a:latin typeface="Century Gothic" panose="020B0502020202020204"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2511362520925E-2"/>
          <c:y val="8.4029204894185874E-2"/>
          <c:w val="0.88032588251169697"/>
          <c:h val="0.70554195374015738"/>
        </c:manualLayout>
      </c:layout>
      <c:barChart>
        <c:barDir val="col"/>
        <c:grouping val="clustered"/>
        <c:varyColors val="0"/>
        <c:ser>
          <c:idx val="0"/>
          <c:order val="0"/>
          <c:tx>
            <c:strRef>
              <c:f>Sheet1!$B$1</c:f>
              <c:strCache>
                <c:ptCount val="1"/>
                <c:pt idx="0">
                  <c:v>Year-over-Year % Chg</c:v>
                </c:pt>
              </c:strCache>
            </c:strRef>
          </c:tx>
          <c:spPr>
            <a:solidFill>
              <a:schemeClr val="accent2"/>
            </a:solidFill>
            <a:ln w="38100">
              <a:noFill/>
            </a:ln>
            <a:effectLst>
              <a:outerShdw blurRad="50800" dist="38100" algn="l" rotWithShape="0">
                <a:prstClr val="black">
                  <a:alpha val="40000"/>
                </a:prstClr>
              </a:outerShdw>
            </a:effectLst>
          </c:spPr>
          <c:invertIfNegative val="0"/>
          <c:dPt>
            <c:idx val="0"/>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0-A7F5-42A0-B73A-80AB4C144B0D}"/>
              </c:ext>
            </c:extLst>
          </c:dPt>
          <c:dPt>
            <c:idx val="1"/>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1-A7F5-42A0-B73A-80AB4C144B0D}"/>
              </c:ext>
            </c:extLst>
          </c:dPt>
          <c:dPt>
            <c:idx val="2"/>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2-A7F5-42A0-B73A-80AB4C144B0D}"/>
              </c:ext>
            </c:extLst>
          </c:dPt>
          <c:dPt>
            <c:idx val="3"/>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3-A7F5-42A0-B73A-80AB4C144B0D}"/>
              </c:ext>
            </c:extLst>
          </c:dPt>
          <c:dPt>
            <c:idx val="5"/>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4-A7F5-42A0-B73A-80AB4C144B0D}"/>
              </c:ext>
            </c:extLst>
          </c:dPt>
          <c:dPt>
            <c:idx val="19"/>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5-A7F5-42A0-B73A-80AB4C144B0D}"/>
              </c:ext>
            </c:extLst>
          </c:dPt>
          <c:dPt>
            <c:idx val="20"/>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6-A7F5-42A0-B73A-80AB4C144B0D}"/>
              </c:ext>
            </c:extLst>
          </c:dPt>
          <c:dPt>
            <c:idx val="21"/>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7-A7F5-42A0-B73A-80AB4C144B0D}"/>
              </c:ext>
            </c:extLst>
          </c:dPt>
          <c:dPt>
            <c:idx val="22"/>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4-A7F5-42A0-B73A-80AB4C144B0D}"/>
              </c:ext>
            </c:extLst>
          </c:dPt>
          <c:dPt>
            <c:idx val="23"/>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8-A7F5-42A0-B73A-80AB4C144B0D}"/>
              </c:ext>
            </c:extLst>
          </c:dPt>
          <c:dPt>
            <c:idx val="24"/>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9-A7F5-42A0-B73A-80AB4C144B0D}"/>
              </c:ext>
            </c:extLst>
          </c:dPt>
          <c:dPt>
            <c:idx val="32"/>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A-A7F5-42A0-B73A-80AB4C144B0D}"/>
              </c:ext>
            </c:extLst>
          </c:dPt>
          <c:dPt>
            <c:idx val="37"/>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B-A7F5-42A0-B73A-80AB4C144B0D}"/>
              </c:ext>
            </c:extLst>
          </c:dPt>
          <c:dPt>
            <c:idx val="38"/>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C-A7F5-42A0-B73A-80AB4C144B0D}"/>
              </c:ext>
            </c:extLst>
          </c:dPt>
          <c:dPt>
            <c:idx val="39"/>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D-A7F5-42A0-B73A-80AB4C144B0D}"/>
              </c:ext>
            </c:extLst>
          </c:dPt>
          <c:dPt>
            <c:idx val="41"/>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E-A7F5-42A0-B73A-80AB4C144B0D}"/>
              </c:ext>
            </c:extLst>
          </c:dPt>
          <c:dPt>
            <c:idx val="45"/>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F-A7F5-42A0-B73A-80AB4C144B0D}"/>
              </c:ext>
            </c:extLst>
          </c:dPt>
          <c:dPt>
            <c:idx val="46"/>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0-A7F5-42A0-B73A-80AB4C144B0D}"/>
              </c:ext>
            </c:extLst>
          </c:dPt>
          <c:dPt>
            <c:idx val="47"/>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1-A7F5-42A0-B73A-80AB4C144B0D}"/>
              </c:ext>
            </c:extLst>
          </c:dPt>
          <c:dPt>
            <c:idx val="48"/>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2-A7F5-42A0-B73A-80AB4C144B0D}"/>
              </c:ext>
            </c:extLst>
          </c:dPt>
          <c:dPt>
            <c:idx val="49"/>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1-6877-4066-BA91-94650FCD260A}"/>
              </c:ext>
            </c:extLst>
          </c:dPt>
          <c:dPt>
            <c:idx val="50"/>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3-6877-4066-BA91-94650FCD260A}"/>
              </c:ext>
            </c:extLst>
          </c:dPt>
          <c:dPt>
            <c:idx val="51"/>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3-A7F5-42A0-B73A-80AB4C144B0D}"/>
              </c:ext>
            </c:extLst>
          </c:dPt>
          <c:dPt>
            <c:idx val="52"/>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E-5932-4865-8B39-9367565FEC53}"/>
              </c:ext>
            </c:extLst>
          </c:dPt>
          <c:dPt>
            <c:idx val="53"/>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30-CB7E-47CE-A9DB-9B0CE58B1BA7}"/>
              </c:ext>
            </c:extLst>
          </c:dPt>
          <c:dPt>
            <c:idx val="54"/>
            <c:invertIfNegative val="0"/>
            <c:bubble3D val="0"/>
            <c:spPr>
              <a:solidFill>
                <a:schemeClr val="accent1"/>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32-2E4E-4CC7-9E14-777BBDBB331E}"/>
              </c:ext>
            </c:extLst>
          </c:dPt>
          <c:cat>
            <c:numRef>
              <c:f>Sheet1!$A$2:$A$231</c:f>
              <c:numCache>
                <c:formatCode>[$-409]mmm\-yy;@</c:formatCode>
                <c:ptCount val="5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pt idx="15">
                  <c:v>42309</c:v>
                </c:pt>
                <c:pt idx="16">
                  <c:v>42339</c:v>
                </c:pt>
                <c:pt idx="17">
                  <c:v>42370</c:v>
                </c:pt>
                <c:pt idx="18">
                  <c:v>42401</c:v>
                </c:pt>
                <c:pt idx="19">
                  <c:v>42430</c:v>
                </c:pt>
                <c:pt idx="20">
                  <c:v>42461</c:v>
                </c:pt>
                <c:pt idx="21">
                  <c:v>42491</c:v>
                </c:pt>
                <c:pt idx="22">
                  <c:v>42522</c:v>
                </c:pt>
                <c:pt idx="23">
                  <c:v>42552</c:v>
                </c:pt>
                <c:pt idx="24">
                  <c:v>42583</c:v>
                </c:pt>
                <c:pt idx="25">
                  <c:v>42614</c:v>
                </c:pt>
                <c:pt idx="26">
                  <c:v>42644</c:v>
                </c:pt>
                <c:pt idx="27">
                  <c:v>42675</c:v>
                </c:pt>
                <c:pt idx="28">
                  <c:v>42705</c:v>
                </c:pt>
                <c:pt idx="29">
                  <c:v>42736</c:v>
                </c:pt>
                <c:pt idx="30">
                  <c:v>42767</c:v>
                </c:pt>
                <c:pt idx="31">
                  <c:v>42795</c:v>
                </c:pt>
                <c:pt idx="32">
                  <c:v>42826</c:v>
                </c:pt>
                <c:pt idx="33">
                  <c:v>42856</c:v>
                </c:pt>
                <c:pt idx="34">
                  <c:v>42887</c:v>
                </c:pt>
                <c:pt idx="35">
                  <c:v>42917</c:v>
                </c:pt>
                <c:pt idx="36">
                  <c:v>42948</c:v>
                </c:pt>
                <c:pt idx="37">
                  <c:v>42979</c:v>
                </c:pt>
                <c:pt idx="38">
                  <c:v>43009</c:v>
                </c:pt>
                <c:pt idx="39">
                  <c:v>43040</c:v>
                </c:pt>
                <c:pt idx="40">
                  <c:v>43070</c:v>
                </c:pt>
                <c:pt idx="41">
                  <c:v>43101</c:v>
                </c:pt>
                <c:pt idx="42">
                  <c:v>43132</c:v>
                </c:pt>
                <c:pt idx="43">
                  <c:v>43160</c:v>
                </c:pt>
                <c:pt idx="44">
                  <c:v>43191</c:v>
                </c:pt>
                <c:pt idx="45">
                  <c:v>43221</c:v>
                </c:pt>
                <c:pt idx="46">
                  <c:v>43252</c:v>
                </c:pt>
                <c:pt idx="47">
                  <c:v>43282</c:v>
                </c:pt>
                <c:pt idx="48">
                  <c:v>43313</c:v>
                </c:pt>
                <c:pt idx="49">
                  <c:v>43344</c:v>
                </c:pt>
                <c:pt idx="50">
                  <c:v>43374</c:v>
                </c:pt>
                <c:pt idx="51">
                  <c:v>43405</c:v>
                </c:pt>
                <c:pt idx="52">
                  <c:v>43435</c:v>
                </c:pt>
                <c:pt idx="53">
                  <c:v>43466</c:v>
                </c:pt>
                <c:pt idx="54">
                  <c:v>43497</c:v>
                </c:pt>
              </c:numCache>
            </c:numRef>
          </c:cat>
          <c:val>
            <c:numRef>
              <c:f>Sheet1!$B$2:$B$231</c:f>
              <c:numCache>
                <c:formatCode>0.0%</c:formatCode>
                <c:ptCount val="55"/>
                <c:pt idx="0">
                  <c:v>-9.1582166425237421E-2</c:v>
                </c:pt>
                <c:pt idx="1">
                  <c:v>-3.9531231122387323E-2</c:v>
                </c:pt>
                <c:pt idx="2">
                  <c:v>-6.2094763092269689E-3</c:v>
                </c:pt>
                <c:pt idx="3">
                  <c:v>-3.5525437650803404E-2</c:v>
                </c:pt>
                <c:pt idx="4">
                  <c:v>7.4640201239879467E-3</c:v>
                </c:pt>
                <c:pt idx="5">
                  <c:v>-5.7215511760966287E-3</c:v>
                </c:pt>
                <c:pt idx="6">
                  <c:v>6.1764074188651152E-2</c:v>
                </c:pt>
                <c:pt idx="7">
                  <c:v>9.7228308501314586E-2</c:v>
                </c:pt>
                <c:pt idx="8">
                  <c:v>8.4506682339713368E-2</c:v>
                </c:pt>
                <c:pt idx="9">
                  <c:v>8.6032570943425313E-2</c:v>
                </c:pt>
                <c:pt idx="10">
                  <c:v>0.10169620638870547</c:v>
                </c:pt>
                <c:pt idx="11">
                  <c:v>9.84859878678499E-2</c:v>
                </c:pt>
                <c:pt idx="12">
                  <c:v>8.8134048800242892E-2</c:v>
                </c:pt>
                <c:pt idx="13">
                  <c:v>6.2567611763817865E-2</c:v>
                </c:pt>
                <c:pt idx="14">
                  <c:v>2.961029836139617E-2</c:v>
                </c:pt>
                <c:pt idx="15">
                  <c:v>2.92755628892305E-4</c:v>
                </c:pt>
                <c:pt idx="16">
                  <c:v>0.12890769068612706</c:v>
                </c:pt>
                <c:pt idx="17">
                  <c:v>0.11814744801512278</c:v>
                </c:pt>
                <c:pt idx="18">
                  <c:v>-6.0333899160947002E-4</c:v>
                </c:pt>
                <c:pt idx="19">
                  <c:v>-2.7083021316958722E-2</c:v>
                </c:pt>
                <c:pt idx="20">
                  <c:v>-2.6225259189443961E-2</c:v>
                </c:pt>
                <c:pt idx="21">
                  <c:v>-1.0139056688697745E-2</c:v>
                </c:pt>
                <c:pt idx="22">
                  <c:v>-2.2817894761103519E-3</c:v>
                </c:pt>
                <c:pt idx="23">
                  <c:v>-4.6893183944504035E-2</c:v>
                </c:pt>
                <c:pt idx="24">
                  <c:v>-1.7934403349616157E-2</c:v>
                </c:pt>
                <c:pt idx="25">
                  <c:v>1.7520598541528543E-2</c:v>
                </c:pt>
                <c:pt idx="26">
                  <c:v>8.7348590090419398E-2</c:v>
                </c:pt>
                <c:pt idx="27">
                  <c:v>0.18121591060263409</c:v>
                </c:pt>
                <c:pt idx="28">
                  <c:v>3.8203759590260677E-3</c:v>
                </c:pt>
                <c:pt idx="29">
                  <c:v>4.8978171150116934E-2</c:v>
                </c:pt>
                <c:pt idx="30">
                  <c:v>5.1050893652707208E-2</c:v>
                </c:pt>
                <c:pt idx="31">
                  <c:v>7.0836647253508467E-2</c:v>
                </c:pt>
                <c:pt idx="32">
                  <c:v>-1.284874295254923E-2</c:v>
                </c:pt>
                <c:pt idx="33">
                  <c:v>2.6373100394878612E-2</c:v>
                </c:pt>
                <c:pt idx="34">
                  <c:v>2.3655516540380672E-2</c:v>
                </c:pt>
                <c:pt idx="35">
                  <c:v>9.049990423290577E-3</c:v>
                </c:pt>
                <c:pt idx="36">
                  <c:v>1.2885193870058487E-2</c:v>
                </c:pt>
                <c:pt idx="37">
                  <c:v>-5.3518242740133726E-3</c:v>
                </c:pt>
                <c:pt idx="38">
                  <c:v>-3.3800291381822278E-2</c:v>
                </c:pt>
                <c:pt idx="39">
                  <c:v>-8.1538877376340357E-3</c:v>
                </c:pt>
                <c:pt idx="40">
                  <c:v>1.3677518782508225E-2</c:v>
                </c:pt>
                <c:pt idx="41">
                  <c:v>-2.9389457717102774E-2</c:v>
                </c:pt>
                <c:pt idx="42">
                  <c:v>5.4480626340198457E-2</c:v>
                </c:pt>
                <c:pt idx="43">
                  <c:v>1.5836887249029763E-2</c:v>
                </c:pt>
                <c:pt idx="44">
                  <c:v>2.1546230022551294E-2</c:v>
                </c:pt>
                <c:pt idx="45">
                  <c:v>-4.5701494625410954E-2</c:v>
                </c:pt>
                <c:pt idx="46">
                  <c:v>-7.2937353312872322E-2</c:v>
                </c:pt>
                <c:pt idx="47">
                  <c:v>-3.4499122099368895E-2</c:v>
                </c:pt>
                <c:pt idx="48">
                  <c:v>-6.5547318943946831E-2</c:v>
                </c:pt>
                <c:pt idx="49">
                  <c:v>-0.12443925661448318</c:v>
                </c:pt>
                <c:pt idx="50">
                  <c:v>-7.8896698912009677E-2</c:v>
                </c:pt>
                <c:pt idx="51">
                  <c:v>-0.13385111504746328</c:v>
                </c:pt>
                <c:pt idx="52">
                  <c:v>-0.11600000000000001</c:v>
                </c:pt>
                <c:pt idx="53">
                  <c:v>-0.126</c:v>
                </c:pt>
                <c:pt idx="54">
                  <c:v>-5.6000000000000001E-2</c:v>
                </c:pt>
              </c:numCache>
            </c:numRef>
          </c:val>
          <c:extLst>
            <c:ext xmlns:c16="http://schemas.microsoft.com/office/drawing/2014/chart" uri="{C3380CC4-5D6E-409C-BE32-E72D297353CC}">
              <c16:uniqueId val="{00000002-6877-4066-BA91-94650FCD260A}"/>
            </c:ext>
          </c:extLst>
        </c:ser>
        <c:dLbls>
          <c:showLegendKey val="0"/>
          <c:showVal val="0"/>
          <c:showCatName val="0"/>
          <c:showSerName val="0"/>
          <c:showPercent val="0"/>
          <c:showBubbleSize val="0"/>
        </c:dLbls>
        <c:gapWidth val="150"/>
        <c:axId val="103271040"/>
        <c:axId val="103276928"/>
      </c:barChart>
      <c:dateAx>
        <c:axId val="103271040"/>
        <c:scaling>
          <c:orientation val="minMax"/>
        </c:scaling>
        <c:delete val="0"/>
        <c:axPos val="b"/>
        <c:numFmt formatCode="[$-409]mmm\-yy;@" sourceLinked="1"/>
        <c:majorTickMark val="out"/>
        <c:minorTickMark val="none"/>
        <c:tickLblPos val="low"/>
        <c:crossAx val="103276928"/>
        <c:crosses val="autoZero"/>
        <c:auto val="1"/>
        <c:lblOffset val="100"/>
        <c:baseTimeUnit val="months"/>
        <c:majorUnit val="4"/>
        <c:majorTimeUnit val="months"/>
      </c:dateAx>
      <c:valAx>
        <c:axId val="103276928"/>
        <c:scaling>
          <c:orientation val="minMax"/>
        </c:scaling>
        <c:delete val="0"/>
        <c:axPos val="l"/>
        <c:majorGridlines>
          <c:spPr>
            <a:ln>
              <a:noFill/>
            </a:ln>
          </c:spPr>
        </c:majorGridlines>
        <c:numFmt formatCode="0%" sourceLinked="0"/>
        <c:majorTickMark val="out"/>
        <c:minorTickMark val="none"/>
        <c:tickLblPos val="nextTo"/>
        <c:crossAx val="103271040"/>
        <c:crosses val="autoZero"/>
        <c:crossBetween val="between"/>
      </c:valAx>
    </c:plotArea>
    <c:plotVisOnly val="1"/>
    <c:dispBlanksAs val="gap"/>
    <c:showDLblsOverMax val="0"/>
  </c:chart>
  <c:txPr>
    <a:bodyPr/>
    <a:lstStyle/>
    <a:p>
      <a:pPr>
        <a:defRPr sz="1400">
          <a:latin typeface="Century Gothic" panose="020B0502020202020204" pitchFamily="34"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4"/>
            </a:solidFill>
            <a:effectLst>
              <a:outerShdw blurRad="50800" dist="38100" algn="l" rotWithShape="0">
                <a:prstClr val="black">
                  <a:alpha val="40000"/>
                </a:prstClr>
              </a:outerShdw>
            </a:effectLst>
          </c:spPr>
          <c:invertIfNegative val="0"/>
          <c:dLbls>
            <c:dLbl>
              <c:idx val="0"/>
              <c:layout>
                <c:manualLayout>
                  <c:x val="1.0606060606060607E-2"/>
                  <c:y val="5.46491114840163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F-4C5D-93E0-00ADEA5863F3}"/>
                </c:ext>
              </c:extLst>
            </c:dLbl>
            <c:dLbl>
              <c:idx val="1"/>
              <c:layout>
                <c:manualLayout>
                  <c:x val="7.575757575757576E-3"/>
                  <c:y val="-8.1967213114754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6F-4C5D-93E0-00ADEA5863F3}"/>
                </c:ext>
              </c:extLst>
            </c:dLbl>
            <c:dLbl>
              <c:idx val="2"/>
              <c:layout>
                <c:manualLayout>
                  <c:x val="1.2121212121212066E-2"/>
                  <c:y val="-2.1857923497267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F-4C5D-93E0-00ADEA5863F3}"/>
                </c:ext>
              </c:extLst>
            </c:dLbl>
            <c:dLbl>
              <c:idx val="3"/>
              <c:layout>
                <c:manualLayout>
                  <c:x val="1.8181818181818181E-2"/>
                  <c:y val="-2.1857923497267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6F-4C5D-93E0-00ADEA5863F3}"/>
                </c:ext>
              </c:extLst>
            </c:dLbl>
            <c:dLbl>
              <c:idx val="4"/>
              <c:layout>
                <c:manualLayout>
                  <c:x val="1.3636363636363525E-2"/>
                  <c:y val="-1.6393442622950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6F-4C5D-93E0-00ADEA5863F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$0 - $199k</c:v>
                </c:pt>
                <c:pt idx="1">
                  <c:v>$200 - $299k</c:v>
                </c:pt>
                <c:pt idx="2">
                  <c:v>$300 - $399k</c:v>
                </c:pt>
                <c:pt idx="3">
                  <c:v>$400 - $499k</c:v>
                </c:pt>
                <c:pt idx="4">
                  <c:v>$500 - $749k</c:v>
                </c:pt>
                <c:pt idx="5">
                  <c:v>$750 - $999k</c:v>
                </c:pt>
                <c:pt idx="6">
                  <c:v>$1,000 - $1,999k</c:v>
                </c:pt>
                <c:pt idx="7">
                  <c:v>$2,000k+</c:v>
                </c:pt>
              </c:strCache>
            </c:strRef>
          </c:cat>
          <c:val>
            <c:numRef>
              <c:f>Sheet1!$B$2:$B$9</c:f>
              <c:numCache>
                <c:formatCode>0.0%</c:formatCode>
                <c:ptCount val="8"/>
                <c:pt idx="0">
                  <c:v>-0.23076923076923073</c:v>
                </c:pt>
                <c:pt idx="1">
                  <c:v>-0.11398963730569944</c:v>
                </c:pt>
                <c:pt idx="2">
                  <c:v>-4.1501976284584963E-2</c:v>
                </c:pt>
                <c:pt idx="3">
                  <c:v>-6.4108155255124255E-2</c:v>
                </c:pt>
                <c:pt idx="4">
                  <c:v>-2.5076623014766986E-3</c:v>
                </c:pt>
                <c:pt idx="5">
                  <c:v>-3.5980148883374641E-2</c:v>
                </c:pt>
                <c:pt idx="6">
                  <c:v>-5.646100116414432E-2</c:v>
                </c:pt>
                <c:pt idx="7">
                  <c:v>-0.19528619528619529</c:v>
                </c:pt>
              </c:numCache>
            </c:numRef>
          </c:val>
          <c:extLst>
            <c:ext xmlns:c16="http://schemas.microsoft.com/office/drawing/2014/chart" uri="{C3380CC4-5D6E-409C-BE32-E72D297353CC}">
              <c16:uniqueId val="{00000005-076F-4C5D-93E0-00ADEA5863F3}"/>
            </c:ext>
          </c:extLst>
        </c:ser>
        <c:dLbls>
          <c:showLegendKey val="0"/>
          <c:showVal val="0"/>
          <c:showCatName val="0"/>
          <c:showSerName val="0"/>
          <c:showPercent val="0"/>
          <c:showBubbleSize val="0"/>
        </c:dLbls>
        <c:gapWidth val="150"/>
        <c:axId val="104238464"/>
        <c:axId val="104244352"/>
      </c:barChart>
      <c:catAx>
        <c:axId val="104238464"/>
        <c:scaling>
          <c:orientation val="minMax"/>
        </c:scaling>
        <c:delete val="0"/>
        <c:axPos val="b"/>
        <c:numFmt formatCode="General" sourceLinked="0"/>
        <c:majorTickMark val="out"/>
        <c:minorTickMark val="none"/>
        <c:tickLblPos val="low"/>
        <c:txPr>
          <a:bodyPr rot="-2700000"/>
          <a:lstStyle/>
          <a:p>
            <a:pPr>
              <a:defRPr/>
            </a:pPr>
            <a:endParaRPr lang="en-US"/>
          </a:p>
        </c:txPr>
        <c:crossAx val="104244352"/>
        <c:crosses val="autoZero"/>
        <c:auto val="1"/>
        <c:lblAlgn val="ctr"/>
        <c:lblOffset val="100"/>
        <c:noMultiLvlLbl val="0"/>
      </c:catAx>
      <c:valAx>
        <c:axId val="104244352"/>
        <c:scaling>
          <c:orientation val="minMax"/>
        </c:scaling>
        <c:delete val="0"/>
        <c:axPos val="l"/>
        <c:numFmt formatCode="0%" sourceLinked="0"/>
        <c:majorTickMark val="out"/>
        <c:minorTickMark val="none"/>
        <c:tickLblPos val="nextTo"/>
        <c:crossAx val="104238464"/>
        <c:crosses val="autoZero"/>
        <c:crossBetween val="between"/>
      </c:valAx>
    </c:plotArea>
    <c:plotVisOnly val="1"/>
    <c:dispBlanksAs val="gap"/>
    <c:showDLblsOverMax val="0"/>
  </c:chart>
  <c:txPr>
    <a:bodyPr/>
    <a:lstStyle/>
    <a:p>
      <a:pPr>
        <a:defRPr sz="1400" b="0">
          <a:latin typeface="+mj-lt"/>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00" b="0" i="0" u="none" strike="noStrike" kern="1200" spc="0" baseline="0">
                <a:solidFill>
                  <a:schemeClr val="tx1">
                    <a:lumMod val="65000"/>
                    <a:lumOff val="35000"/>
                  </a:schemeClr>
                </a:solidFill>
                <a:latin typeface="+mn-lt"/>
                <a:ea typeface="+mn-ea"/>
                <a:cs typeface="+mn-cs"/>
              </a:defRPr>
            </a:pPr>
            <a:r>
              <a:rPr lang="en-US" sz="2100" dirty="0"/>
              <a:t>share</a:t>
            </a:r>
            <a:r>
              <a:rPr lang="en-US" sz="2100" baseline="0" dirty="0"/>
              <a:t> by price segment</a:t>
            </a:r>
            <a:endParaRPr lang="en-US" sz="2100" dirty="0"/>
          </a:p>
        </c:rich>
      </c:tx>
      <c:overlay val="0"/>
      <c:spPr>
        <a:noFill/>
        <a:ln>
          <a:noFill/>
        </a:ln>
        <a:effectLst/>
      </c:spPr>
      <c:txPr>
        <a:bodyPr rot="0" spcFirstLastPara="1" vertOverflow="ellipsis" vert="horz" wrap="square" anchor="ctr" anchorCtr="1"/>
        <a:lstStyle/>
        <a:p>
          <a:pPr>
            <a:defRPr sz="2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072463552661572"/>
          <c:y val="0.19765031574594807"/>
          <c:w val="0.7092707983797093"/>
          <c:h val="0.7009359969312847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 $199k</c:v>
                </c:pt>
                <c:pt idx="1">
                  <c:v>$200 - $299k</c:v>
                </c:pt>
                <c:pt idx="2">
                  <c:v>$300 - $399k</c:v>
                </c:pt>
                <c:pt idx="3">
                  <c:v>$400 - $499k</c:v>
                </c:pt>
                <c:pt idx="4">
                  <c:v>$500 - $749k</c:v>
                </c:pt>
                <c:pt idx="5">
                  <c:v>$750 - $999k</c:v>
                </c:pt>
                <c:pt idx="6">
                  <c:v>$1,000 - $1,999k</c:v>
                </c:pt>
                <c:pt idx="7">
                  <c:v>$2,000k+</c:v>
                </c:pt>
              </c:strCache>
            </c:strRef>
          </c:cat>
          <c:val>
            <c:numRef>
              <c:f>Sheet1!$B$2:$B$9</c:f>
              <c:numCache>
                <c:formatCode>0.0%</c:formatCode>
                <c:ptCount val="8"/>
                <c:pt idx="0">
                  <c:v>5.9032669215804655E-2</c:v>
                </c:pt>
                <c:pt idx="1">
                  <c:v>0.14912457234856108</c:v>
                </c:pt>
                <c:pt idx="2">
                  <c:v>0.16267525323673443</c:v>
                </c:pt>
                <c:pt idx="3">
                  <c:v>0.14395921379217816</c:v>
                </c:pt>
                <c:pt idx="4">
                  <c:v>0.24015563158247802</c:v>
                </c:pt>
                <c:pt idx="5">
                  <c:v>0.10424632722881867</c:v>
                </c:pt>
                <c:pt idx="6">
                  <c:v>0.10874085999865835</c:v>
                </c:pt>
                <c:pt idx="7">
                  <c:v>3.206547259676662E-2</c:v>
                </c:pt>
              </c:numCache>
            </c:numRef>
          </c:val>
          <c:extLst>
            <c:ext xmlns:c16="http://schemas.microsoft.com/office/drawing/2014/chart" uri="{C3380CC4-5D6E-409C-BE32-E72D297353CC}">
              <c16:uniqueId val="{00000000-BAED-4EF4-8340-383A7893C356}"/>
            </c:ext>
          </c:extLst>
        </c:ser>
        <c:dLbls>
          <c:showLegendKey val="0"/>
          <c:showVal val="0"/>
          <c:showCatName val="0"/>
          <c:showSerName val="0"/>
          <c:showPercent val="0"/>
          <c:showBubbleSize val="0"/>
        </c:dLbls>
        <c:gapWidth val="182"/>
        <c:axId val="104072704"/>
        <c:axId val="104074240"/>
      </c:barChart>
      <c:catAx>
        <c:axId val="104072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74240"/>
        <c:crosses val="autoZero"/>
        <c:auto val="1"/>
        <c:lblAlgn val="ctr"/>
        <c:lblOffset val="100"/>
        <c:noMultiLvlLbl val="0"/>
      </c:catAx>
      <c:valAx>
        <c:axId val="1040742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72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76194655995869365"/>
        </c:manualLayout>
      </c:layout>
      <c:barChart>
        <c:barDir val="col"/>
        <c:grouping val="clustered"/>
        <c:varyColors val="0"/>
        <c:ser>
          <c:idx val="0"/>
          <c:order val="0"/>
          <c:tx>
            <c:strRef>
              <c:f>Sheet1!$B$1</c:f>
              <c:strCache>
                <c:ptCount val="1"/>
                <c:pt idx="0">
                  <c:v>Median Price</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cat>
            <c:numRef>
              <c:f>Sheet1!$A$2:$A$231</c:f>
              <c:numCache>
                <c:formatCode>mmm\-yy</c:formatCode>
                <c:ptCount val="17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numCache>
            </c:numRef>
          </c:cat>
          <c:val>
            <c:numRef>
              <c:f>Sheet1!$B$2:$B$231</c:f>
              <c:numCache>
                <c:formatCode>_("$"* #,##0_);_("$"* \(#,##0\);_("$"* "-"??_);_(@_)</c:formatCode>
                <c:ptCount val="170"/>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564830</c:v>
                </c:pt>
                <c:pt idx="159">
                  <c:v>584460</c:v>
                </c:pt>
                <c:pt idx="160">
                  <c:v>600860</c:v>
                </c:pt>
                <c:pt idx="161">
                  <c:v>602760</c:v>
                </c:pt>
                <c:pt idx="162">
                  <c:v>591460</c:v>
                </c:pt>
                <c:pt idx="163">
                  <c:v>596410</c:v>
                </c:pt>
                <c:pt idx="164">
                  <c:v>578850</c:v>
                </c:pt>
                <c:pt idx="165">
                  <c:v>572000</c:v>
                </c:pt>
                <c:pt idx="166">
                  <c:v>554760</c:v>
                </c:pt>
                <c:pt idx="167">
                  <c:v>557600</c:v>
                </c:pt>
                <c:pt idx="168">
                  <c:v>538690</c:v>
                </c:pt>
                <c:pt idx="169">
                  <c:v>534140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104404480"/>
        <c:axId val="104406016"/>
      </c:barChart>
      <c:dateAx>
        <c:axId val="104404480"/>
        <c:scaling>
          <c:orientation val="minMax"/>
        </c:scaling>
        <c:delete val="0"/>
        <c:axPos val="b"/>
        <c:numFmt formatCode="mmm\-yy" sourceLinked="1"/>
        <c:majorTickMark val="out"/>
        <c:minorTickMark val="none"/>
        <c:tickLblPos val="nextTo"/>
        <c:crossAx val="104406016"/>
        <c:crosses val="autoZero"/>
        <c:auto val="1"/>
        <c:lblOffset val="100"/>
        <c:baseTimeUnit val="months"/>
        <c:majorUnit val="8"/>
        <c:majorTimeUnit val="months"/>
      </c:dateAx>
      <c:valAx>
        <c:axId val="104406016"/>
        <c:scaling>
          <c:orientation val="minMax"/>
        </c:scaling>
        <c:delete val="0"/>
        <c:axPos val="l"/>
        <c:numFmt formatCode="_(&quot;$&quot;* #,##0_);_(&quot;$&quot;* \(#,##0\);_(&quot;$&quot;* &quot;-&quot;??_);_(@_)" sourceLinked="1"/>
        <c:majorTickMark val="out"/>
        <c:minorTickMark val="none"/>
        <c:tickLblPos val="nextTo"/>
        <c:crossAx val="104404480"/>
        <c:crosses val="autoZero"/>
        <c:crossBetween val="between"/>
      </c:valAx>
      <c:spPr>
        <a:noFill/>
        <a:ln w="25400">
          <a:noFill/>
        </a:ln>
      </c:spPr>
    </c:plotArea>
    <c:plotVisOnly val="1"/>
    <c:dispBlanksAs val="gap"/>
    <c:showDLblsOverMax val="0"/>
  </c:chart>
  <c:txPr>
    <a:bodyPr/>
    <a:lstStyle/>
    <a:p>
      <a:pPr>
        <a:defRPr sz="1400">
          <a:latin typeface="Century Gothic" panose="020B0502020202020204"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60615339749192E-2"/>
          <c:y val="4.7142866963060234E-2"/>
          <c:w val="0.91836407601827552"/>
          <c:h val="0.8000791151270914"/>
        </c:manualLayout>
      </c:layout>
      <c:lineChart>
        <c:grouping val="standard"/>
        <c:varyColors val="0"/>
        <c:ser>
          <c:idx val="0"/>
          <c:order val="0"/>
          <c:tx>
            <c:strRef>
              <c:f>Sheet1!$B$1</c:f>
              <c:strCache>
                <c:ptCount val="1"/>
                <c:pt idx="0">
                  <c:v>Months</c:v>
                </c:pt>
              </c:strCache>
            </c:strRef>
          </c:tx>
          <c:spPr>
            <a:ln w="38100">
              <a:solidFill>
                <a:schemeClr val="accent3"/>
              </a:solidFill>
            </a:ln>
            <a:effectLst>
              <a:outerShdw blurRad="50800" dist="38100" algn="l" rotWithShape="0">
                <a:prstClr val="black">
                  <a:alpha val="40000"/>
                </a:prstClr>
              </a:outerShdw>
            </a:effectLst>
          </c:spPr>
          <c:marker>
            <c:symbol val="none"/>
          </c:marker>
          <c:cat>
            <c:numRef>
              <c:f>Sheet1!$A$2:$A$375</c:f>
              <c:numCache>
                <c:formatCode>mmm\-yy</c:formatCode>
                <c:ptCount val="17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numCache>
            </c:numRef>
          </c:cat>
          <c:val>
            <c:numRef>
              <c:f>Sheet1!$B$2:$B$375</c:f>
              <c:numCache>
                <c:formatCode>0.0</c:formatCode>
                <c:ptCount val="170"/>
                <c:pt idx="0">
                  <c:v>3.2</c:v>
                </c:pt>
                <c:pt idx="1">
                  <c:v>3.2</c:v>
                </c:pt>
                <c:pt idx="2">
                  <c:v>2.7</c:v>
                </c:pt>
                <c:pt idx="3">
                  <c:v>2.4</c:v>
                </c:pt>
                <c:pt idx="4">
                  <c:v>2.8</c:v>
                </c:pt>
                <c:pt idx="5">
                  <c:v>2.5</c:v>
                </c:pt>
                <c:pt idx="6">
                  <c:v>2.9</c:v>
                </c:pt>
                <c:pt idx="7">
                  <c:v>2.6</c:v>
                </c:pt>
                <c:pt idx="8">
                  <c:v>3.2</c:v>
                </c:pt>
                <c:pt idx="9">
                  <c:v>3.4</c:v>
                </c:pt>
                <c:pt idx="10">
                  <c:v>3.6</c:v>
                </c:pt>
                <c:pt idx="11">
                  <c:v>3.5</c:v>
                </c:pt>
                <c:pt idx="12">
                  <c:v>6.2</c:v>
                </c:pt>
                <c:pt idx="13">
                  <c:v>6.6</c:v>
                </c:pt>
                <c:pt idx="14">
                  <c:v>4.7</c:v>
                </c:pt>
                <c:pt idx="15">
                  <c:v>5.7</c:v>
                </c:pt>
                <c:pt idx="16">
                  <c:v>6</c:v>
                </c:pt>
                <c:pt idx="17">
                  <c:v>6.1</c:v>
                </c:pt>
                <c:pt idx="18">
                  <c:v>7.3</c:v>
                </c:pt>
                <c:pt idx="19">
                  <c:v>5.9</c:v>
                </c:pt>
                <c:pt idx="20">
                  <c:v>6.4</c:v>
                </c:pt>
                <c:pt idx="21">
                  <c:v>6.4</c:v>
                </c:pt>
                <c:pt idx="22">
                  <c:v>6.4</c:v>
                </c:pt>
                <c:pt idx="23">
                  <c:v>5.9</c:v>
                </c:pt>
                <c:pt idx="24">
                  <c:v>7.6</c:v>
                </c:pt>
                <c:pt idx="25">
                  <c:v>8.1999999999999993</c:v>
                </c:pt>
                <c:pt idx="26">
                  <c:v>7.6</c:v>
                </c:pt>
                <c:pt idx="27">
                  <c:v>11.3</c:v>
                </c:pt>
                <c:pt idx="28">
                  <c:v>10.7</c:v>
                </c:pt>
                <c:pt idx="29">
                  <c:v>10.199999999999999</c:v>
                </c:pt>
                <c:pt idx="30">
                  <c:v>10</c:v>
                </c:pt>
                <c:pt idx="31">
                  <c:v>10.6</c:v>
                </c:pt>
                <c:pt idx="32">
                  <c:v>16</c:v>
                </c:pt>
                <c:pt idx="33">
                  <c:v>15.2</c:v>
                </c:pt>
                <c:pt idx="34">
                  <c:v>14.3</c:v>
                </c:pt>
                <c:pt idx="35">
                  <c:v>13.4</c:v>
                </c:pt>
                <c:pt idx="36">
                  <c:v>16.600000000000001</c:v>
                </c:pt>
                <c:pt idx="37">
                  <c:v>15.3</c:v>
                </c:pt>
                <c:pt idx="38">
                  <c:v>12.2</c:v>
                </c:pt>
                <c:pt idx="39">
                  <c:v>9.8000000000000007</c:v>
                </c:pt>
                <c:pt idx="40">
                  <c:v>8.6999999999999993</c:v>
                </c:pt>
                <c:pt idx="41">
                  <c:v>7.6</c:v>
                </c:pt>
                <c:pt idx="42">
                  <c:v>6.9</c:v>
                </c:pt>
                <c:pt idx="43">
                  <c:v>7</c:v>
                </c:pt>
                <c:pt idx="44">
                  <c:v>6.5</c:v>
                </c:pt>
                <c:pt idx="45">
                  <c:v>6.1</c:v>
                </c:pt>
                <c:pt idx="46">
                  <c:v>7.1</c:v>
                </c:pt>
                <c:pt idx="47">
                  <c:v>5.6</c:v>
                </c:pt>
                <c:pt idx="48">
                  <c:v>7</c:v>
                </c:pt>
                <c:pt idx="49">
                  <c:v>6.9</c:v>
                </c:pt>
                <c:pt idx="50">
                  <c:v>5.4</c:v>
                </c:pt>
                <c:pt idx="51">
                  <c:v>4.9000000000000004</c:v>
                </c:pt>
                <c:pt idx="52">
                  <c:v>4.5</c:v>
                </c:pt>
                <c:pt idx="53">
                  <c:v>4</c:v>
                </c:pt>
                <c:pt idx="54">
                  <c:v>3.9</c:v>
                </c:pt>
                <c:pt idx="55">
                  <c:v>4.0999999999999996</c:v>
                </c:pt>
                <c:pt idx="56">
                  <c:v>4.2</c:v>
                </c:pt>
                <c:pt idx="57">
                  <c:v>4</c:v>
                </c:pt>
                <c:pt idx="58">
                  <c:v>4.3</c:v>
                </c:pt>
                <c:pt idx="59">
                  <c:v>3.7</c:v>
                </c:pt>
                <c:pt idx="60">
                  <c:v>5.7</c:v>
                </c:pt>
                <c:pt idx="61">
                  <c:v>5.7</c:v>
                </c:pt>
                <c:pt idx="62">
                  <c:v>4.8</c:v>
                </c:pt>
                <c:pt idx="63">
                  <c:v>4.9000000000000004</c:v>
                </c:pt>
                <c:pt idx="64">
                  <c:v>4.4000000000000004</c:v>
                </c:pt>
                <c:pt idx="65">
                  <c:v>4.5999999999999996</c:v>
                </c:pt>
                <c:pt idx="66">
                  <c:v>5.6</c:v>
                </c:pt>
                <c:pt idx="67">
                  <c:v>5.8</c:v>
                </c:pt>
                <c:pt idx="68">
                  <c:v>5.9</c:v>
                </c:pt>
                <c:pt idx="69">
                  <c:v>6.2</c:v>
                </c:pt>
                <c:pt idx="70">
                  <c:v>6.2</c:v>
                </c:pt>
                <c:pt idx="71">
                  <c:v>5</c:v>
                </c:pt>
                <c:pt idx="72">
                  <c:v>6.7</c:v>
                </c:pt>
                <c:pt idx="73">
                  <c:v>7.5</c:v>
                </c:pt>
                <c:pt idx="74">
                  <c:v>5.4</c:v>
                </c:pt>
                <c:pt idx="75">
                  <c:v>5.6</c:v>
                </c:pt>
                <c:pt idx="76">
                  <c:v>5.0999999999999996</c:v>
                </c:pt>
                <c:pt idx="77">
                  <c:v>5.0999999999999996</c:v>
                </c:pt>
                <c:pt idx="78">
                  <c:v>5.6</c:v>
                </c:pt>
                <c:pt idx="79">
                  <c:v>5.2</c:v>
                </c:pt>
                <c:pt idx="80">
                  <c:v>5.3</c:v>
                </c:pt>
                <c:pt idx="81">
                  <c:v>5.5</c:v>
                </c:pt>
                <c:pt idx="82">
                  <c:v>5.3</c:v>
                </c:pt>
                <c:pt idx="83">
                  <c:v>4.3</c:v>
                </c:pt>
                <c:pt idx="84">
                  <c:v>5.8</c:v>
                </c:pt>
                <c:pt idx="85">
                  <c:v>5.4</c:v>
                </c:pt>
                <c:pt idx="86">
                  <c:v>4.2</c:v>
                </c:pt>
                <c:pt idx="87">
                  <c:v>4.2</c:v>
                </c:pt>
                <c:pt idx="88">
                  <c:v>3.6</c:v>
                </c:pt>
                <c:pt idx="89">
                  <c:v>3.5</c:v>
                </c:pt>
                <c:pt idx="90">
                  <c:v>3.5</c:v>
                </c:pt>
                <c:pt idx="91">
                  <c:v>3.2</c:v>
                </c:pt>
                <c:pt idx="92">
                  <c:v>3.7</c:v>
                </c:pt>
                <c:pt idx="93">
                  <c:v>3.1</c:v>
                </c:pt>
                <c:pt idx="94">
                  <c:v>3</c:v>
                </c:pt>
                <c:pt idx="95">
                  <c:v>2.6</c:v>
                </c:pt>
                <c:pt idx="96">
                  <c:v>3.5</c:v>
                </c:pt>
                <c:pt idx="97">
                  <c:v>3.6</c:v>
                </c:pt>
                <c:pt idx="98">
                  <c:v>2.9</c:v>
                </c:pt>
                <c:pt idx="99">
                  <c:v>2.8</c:v>
                </c:pt>
                <c:pt idx="100">
                  <c:v>2.6</c:v>
                </c:pt>
                <c:pt idx="101">
                  <c:v>2.9</c:v>
                </c:pt>
                <c:pt idx="102">
                  <c:v>2.9</c:v>
                </c:pt>
                <c:pt idx="103">
                  <c:v>3.1</c:v>
                </c:pt>
                <c:pt idx="104">
                  <c:v>3.6</c:v>
                </c:pt>
                <c:pt idx="105">
                  <c:v>3.3</c:v>
                </c:pt>
                <c:pt idx="106">
                  <c:v>3.6</c:v>
                </c:pt>
                <c:pt idx="107">
                  <c:v>3</c:v>
                </c:pt>
                <c:pt idx="108">
                  <c:v>4.3</c:v>
                </c:pt>
                <c:pt idx="109">
                  <c:v>4.7</c:v>
                </c:pt>
                <c:pt idx="110">
                  <c:v>4</c:v>
                </c:pt>
                <c:pt idx="111">
                  <c:v>3.6</c:v>
                </c:pt>
                <c:pt idx="112">
                  <c:v>3.7</c:v>
                </c:pt>
                <c:pt idx="113">
                  <c:v>3.8</c:v>
                </c:pt>
                <c:pt idx="114">
                  <c:v>3.8</c:v>
                </c:pt>
                <c:pt idx="115">
                  <c:v>4</c:v>
                </c:pt>
                <c:pt idx="116">
                  <c:v>4.2</c:v>
                </c:pt>
                <c:pt idx="117">
                  <c:v>3.8</c:v>
                </c:pt>
                <c:pt idx="118">
                  <c:v>4.3</c:v>
                </c:pt>
                <c:pt idx="119">
                  <c:v>3.2</c:v>
                </c:pt>
                <c:pt idx="120">
                  <c:v>4.9249965531504207</c:v>
                </c:pt>
                <c:pt idx="121">
                  <c:v>4.915439029138815</c:v>
                </c:pt>
                <c:pt idx="122">
                  <c:v>3.8</c:v>
                </c:pt>
                <c:pt idx="123">
                  <c:v>3.4</c:v>
                </c:pt>
                <c:pt idx="124">
                  <c:v>3.5</c:v>
                </c:pt>
                <c:pt idx="125">
                  <c:v>3.2</c:v>
                </c:pt>
                <c:pt idx="126">
                  <c:v>3.3</c:v>
                </c:pt>
                <c:pt idx="127">
                  <c:v>3.6</c:v>
                </c:pt>
                <c:pt idx="128">
                  <c:v>3.6</c:v>
                </c:pt>
                <c:pt idx="129">
                  <c:v>3.6</c:v>
                </c:pt>
                <c:pt idx="130">
                  <c:v>4.1921068882276993</c:v>
                </c:pt>
                <c:pt idx="131">
                  <c:v>2.8</c:v>
                </c:pt>
                <c:pt idx="132">
                  <c:v>3.8</c:v>
                </c:pt>
                <c:pt idx="133">
                  <c:v>4.652532762096774</c:v>
                </c:pt>
                <c:pt idx="134">
                  <c:v>3.5817574581396396</c:v>
                </c:pt>
                <c:pt idx="135">
                  <c:v>3.5249370277078085</c:v>
                </c:pt>
                <c:pt idx="136">
                  <c:v>3.4371966378595951</c:v>
                </c:pt>
                <c:pt idx="137">
                  <c:v>3.1990984493328525</c:v>
                </c:pt>
                <c:pt idx="138">
                  <c:v>3.5850534093647095</c:v>
                </c:pt>
                <c:pt idx="139">
                  <c:v>3.3819927049337686</c:v>
                </c:pt>
                <c:pt idx="140">
                  <c:v>3.4695923734385272</c:v>
                </c:pt>
                <c:pt idx="141">
                  <c:v>3.4210297820613005</c:v>
                </c:pt>
                <c:pt idx="142">
                  <c:v>3.1395558765120057</c:v>
                </c:pt>
                <c:pt idx="143">
                  <c:v>2.6447632058287796</c:v>
                </c:pt>
                <c:pt idx="144">
                  <c:v>3.68163240407491</c:v>
                </c:pt>
                <c:pt idx="145">
                  <c:v>4.0283475601987515</c:v>
                </c:pt>
                <c:pt idx="146">
                  <c:v>3.0346145494028232</c:v>
                </c:pt>
                <c:pt idx="147">
                  <c:v>3.2637191735169964</c:v>
                </c:pt>
                <c:pt idx="148">
                  <c:v>2.9018011257035647</c:v>
                </c:pt>
                <c:pt idx="149">
                  <c:v>2.6936267798466593</c:v>
                </c:pt>
                <c:pt idx="150">
                  <c:v>3.2244638014627331</c:v>
                </c:pt>
                <c:pt idx="151">
                  <c:v>2.8712798709866587</c:v>
                </c:pt>
                <c:pt idx="152">
                  <c:v>3.1607696822335876</c:v>
                </c:pt>
                <c:pt idx="153">
                  <c:v>2.9732609061815731</c:v>
                </c:pt>
                <c:pt idx="154">
                  <c:v>2.8512400496940136</c:v>
                </c:pt>
                <c:pt idx="155">
                  <c:v>2.4645418705172659</c:v>
                </c:pt>
                <c:pt idx="156">
                  <c:v>3.5663448446589925</c:v>
                </c:pt>
                <c:pt idx="157">
                  <c:v>3.8874437218609303</c:v>
                </c:pt>
                <c:pt idx="158">
                  <c:v>2.947659744055263</c:v>
                </c:pt>
                <c:pt idx="159">
                  <c:v>3.1565386275356064</c:v>
                </c:pt>
                <c:pt idx="160">
                  <c:v>3.0080024505111611</c:v>
                </c:pt>
                <c:pt idx="161">
                  <c:v>2.9966887417218544</c:v>
                </c:pt>
                <c:pt idx="162">
                  <c:v>3.3190371456500487</c:v>
                </c:pt>
                <c:pt idx="163">
                  <c:v>3.3025173781565407</c:v>
                </c:pt>
                <c:pt idx="164">
                  <c:v>4.150270758122744</c:v>
                </c:pt>
                <c:pt idx="165">
                  <c:v>3.5990652125528602</c:v>
                </c:pt>
                <c:pt idx="166">
                  <c:v>3.6874299113059434</c:v>
                </c:pt>
                <c:pt idx="167">
                  <c:v>3.4530277306168649</c:v>
                </c:pt>
                <c:pt idx="168">
                  <c:v>4.5999999999999996</c:v>
                </c:pt>
                <c:pt idx="169">
                  <c:v>4.5999999999999996</c:v>
                </c:pt>
              </c:numCache>
            </c:numRef>
          </c:val>
          <c:smooth val="0"/>
          <c:extLst>
            <c:ext xmlns:c16="http://schemas.microsoft.com/office/drawing/2014/chart" uri="{C3380CC4-5D6E-409C-BE32-E72D297353CC}">
              <c16:uniqueId val="{00000000-81F6-4F77-AB1E-C470E24E535C}"/>
            </c:ext>
          </c:extLst>
        </c:ser>
        <c:dLbls>
          <c:showLegendKey val="0"/>
          <c:showVal val="0"/>
          <c:showCatName val="0"/>
          <c:showSerName val="0"/>
          <c:showPercent val="0"/>
          <c:showBubbleSize val="0"/>
        </c:dLbls>
        <c:smooth val="0"/>
        <c:axId val="105793408"/>
        <c:axId val="105794944"/>
      </c:lineChart>
      <c:dateAx>
        <c:axId val="105793408"/>
        <c:scaling>
          <c:orientation val="minMax"/>
        </c:scaling>
        <c:delete val="0"/>
        <c:axPos val="b"/>
        <c:numFmt formatCode="mmm\-yy" sourceLinked="1"/>
        <c:majorTickMark val="out"/>
        <c:minorTickMark val="none"/>
        <c:tickLblPos val="nextTo"/>
        <c:crossAx val="105794944"/>
        <c:crosses val="autoZero"/>
        <c:auto val="1"/>
        <c:lblOffset val="100"/>
        <c:baseTimeUnit val="months"/>
        <c:majorUnit val="8"/>
        <c:majorTimeUnit val="months"/>
      </c:dateAx>
      <c:valAx>
        <c:axId val="105794944"/>
        <c:scaling>
          <c:orientation val="minMax"/>
        </c:scaling>
        <c:delete val="0"/>
        <c:axPos val="l"/>
        <c:numFmt formatCode="0.0" sourceLinked="1"/>
        <c:majorTickMark val="out"/>
        <c:minorTickMark val="none"/>
        <c:tickLblPos val="nextTo"/>
        <c:crossAx val="105793408"/>
        <c:crosses val="autoZero"/>
        <c:crossBetween val="between"/>
      </c:valAx>
    </c:plotArea>
    <c:plotVisOnly val="1"/>
    <c:dispBlanksAs val="gap"/>
    <c:showDLblsOverMax val="0"/>
  </c:chart>
  <c:txPr>
    <a:bodyPr/>
    <a:lstStyle/>
    <a:p>
      <a:pPr>
        <a:defRPr sz="1400">
          <a:latin typeface="Century Gothic" panose="020B0502020202020204" pitchFamily="34" charset="0"/>
          <a:cs typeface="Arial"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Year-over-Year % </a:t>
            </a:r>
            <a:r>
              <a:rPr lang="en-US" sz="2400" dirty="0" err="1"/>
              <a:t>Chg</a:t>
            </a:r>
            <a:endParaRPr lang="en-US" sz="2400" dirty="0"/>
          </a:p>
        </c:rich>
      </c:tx>
      <c:overlay val="0"/>
    </c:title>
    <c:autoTitleDeleted val="0"/>
    <c:plotArea>
      <c:layout>
        <c:manualLayout>
          <c:layoutTarget val="inner"/>
          <c:xMode val="edge"/>
          <c:yMode val="edge"/>
          <c:x val="7.1092372648351526E-2"/>
          <c:y val="0.14002768751308967"/>
          <c:w val="0.88648285024854112"/>
          <c:h val="0.6402664956064843"/>
        </c:manualLayout>
      </c:layout>
      <c:barChart>
        <c:barDir val="col"/>
        <c:grouping val="clustered"/>
        <c:varyColors val="0"/>
        <c:ser>
          <c:idx val="0"/>
          <c:order val="0"/>
          <c:tx>
            <c:strRef>
              <c:f>Sheet1!$B$1</c:f>
              <c:strCache>
                <c:ptCount val="1"/>
                <c:pt idx="0">
                  <c:v>Year-over-Year % Chg</c:v>
                </c:pt>
              </c:strCache>
            </c:strRef>
          </c:tx>
          <c:spPr>
            <a:solidFill>
              <a:schemeClr val="accent1"/>
            </a:solidFill>
            <a:ln w="38100">
              <a:noFill/>
            </a:ln>
            <a:effectLst>
              <a:outerShdw blurRad="50800" dist="38100" algn="l" rotWithShape="0">
                <a:prstClr val="black">
                  <a:alpha val="40000"/>
                </a:prstClr>
              </a:outerShdw>
            </a:effectLst>
          </c:spPr>
          <c:invertIfNegative val="0"/>
          <c:dPt>
            <c:idx val="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9-8AA3-40EE-BAB9-B71DDFBA2A58}"/>
              </c:ext>
            </c:extLst>
          </c:dPt>
          <c:dPt>
            <c:idx val="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8-8AA3-40EE-BAB9-B71DDFBA2A58}"/>
              </c:ext>
            </c:extLst>
          </c:dPt>
          <c:dPt>
            <c:idx val="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7-8AA3-40EE-BAB9-B71DDFBA2A58}"/>
              </c:ext>
            </c:extLst>
          </c:dPt>
          <c:dPt>
            <c:idx val="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6-8AA3-40EE-BAB9-B71DDFBA2A58}"/>
              </c:ext>
            </c:extLst>
          </c:dPt>
          <c:dPt>
            <c:idx val="4"/>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A-8AA3-40EE-BAB9-B71DDFBA2A58}"/>
              </c:ext>
            </c:extLst>
          </c:dPt>
          <c:dPt>
            <c:idx val="5"/>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5-8AA3-40EE-BAB9-B71DDFBA2A58}"/>
              </c:ext>
            </c:extLst>
          </c:dPt>
          <c:dPt>
            <c:idx val="39"/>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2-8AA3-40EE-BAB9-B71DDFBA2A58}"/>
              </c:ext>
            </c:extLst>
          </c:dPt>
          <c:dPt>
            <c:idx val="40"/>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3-8AA3-40EE-BAB9-B71DDFBA2A58}"/>
              </c:ext>
            </c:extLst>
          </c:dPt>
          <c:dPt>
            <c:idx val="41"/>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4-8AA3-40EE-BAB9-B71DDFBA2A58}"/>
              </c:ext>
            </c:extLst>
          </c:dPt>
          <c:dPt>
            <c:idx val="42"/>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0-A9E2-42C9-8885-91E93238347A}"/>
              </c:ext>
            </c:extLst>
          </c:dPt>
          <c:dPt>
            <c:idx val="43"/>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00-8AA3-40EE-BAB9-B71DDFBA2A58}"/>
              </c:ext>
            </c:extLst>
          </c:dPt>
          <c:dPt>
            <c:idx val="44"/>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6-8BBF-4438-AFD3-56D201D786B9}"/>
              </c:ext>
            </c:extLst>
          </c:dPt>
          <c:dPt>
            <c:idx val="45"/>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8-F513-46C5-B4BB-762F10596A02}"/>
              </c:ext>
            </c:extLst>
          </c:dPt>
          <c:dPt>
            <c:idx val="46"/>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A-4E7B-476D-B283-414C09F5D173}"/>
              </c:ext>
            </c:extLst>
          </c:dPt>
          <c:dPt>
            <c:idx val="47"/>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C-DFBF-4466-A5DF-79AAC8FAF933}"/>
              </c:ext>
            </c:extLst>
          </c:dPt>
          <c:dPt>
            <c:idx val="48"/>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1F-14EE-4C09-AA71-02CD35F7B6D1}"/>
              </c:ext>
            </c:extLst>
          </c:dPt>
          <c:dPt>
            <c:idx val="49"/>
            <c:invertIfNegative val="0"/>
            <c:bubble3D val="0"/>
            <c:spPr>
              <a:solidFill>
                <a:schemeClr val="accent4"/>
              </a:solidFill>
              <a:ln w="38100">
                <a:noFill/>
              </a:ln>
              <a:effectLst>
                <a:outerShdw blurRad="50800" dist="38100" algn="l" rotWithShape="0">
                  <a:prstClr val="black">
                    <a:alpha val="40000"/>
                  </a:prstClr>
                </a:outerShdw>
              </a:effectLst>
            </c:spPr>
            <c:extLst>
              <c:ext xmlns:c16="http://schemas.microsoft.com/office/drawing/2014/chart" uri="{C3380CC4-5D6E-409C-BE32-E72D297353CC}">
                <c16:uniqueId val="{00000021-2E48-450D-BFCF-4CD189DF2C8A}"/>
              </c:ext>
            </c:extLst>
          </c:dPt>
          <c:dLbls>
            <c:dLbl>
              <c:idx val="49"/>
              <c:layout>
                <c:manualLayout>
                  <c:x val="2.6109067792761946E-2"/>
                  <c:y val="-1.4124293785310734E-2"/>
                </c:manualLayout>
              </c:layout>
              <c:tx>
                <c:rich>
                  <a:bodyPr/>
                  <a:lstStyle/>
                  <a:p>
                    <a:fld id="{905C66E0-6DF0-4993-A7D7-B905F4421A95}" type="VALUE">
                      <a:rPr lang="en-US" sz="18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E48-450D-BFCF-4CD189DF2C8A}"/>
                </c:ext>
              </c:extLst>
            </c:dLbl>
            <c:spPr>
              <a:noFill/>
              <a:ln>
                <a:noFill/>
              </a:ln>
              <a:effectLst/>
            </c:spPr>
            <c:txPr>
              <a:bodyPr wrap="square" lIns="38100" tIns="19050" rIns="38100" bIns="19050" anchor="ctr">
                <a:spAutoFit/>
              </a:bodyPr>
              <a:lstStyle/>
              <a:p>
                <a:pPr>
                  <a:defRPr sz="2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Sheet1!$A$2:$A$51</c:f>
              <c:numCache>
                <c:formatCode>[$-409]mmm\-yy;@</c:formatCode>
                <c:ptCount val="50"/>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numCache>
            </c:numRef>
          </c:cat>
          <c:val>
            <c:numRef>
              <c:f>Sheet1!$B$2:$B$51</c:f>
              <c:numCache>
                <c:formatCode>0.0%</c:formatCode>
                <c:ptCount val="50"/>
                <c:pt idx="0">
                  <c:v>0.10951427250918844</c:v>
                </c:pt>
                <c:pt idx="1">
                  <c:v>7.5333319202153692E-2</c:v>
                </c:pt>
                <c:pt idx="2">
                  <c:v>6.7185304360222409E-2</c:v>
                </c:pt>
                <c:pt idx="3">
                  <c:v>4.408586122083924E-2</c:v>
                </c:pt>
                <c:pt idx="4">
                  <c:v>3.0110691006142165E-3</c:v>
                </c:pt>
                <c:pt idx="5">
                  <c:v>4.604321228686814E-3</c:v>
                </c:pt>
                <c:pt idx="6">
                  <c:v>-2.340428797249805E-2</c:v>
                </c:pt>
                <c:pt idx="7">
                  <c:v>-4.3197036182262671E-2</c:v>
                </c:pt>
                <c:pt idx="8">
                  <c:v>-5.6518485713849431E-2</c:v>
                </c:pt>
                <c:pt idx="9">
                  <c:v>-6.1053818884950095E-2</c:v>
                </c:pt>
                <c:pt idx="10">
                  <c:v>-8.2698103173196258E-2</c:v>
                </c:pt>
                <c:pt idx="11">
                  <c:v>-7.3836536705161215E-2</c:v>
                </c:pt>
                <c:pt idx="12">
                  <c:v>-7.0815067542102206E-2</c:v>
                </c:pt>
                <c:pt idx="13">
                  <c:v>-3.782696970294297E-2</c:v>
                </c:pt>
                <c:pt idx="14">
                  <c:v>-2.8758444334185729E-2</c:v>
                </c:pt>
                <c:pt idx="15">
                  <c:v>-4.7292715137238095E-2</c:v>
                </c:pt>
                <c:pt idx="16">
                  <c:v>-3.5052109096491368E-2</c:v>
                </c:pt>
                <c:pt idx="17">
                  <c:v>-2.6462824104814819E-2</c:v>
                </c:pt>
                <c:pt idx="18">
                  <c:v>-3.9522896564729515E-2</c:v>
                </c:pt>
                <c:pt idx="19">
                  <c:v>-3.6784308746984906E-2</c:v>
                </c:pt>
                <c:pt idx="20">
                  <c:v>-4.8104625942831269E-2</c:v>
                </c:pt>
                <c:pt idx="21">
                  <c:v>-6.0091711724043484E-2</c:v>
                </c:pt>
                <c:pt idx="22">
                  <c:v>-5.8287234247605069E-2</c:v>
                </c:pt>
                <c:pt idx="23">
                  <c:v>-7.8133537318325841E-2</c:v>
                </c:pt>
                <c:pt idx="24">
                  <c:v>-0.1053305723373823</c:v>
                </c:pt>
                <c:pt idx="25">
                  <c:v>-0.13928951897074493</c:v>
                </c:pt>
                <c:pt idx="26">
                  <c:v>-0.1197170645446507</c:v>
                </c:pt>
                <c:pt idx="27">
                  <c:v>-0.10493780908137273</c:v>
                </c:pt>
                <c:pt idx="28">
                  <c:v>-0.12387753659053946</c:v>
                </c:pt>
                <c:pt idx="29">
                  <c:v>-0.13517874669372687</c:v>
                </c:pt>
                <c:pt idx="30">
                  <c:v>-0.13118670135309807</c:v>
                </c:pt>
                <c:pt idx="31">
                  <c:v>-0.11936142871264288</c:v>
                </c:pt>
                <c:pt idx="32">
                  <c:v>-0.11232783540214253</c:v>
                </c:pt>
                <c:pt idx="33">
                  <c:v>-0.11459702146298734</c:v>
                </c:pt>
                <c:pt idx="34">
                  <c:v>-0.11849794238683131</c:v>
                </c:pt>
                <c:pt idx="35">
                  <c:v>-0.12075336750506616</c:v>
                </c:pt>
                <c:pt idx="36">
                  <c:v>-6.6071726836717692E-2</c:v>
                </c:pt>
                <c:pt idx="37">
                  <c:v>-1.3495822721538597E-2</c:v>
                </c:pt>
                <c:pt idx="38">
                  <c:v>-1.0379000937458138E-2</c:v>
                </c:pt>
                <c:pt idx="39">
                  <c:v>1.9128542128835191E-2</c:v>
                </c:pt>
                <c:pt idx="40">
                  <c:v>8.255992252441291E-2</c:v>
                </c:pt>
                <c:pt idx="41">
                  <c:v>8.2633134380251549E-2</c:v>
                </c:pt>
                <c:pt idx="42">
                  <c:v>0.12349648233603139</c:v>
                </c:pt>
                <c:pt idx="43">
                  <c:v>0.1765136856343108</c:v>
                </c:pt>
                <c:pt idx="44">
                  <c:v>0.20933856631651859</c:v>
                </c:pt>
                <c:pt idx="45">
                  <c:v>0.28517007929442451</c:v>
                </c:pt>
                <c:pt idx="46">
                  <c:v>0.31550451189499595</c:v>
                </c:pt>
                <c:pt idx="47">
                  <c:v>0.31423944667069215</c:v>
                </c:pt>
                <c:pt idx="48">
                  <c:v>0.27321133167907363</c:v>
                </c:pt>
                <c:pt idx="49">
                  <c:v>0.192</c:v>
                </c:pt>
              </c:numCache>
            </c:numRef>
          </c:val>
          <c:extLst>
            <c:ext xmlns:c16="http://schemas.microsoft.com/office/drawing/2014/chart" uri="{C3380CC4-5D6E-409C-BE32-E72D297353CC}">
              <c16:uniqueId val="{00000001-F38F-4CFC-9D73-632E05FD0362}"/>
            </c:ext>
          </c:extLst>
        </c:ser>
        <c:dLbls>
          <c:showLegendKey val="0"/>
          <c:showVal val="0"/>
          <c:showCatName val="0"/>
          <c:showSerName val="0"/>
          <c:showPercent val="0"/>
          <c:showBubbleSize val="0"/>
        </c:dLbls>
        <c:gapWidth val="50"/>
        <c:axId val="105849984"/>
        <c:axId val="105851520"/>
      </c:barChart>
      <c:dateAx>
        <c:axId val="105849984"/>
        <c:scaling>
          <c:orientation val="minMax"/>
        </c:scaling>
        <c:delete val="0"/>
        <c:axPos val="b"/>
        <c:numFmt formatCode="[$-409]mmm\-yy;@" sourceLinked="1"/>
        <c:majorTickMark val="out"/>
        <c:minorTickMark val="none"/>
        <c:tickLblPos val="low"/>
        <c:crossAx val="105851520"/>
        <c:crosses val="autoZero"/>
        <c:auto val="1"/>
        <c:lblOffset val="100"/>
        <c:baseTimeUnit val="months"/>
        <c:majorUnit val="2"/>
        <c:majorTimeUnit val="months"/>
      </c:dateAx>
      <c:valAx>
        <c:axId val="105851520"/>
        <c:scaling>
          <c:orientation val="minMax"/>
        </c:scaling>
        <c:delete val="0"/>
        <c:axPos val="l"/>
        <c:majorGridlines>
          <c:spPr>
            <a:ln>
              <a:noFill/>
            </a:ln>
          </c:spPr>
        </c:majorGridlines>
        <c:numFmt formatCode="0%" sourceLinked="0"/>
        <c:majorTickMark val="out"/>
        <c:minorTickMark val="none"/>
        <c:tickLblPos val="nextTo"/>
        <c:crossAx val="105849984"/>
        <c:crosses val="autoZero"/>
        <c:crossBetween val="between"/>
      </c:valAx>
    </c:plotArea>
    <c:plotVisOnly val="1"/>
    <c:dispBlanksAs val="gap"/>
    <c:showDLblsOverMax val="0"/>
  </c:chart>
  <c:txPr>
    <a:bodyPr/>
    <a:lstStyle/>
    <a:p>
      <a:pPr>
        <a:defRPr sz="1400">
          <a:latin typeface="Century Gothic" panose="020B0502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California Active Listings by Month</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20182</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39140</c:v>
                </c:pt>
                <c:pt idx="1">
                  <c:v>41446</c:v>
                </c:pt>
                <c:pt idx="2">
                  <c:v>44337</c:v>
                </c:pt>
                <c:pt idx="3">
                  <c:v>48696</c:v>
                </c:pt>
                <c:pt idx="4">
                  <c:v>53656</c:v>
                </c:pt>
                <c:pt idx="5">
                  <c:v>56217</c:v>
                </c:pt>
                <c:pt idx="6">
                  <c:v>59406</c:v>
                </c:pt>
                <c:pt idx="7">
                  <c:v>62627</c:v>
                </c:pt>
                <c:pt idx="8">
                  <c:v>62859</c:v>
                </c:pt>
                <c:pt idx="9">
                  <c:v>62075</c:v>
                </c:pt>
                <c:pt idx="10">
                  <c:v>56126</c:v>
                </c:pt>
                <c:pt idx="11">
                  <c:v>48157</c:v>
                </c:pt>
              </c:numCache>
            </c:numRef>
          </c:val>
          <c:extLst>
            <c:ext xmlns:c16="http://schemas.microsoft.com/office/drawing/2014/chart" uri="{C3380CC4-5D6E-409C-BE32-E72D297353CC}">
              <c16:uniqueId val="{00000000-7912-4794-85C2-1A205A923C50}"/>
            </c:ext>
          </c:extLst>
        </c:ser>
        <c:ser>
          <c:idx val="1"/>
          <c:order val="1"/>
          <c:tx>
            <c:strRef>
              <c:f>Sheet1!$C$1</c:f>
              <c:strCache>
                <c:ptCount val="1"/>
                <c:pt idx="0">
                  <c:v>2019</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49596</c:v>
                </c:pt>
                <c:pt idx="1">
                  <c:v>49232</c:v>
                </c:pt>
              </c:numCache>
            </c:numRef>
          </c:val>
          <c:extLst>
            <c:ext xmlns:c16="http://schemas.microsoft.com/office/drawing/2014/chart" uri="{C3380CC4-5D6E-409C-BE32-E72D297353CC}">
              <c16:uniqueId val="{00000001-7912-4794-85C2-1A205A923C50}"/>
            </c:ext>
          </c:extLst>
        </c:ser>
        <c:dLbls>
          <c:showLegendKey val="0"/>
          <c:showVal val="0"/>
          <c:showCatName val="0"/>
          <c:showSerName val="0"/>
          <c:showPercent val="0"/>
          <c:showBubbleSize val="0"/>
        </c:dLbls>
        <c:gapWidth val="219"/>
        <c:overlap val="-27"/>
        <c:axId val="105003648"/>
        <c:axId val="105009536"/>
      </c:barChart>
      <c:catAx>
        <c:axId val="1050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009536"/>
        <c:crosses val="autoZero"/>
        <c:auto val="1"/>
        <c:lblAlgn val="ctr"/>
        <c:lblOffset val="100"/>
        <c:noMultiLvlLbl val="0"/>
      </c:catAx>
      <c:valAx>
        <c:axId val="1050095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00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Unemployment Rate</a:t>
            </a:r>
          </a:p>
        </c:rich>
      </c:tx>
      <c:overlay val="0"/>
    </c:title>
    <c:autoTitleDeleted val="0"/>
    <c:plotArea>
      <c:layout/>
      <c:lineChart>
        <c:grouping val="standard"/>
        <c:varyColors val="0"/>
        <c:ser>
          <c:idx val="0"/>
          <c:order val="0"/>
          <c:tx>
            <c:strRef>
              <c:f>'US vs CA Unemp'!$B$11</c:f>
              <c:strCache>
                <c:ptCount val="1"/>
                <c:pt idx="0">
                  <c:v>California</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'US vs CA Unemp'!$A$12:$A$527</c:f>
              <c:numCache>
                <c:formatCode>mmm\-yy</c:formatCode>
                <c:ptCount val="516"/>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numCache>
            </c:numRef>
          </c:cat>
          <c:val>
            <c:numRef>
              <c:f>'US vs CA Unemp'!$B$12:$B$527</c:f>
              <c:numCache>
                <c:formatCode>0.0</c:formatCode>
                <c:ptCount val="516"/>
                <c:pt idx="0">
                  <c:v>9.1</c:v>
                </c:pt>
                <c:pt idx="1">
                  <c:v>9.1</c:v>
                </c:pt>
                <c:pt idx="2">
                  <c:v>9</c:v>
                </c:pt>
                <c:pt idx="3">
                  <c:v>9</c:v>
                </c:pt>
                <c:pt idx="4">
                  <c:v>8.9</c:v>
                </c:pt>
                <c:pt idx="5">
                  <c:v>8.9</c:v>
                </c:pt>
                <c:pt idx="6">
                  <c:v>9</c:v>
                </c:pt>
                <c:pt idx="7">
                  <c:v>9.1</c:v>
                </c:pt>
                <c:pt idx="8">
                  <c:v>9.1999999999999993</c:v>
                </c:pt>
                <c:pt idx="9">
                  <c:v>9.3000000000000007</c:v>
                </c:pt>
                <c:pt idx="10">
                  <c:v>9.4</c:v>
                </c:pt>
                <c:pt idx="11">
                  <c:v>9.3000000000000007</c:v>
                </c:pt>
                <c:pt idx="12">
                  <c:v>9.1999999999999993</c:v>
                </c:pt>
                <c:pt idx="13">
                  <c:v>9.1</c:v>
                </c:pt>
                <c:pt idx="14">
                  <c:v>8.9</c:v>
                </c:pt>
                <c:pt idx="15">
                  <c:v>8.6999999999999993</c:v>
                </c:pt>
                <c:pt idx="16">
                  <c:v>8.5</c:v>
                </c:pt>
                <c:pt idx="17">
                  <c:v>8.3000000000000007</c:v>
                </c:pt>
                <c:pt idx="18">
                  <c:v>8.1999999999999993</c:v>
                </c:pt>
                <c:pt idx="19">
                  <c:v>8.1</c:v>
                </c:pt>
                <c:pt idx="20">
                  <c:v>7.9</c:v>
                </c:pt>
                <c:pt idx="21">
                  <c:v>7.8</c:v>
                </c:pt>
                <c:pt idx="22">
                  <c:v>7.7</c:v>
                </c:pt>
                <c:pt idx="23">
                  <c:v>7.6</c:v>
                </c:pt>
                <c:pt idx="24">
                  <c:v>7.6</c:v>
                </c:pt>
                <c:pt idx="25">
                  <c:v>7.5</c:v>
                </c:pt>
                <c:pt idx="26">
                  <c:v>7.5</c:v>
                </c:pt>
                <c:pt idx="27">
                  <c:v>7.5</c:v>
                </c:pt>
                <c:pt idx="28">
                  <c:v>7.4</c:v>
                </c:pt>
                <c:pt idx="29">
                  <c:v>7.3</c:v>
                </c:pt>
                <c:pt idx="30">
                  <c:v>7.1</c:v>
                </c:pt>
                <c:pt idx="31">
                  <c:v>7</c:v>
                </c:pt>
                <c:pt idx="32">
                  <c:v>6.9</c:v>
                </c:pt>
                <c:pt idx="33">
                  <c:v>6.8</c:v>
                </c:pt>
                <c:pt idx="34">
                  <c:v>6.7</c:v>
                </c:pt>
                <c:pt idx="35">
                  <c:v>6.6</c:v>
                </c:pt>
                <c:pt idx="36">
                  <c:v>6.5</c:v>
                </c:pt>
                <c:pt idx="37">
                  <c:v>6.4</c:v>
                </c:pt>
                <c:pt idx="38">
                  <c:v>6.3</c:v>
                </c:pt>
                <c:pt idx="39">
                  <c:v>6.2</c:v>
                </c:pt>
                <c:pt idx="40">
                  <c:v>6.2</c:v>
                </c:pt>
                <c:pt idx="41">
                  <c:v>6.2</c:v>
                </c:pt>
                <c:pt idx="42">
                  <c:v>6.2</c:v>
                </c:pt>
                <c:pt idx="43">
                  <c:v>6.2</c:v>
                </c:pt>
                <c:pt idx="44">
                  <c:v>6.2</c:v>
                </c:pt>
                <c:pt idx="45">
                  <c:v>6.2</c:v>
                </c:pt>
                <c:pt idx="46">
                  <c:v>6.2</c:v>
                </c:pt>
                <c:pt idx="47">
                  <c:v>6.1</c:v>
                </c:pt>
                <c:pt idx="48">
                  <c:v>6.1</c:v>
                </c:pt>
                <c:pt idx="49">
                  <c:v>6.2</c:v>
                </c:pt>
                <c:pt idx="50">
                  <c:v>6.4</c:v>
                </c:pt>
                <c:pt idx="51">
                  <c:v>6.6</c:v>
                </c:pt>
                <c:pt idx="52">
                  <c:v>6.9</c:v>
                </c:pt>
                <c:pt idx="53">
                  <c:v>7.1</c:v>
                </c:pt>
                <c:pt idx="54">
                  <c:v>7.2</c:v>
                </c:pt>
                <c:pt idx="55">
                  <c:v>7.2</c:v>
                </c:pt>
                <c:pt idx="56">
                  <c:v>7.2</c:v>
                </c:pt>
                <c:pt idx="57">
                  <c:v>7.1</c:v>
                </c:pt>
                <c:pt idx="58">
                  <c:v>7.1</c:v>
                </c:pt>
                <c:pt idx="59">
                  <c:v>7.1</c:v>
                </c:pt>
                <c:pt idx="60">
                  <c:v>7.1</c:v>
                </c:pt>
                <c:pt idx="61">
                  <c:v>7.1</c:v>
                </c:pt>
                <c:pt idx="62">
                  <c:v>7.1</c:v>
                </c:pt>
                <c:pt idx="63">
                  <c:v>7</c:v>
                </c:pt>
                <c:pt idx="64">
                  <c:v>7</c:v>
                </c:pt>
                <c:pt idx="65">
                  <c:v>7.1</c:v>
                </c:pt>
                <c:pt idx="66">
                  <c:v>7.1</c:v>
                </c:pt>
                <c:pt idx="67">
                  <c:v>7.3</c:v>
                </c:pt>
                <c:pt idx="68">
                  <c:v>7.5</c:v>
                </c:pt>
                <c:pt idx="69">
                  <c:v>7.8</c:v>
                </c:pt>
                <c:pt idx="70">
                  <c:v>8.1</c:v>
                </c:pt>
                <c:pt idx="71">
                  <c:v>8.4</c:v>
                </c:pt>
                <c:pt idx="72">
                  <c:v>8.6999999999999993</c:v>
                </c:pt>
                <c:pt idx="73">
                  <c:v>9</c:v>
                </c:pt>
                <c:pt idx="74">
                  <c:v>9.1999999999999993</c:v>
                </c:pt>
                <c:pt idx="75">
                  <c:v>9.5</c:v>
                </c:pt>
                <c:pt idx="76">
                  <c:v>9.6999999999999993</c:v>
                </c:pt>
                <c:pt idx="77">
                  <c:v>9.9</c:v>
                </c:pt>
                <c:pt idx="78">
                  <c:v>10.1</c:v>
                </c:pt>
                <c:pt idx="79">
                  <c:v>10.3</c:v>
                </c:pt>
                <c:pt idx="80">
                  <c:v>10.5</c:v>
                </c:pt>
                <c:pt idx="81">
                  <c:v>10.7</c:v>
                </c:pt>
                <c:pt idx="82">
                  <c:v>10.9</c:v>
                </c:pt>
                <c:pt idx="83">
                  <c:v>11</c:v>
                </c:pt>
                <c:pt idx="84">
                  <c:v>11</c:v>
                </c:pt>
                <c:pt idx="85">
                  <c:v>10.9</c:v>
                </c:pt>
                <c:pt idx="86">
                  <c:v>10.7</c:v>
                </c:pt>
                <c:pt idx="87">
                  <c:v>10.5</c:v>
                </c:pt>
                <c:pt idx="88">
                  <c:v>10.3</c:v>
                </c:pt>
                <c:pt idx="89">
                  <c:v>10</c:v>
                </c:pt>
                <c:pt idx="90">
                  <c:v>9.6999999999999993</c:v>
                </c:pt>
                <c:pt idx="91">
                  <c:v>9.4</c:v>
                </c:pt>
                <c:pt idx="92">
                  <c:v>9.1</c:v>
                </c:pt>
                <c:pt idx="93">
                  <c:v>8.9</c:v>
                </c:pt>
                <c:pt idx="94">
                  <c:v>8.6999999999999993</c:v>
                </c:pt>
                <c:pt idx="95">
                  <c:v>8.5</c:v>
                </c:pt>
                <c:pt idx="96">
                  <c:v>8.3000000000000007</c:v>
                </c:pt>
                <c:pt idx="97">
                  <c:v>8.1999999999999993</c:v>
                </c:pt>
                <c:pt idx="98">
                  <c:v>8</c:v>
                </c:pt>
                <c:pt idx="99">
                  <c:v>7.9</c:v>
                </c:pt>
                <c:pt idx="100">
                  <c:v>7.8</c:v>
                </c:pt>
                <c:pt idx="101">
                  <c:v>7.7</c:v>
                </c:pt>
                <c:pt idx="102">
                  <c:v>7.7</c:v>
                </c:pt>
                <c:pt idx="103">
                  <c:v>7.6</c:v>
                </c:pt>
                <c:pt idx="104">
                  <c:v>7.6</c:v>
                </c:pt>
                <c:pt idx="105">
                  <c:v>7.5</c:v>
                </c:pt>
                <c:pt idx="106">
                  <c:v>7.4</c:v>
                </c:pt>
                <c:pt idx="107">
                  <c:v>7.4</c:v>
                </c:pt>
                <c:pt idx="108">
                  <c:v>7.3</c:v>
                </c:pt>
                <c:pt idx="109">
                  <c:v>7.3</c:v>
                </c:pt>
                <c:pt idx="110">
                  <c:v>7.3</c:v>
                </c:pt>
                <c:pt idx="111">
                  <c:v>7.3</c:v>
                </c:pt>
                <c:pt idx="112">
                  <c:v>7.3</c:v>
                </c:pt>
                <c:pt idx="113">
                  <c:v>7.3</c:v>
                </c:pt>
                <c:pt idx="114">
                  <c:v>7.3</c:v>
                </c:pt>
                <c:pt idx="115">
                  <c:v>7.2</c:v>
                </c:pt>
                <c:pt idx="116">
                  <c:v>7.1</c:v>
                </c:pt>
                <c:pt idx="117">
                  <c:v>7</c:v>
                </c:pt>
                <c:pt idx="118">
                  <c:v>6.9</c:v>
                </c:pt>
                <c:pt idx="119">
                  <c:v>6.8</c:v>
                </c:pt>
                <c:pt idx="120">
                  <c:v>6.8</c:v>
                </c:pt>
                <c:pt idx="121">
                  <c:v>6.8</c:v>
                </c:pt>
                <c:pt idx="122">
                  <c:v>6.9</c:v>
                </c:pt>
                <c:pt idx="123">
                  <c:v>6.9</c:v>
                </c:pt>
                <c:pt idx="124">
                  <c:v>6.9</c:v>
                </c:pt>
                <c:pt idx="125">
                  <c:v>6.8</c:v>
                </c:pt>
                <c:pt idx="126">
                  <c:v>6.8</c:v>
                </c:pt>
                <c:pt idx="127">
                  <c:v>6.7</c:v>
                </c:pt>
                <c:pt idx="128">
                  <c:v>6.7</c:v>
                </c:pt>
                <c:pt idx="129">
                  <c:v>6.6</c:v>
                </c:pt>
                <c:pt idx="130">
                  <c:v>6.6</c:v>
                </c:pt>
                <c:pt idx="131">
                  <c:v>6.5</c:v>
                </c:pt>
                <c:pt idx="132">
                  <c:v>6.4</c:v>
                </c:pt>
                <c:pt idx="133">
                  <c:v>6.3</c:v>
                </c:pt>
                <c:pt idx="134">
                  <c:v>6.1</c:v>
                </c:pt>
                <c:pt idx="135">
                  <c:v>6</c:v>
                </c:pt>
                <c:pt idx="136">
                  <c:v>5.9</c:v>
                </c:pt>
                <c:pt idx="137">
                  <c:v>5.7</c:v>
                </c:pt>
                <c:pt idx="138">
                  <c:v>5.6</c:v>
                </c:pt>
                <c:pt idx="139">
                  <c:v>5.6</c:v>
                </c:pt>
                <c:pt idx="140">
                  <c:v>5.6</c:v>
                </c:pt>
                <c:pt idx="141">
                  <c:v>5.5</c:v>
                </c:pt>
                <c:pt idx="142">
                  <c:v>5.5</c:v>
                </c:pt>
                <c:pt idx="143">
                  <c:v>5.5</c:v>
                </c:pt>
                <c:pt idx="144">
                  <c:v>5.4</c:v>
                </c:pt>
                <c:pt idx="145">
                  <c:v>5.4</c:v>
                </c:pt>
                <c:pt idx="146">
                  <c:v>5.3</c:v>
                </c:pt>
                <c:pt idx="147">
                  <c:v>5.3</c:v>
                </c:pt>
                <c:pt idx="148">
                  <c:v>5.3</c:v>
                </c:pt>
                <c:pt idx="149">
                  <c:v>5.3</c:v>
                </c:pt>
                <c:pt idx="150">
                  <c:v>5.3</c:v>
                </c:pt>
                <c:pt idx="151">
                  <c:v>5.3</c:v>
                </c:pt>
                <c:pt idx="152">
                  <c:v>5.3</c:v>
                </c:pt>
                <c:pt idx="153">
                  <c:v>5.3</c:v>
                </c:pt>
                <c:pt idx="154">
                  <c:v>5.2</c:v>
                </c:pt>
                <c:pt idx="155">
                  <c:v>5.0999999999999996</c:v>
                </c:pt>
                <c:pt idx="156">
                  <c:v>5.0999999999999996</c:v>
                </c:pt>
                <c:pt idx="157">
                  <c:v>5</c:v>
                </c:pt>
                <c:pt idx="158">
                  <c:v>5</c:v>
                </c:pt>
                <c:pt idx="159">
                  <c:v>5</c:v>
                </c:pt>
                <c:pt idx="160">
                  <c:v>5.0999999999999996</c:v>
                </c:pt>
                <c:pt idx="161">
                  <c:v>5.0999999999999996</c:v>
                </c:pt>
                <c:pt idx="162">
                  <c:v>5.2</c:v>
                </c:pt>
                <c:pt idx="163">
                  <c:v>5.2</c:v>
                </c:pt>
                <c:pt idx="164">
                  <c:v>5.2</c:v>
                </c:pt>
                <c:pt idx="165">
                  <c:v>5.2</c:v>
                </c:pt>
                <c:pt idx="166">
                  <c:v>5.2</c:v>
                </c:pt>
                <c:pt idx="167">
                  <c:v>5.2</c:v>
                </c:pt>
                <c:pt idx="168">
                  <c:v>5.2</c:v>
                </c:pt>
                <c:pt idx="169">
                  <c:v>5.2</c:v>
                </c:pt>
                <c:pt idx="170">
                  <c:v>5.2</c:v>
                </c:pt>
                <c:pt idx="171">
                  <c:v>5.3</c:v>
                </c:pt>
                <c:pt idx="172">
                  <c:v>5.4</c:v>
                </c:pt>
                <c:pt idx="173">
                  <c:v>5.5</c:v>
                </c:pt>
                <c:pt idx="174">
                  <c:v>5.7</c:v>
                </c:pt>
                <c:pt idx="175">
                  <c:v>5.9</c:v>
                </c:pt>
                <c:pt idx="176">
                  <c:v>6.1</c:v>
                </c:pt>
                <c:pt idx="177">
                  <c:v>6.4</c:v>
                </c:pt>
                <c:pt idx="178">
                  <c:v>6.6</c:v>
                </c:pt>
                <c:pt idx="179">
                  <c:v>6.9</c:v>
                </c:pt>
                <c:pt idx="180">
                  <c:v>7.1</c:v>
                </c:pt>
                <c:pt idx="181">
                  <c:v>7.3</c:v>
                </c:pt>
                <c:pt idx="182">
                  <c:v>7.5</c:v>
                </c:pt>
                <c:pt idx="183">
                  <c:v>7.6</c:v>
                </c:pt>
                <c:pt idx="184">
                  <c:v>7.7</c:v>
                </c:pt>
                <c:pt idx="185">
                  <c:v>7.7</c:v>
                </c:pt>
                <c:pt idx="186">
                  <c:v>7.7</c:v>
                </c:pt>
                <c:pt idx="187">
                  <c:v>7.8</c:v>
                </c:pt>
                <c:pt idx="188">
                  <c:v>7.8</c:v>
                </c:pt>
                <c:pt idx="189">
                  <c:v>8</c:v>
                </c:pt>
                <c:pt idx="190">
                  <c:v>8.1</c:v>
                </c:pt>
                <c:pt idx="191">
                  <c:v>8.3000000000000007</c:v>
                </c:pt>
                <c:pt idx="192">
                  <c:v>8.5</c:v>
                </c:pt>
                <c:pt idx="193">
                  <c:v>8.6999999999999993</c:v>
                </c:pt>
                <c:pt idx="194">
                  <c:v>8.8000000000000007</c:v>
                </c:pt>
                <c:pt idx="195">
                  <c:v>9</c:v>
                </c:pt>
                <c:pt idx="196">
                  <c:v>9.1999999999999993</c:v>
                </c:pt>
                <c:pt idx="197">
                  <c:v>9.3000000000000007</c:v>
                </c:pt>
                <c:pt idx="198">
                  <c:v>9.5</c:v>
                </c:pt>
                <c:pt idx="199">
                  <c:v>9.6</c:v>
                </c:pt>
                <c:pt idx="200">
                  <c:v>9.6999999999999993</c:v>
                </c:pt>
                <c:pt idx="201">
                  <c:v>9.6999999999999993</c:v>
                </c:pt>
                <c:pt idx="202">
                  <c:v>9.8000000000000007</c:v>
                </c:pt>
                <c:pt idx="203">
                  <c:v>9.8000000000000007</c:v>
                </c:pt>
                <c:pt idx="204">
                  <c:v>9.6999999999999993</c:v>
                </c:pt>
                <c:pt idx="205">
                  <c:v>9.6999999999999993</c:v>
                </c:pt>
                <c:pt idx="206">
                  <c:v>9.6</c:v>
                </c:pt>
                <c:pt idx="207">
                  <c:v>9.6</c:v>
                </c:pt>
                <c:pt idx="208">
                  <c:v>9.5</c:v>
                </c:pt>
                <c:pt idx="209">
                  <c:v>9.5</c:v>
                </c:pt>
                <c:pt idx="210">
                  <c:v>9.5</c:v>
                </c:pt>
                <c:pt idx="211">
                  <c:v>9.4</c:v>
                </c:pt>
                <c:pt idx="212">
                  <c:v>9.4</c:v>
                </c:pt>
                <c:pt idx="213">
                  <c:v>9.3000000000000007</c:v>
                </c:pt>
                <c:pt idx="214">
                  <c:v>9.3000000000000007</c:v>
                </c:pt>
                <c:pt idx="215">
                  <c:v>9.3000000000000007</c:v>
                </c:pt>
                <c:pt idx="216">
                  <c:v>9.1999999999999993</c:v>
                </c:pt>
                <c:pt idx="217">
                  <c:v>9.1</c:v>
                </c:pt>
                <c:pt idx="218">
                  <c:v>9</c:v>
                </c:pt>
                <c:pt idx="219">
                  <c:v>8.9</c:v>
                </c:pt>
                <c:pt idx="220">
                  <c:v>8.8000000000000007</c:v>
                </c:pt>
                <c:pt idx="221">
                  <c:v>8.6999999999999993</c:v>
                </c:pt>
                <c:pt idx="222">
                  <c:v>8.6</c:v>
                </c:pt>
                <c:pt idx="223">
                  <c:v>8.5</c:v>
                </c:pt>
                <c:pt idx="224">
                  <c:v>8.3000000000000007</c:v>
                </c:pt>
                <c:pt idx="225">
                  <c:v>8.1999999999999993</c:v>
                </c:pt>
                <c:pt idx="226">
                  <c:v>8</c:v>
                </c:pt>
                <c:pt idx="227">
                  <c:v>7.8</c:v>
                </c:pt>
                <c:pt idx="228">
                  <c:v>7.7</c:v>
                </c:pt>
                <c:pt idx="229">
                  <c:v>7.7</c:v>
                </c:pt>
                <c:pt idx="230">
                  <c:v>7.8</c:v>
                </c:pt>
                <c:pt idx="231">
                  <c:v>7.9</c:v>
                </c:pt>
                <c:pt idx="232">
                  <c:v>7.9</c:v>
                </c:pt>
                <c:pt idx="233">
                  <c:v>8</c:v>
                </c:pt>
                <c:pt idx="234">
                  <c:v>8</c:v>
                </c:pt>
                <c:pt idx="235">
                  <c:v>7.9</c:v>
                </c:pt>
                <c:pt idx="236">
                  <c:v>7.9</c:v>
                </c:pt>
                <c:pt idx="237">
                  <c:v>7.9</c:v>
                </c:pt>
                <c:pt idx="238">
                  <c:v>7.8</c:v>
                </c:pt>
                <c:pt idx="239">
                  <c:v>7.8</c:v>
                </c:pt>
                <c:pt idx="240">
                  <c:v>7.7</c:v>
                </c:pt>
                <c:pt idx="241">
                  <c:v>7.7</c:v>
                </c:pt>
                <c:pt idx="242">
                  <c:v>7.6</c:v>
                </c:pt>
                <c:pt idx="243">
                  <c:v>7.5</c:v>
                </c:pt>
                <c:pt idx="244">
                  <c:v>7.4</c:v>
                </c:pt>
                <c:pt idx="245">
                  <c:v>7.3</c:v>
                </c:pt>
                <c:pt idx="246">
                  <c:v>7.2</c:v>
                </c:pt>
                <c:pt idx="247">
                  <c:v>7</c:v>
                </c:pt>
                <c:pt idx="248">
                  <c:v>7</c:v>
                </c:pt>
                <c:pt idx="249">
                  <c:v>6.9</c:v>
                </c:pt>
                <c:pt idx="250">
                  <c:v>6.9</c:v>
                </c:pt>
                <c:pt idx="251">
                  <c:v>6.9</c:v>
                </c:pt>
                <c:pt idx="252">
                  <c:v>6.8</c:v>
                </c:pt>
                <c:pt idx="253">
                  <c:v>6.8</c:v>
                </c:pt>
                <c:pt idx="254">
                  <c:v>6.6</c:v>
                </c:pt>
                <c:pt idx="255">
                  <c:v>6.5</c:v>
                </c:pt>
                <c:pt idx="256">
                  <c:v>6.4</c:v>
                </c:pt>
                <c:pt idx="257">
                  <c:v>6.3</c:v>
                </c:pt>
                <c:pt idx="258">
                  <c:v>6.3</c:v>
                </c:pt>
                <c:pt idx="259">
                  <c:v>6.2</c:v>
                </c:pt>
                <c:pt idx="260">
                  <c:v>6.2</c:v>
                </c:pt>
                <c:pt idx="261">
                  <c:v>6.1</c:v>
                </c:pt>
                <c:pt idx="262">
                  <c:v>6.1</c:v>
                </c:pt>
                <c:pt idx="263">
                  <c:v>6</c:v>
                </c:pt>
                <c:pt idx="264">
                  <c:v>6</c:v>
                </c:pt>
                <c:pt idx="265">
                  <c:v>6</c:v>
                </c:pt>
                <c:pt idx="266">
                  <c:v>6</c:v>
                </c:pt>
                <c:pt idx="267">
                  <c:v>6</c:v>
                </c:pt>
                <c:pt idx="268">
                  <c:v>6</c:v>
                </c:pt>
                <c:pt idx="269">
                  <c:v>6</c:v>
                </c:pt>
                <c:pt idx="270">
                  <c:v>6</c:v>
                </c:pt>
                <c:pt idx="271">
                  <c:v>6</c:v>
                </c:pt>
                <c:pt idx="272">
                  <c:v>6</c:v>
                </c:pt>
                <c:pt idx="273">
                  <c:v>5.9</c:v>
                </c:pt>
                <c:pt idx="274">
                  <c:v>5.8</c:v>
                </c:pt>
                <c:pt idx="275">
                  <c:v>5.7</c:v>
                </c:pt>
                <c:pt idx="276">
                  <c:v>5.6</c:v>
                </c:pt>
                <c:pt idx="277">
                  <c:v>5.5</c:v>
                </c:pt>
                <c:pt idx="278">
                  <c:v>5.4</c:v>
                </c:pt>
                <c:pt idx="279">
                  <c:v>5.3</c:v>
                </c:pt>
                <c:pt idx="280">
                  <c:v>5.3</c:v>
                </c:pt>
                <c:pt idx="281">
                  <c:v>5.2</c:v>
                </c:pt>
                <c:pt idx="282">
                  <c:v>5.2</c:v>
                </c:pt>
                <c:pt idx="283">
                  <c:v>5.0999999999999996</c:v>
                </c:pt>
                <c:pt idx="284">
                  <c:v>5.0999999999999996</c:v>
                </c:pt>
                <c:pt idx="285">
                  <c:v>5.0999999999999996</c:v>
                </c:pt>
                <c:pt idx="286">
                  <c:v>5</c:v>
                </c:pt>
                <c:pt idx="287">
                  <c:v>5</c:v>
                </c:pt>
                <c:pt idx="288">
                  <c:v>5</c:v>
                </c:pt>
                <c:pt idx="289">
                  <c:v>5</c:v>
                </c:pt>
                <c:pt idx="290">
                  <c:v>5</c:v>
                </c:pt>
                <c:pt idx="291">
                  <c:v>5.0999999999999996</c:v>
                </c:pt>
                <c:pt idx="292">
                  <c:v>5.0999999999999996</c:v>
                </c:pt>
                <c:pt idx="293">
                  <c:v>5.0999999999999996</c:v>
                </c:pt>
                <c:pt idx="294">
                  <c:v>5</c:v>
                </c:pt>
                <c:pt idx="295">
                  <c:v>5</c:v>
                </c:pt>
                <c:pt idx="296">
                  <c:v>4.9000000000000004</c:v>
                </c:pt>
                <c:pt idx="297">
                  <c:v>4.8</c:v>
                </c:pt>
                <c:pt idx="298">
                  <c:v>4.8</c:v>
                </c:pt>
                <c:pt idx="299">
                  <c:v>4.7</c:v>
                </c:pt>
                <c:pt idx="300">
                  <c:v>4.8</c:v>
                </c:pt>
                <c:pt idx="301">
                  <c:v>4.8</c:v>
                </c:pt>
                <c:pt idx="302">
                  <c:v>4.9000000000000004</c:v>
                </c:pt>
                <c:pt idx="303">
                  <c:v>5</c:v>
                </c:pt>
                <c:pt idx="304">
                  <c:v>5.0999999999999996</c:v>
                </c:pt>
                <c:pt idx="305">
                  <c:v>5.2</c:v>
                </c:pt>
                <c:pt idx="306">
                  <c:v>5.4</c:v>
                </c:pt>
                <c:pt idx="307">
                  <c:v>5.6</c:v>
                </c:pt>
                <c:pt idx="308">
                  <c:v>5.8</c:v>
                </c:pt>
                <c:pt idx="309">
                  <c:v>6</c:v>
                </c:pt>
                <c:pt idx="310">
                  <c:v>6.2</c:v>
                </c:pt>
                <c:pt idx="311">
                  <c:v>6.4</c:v>
                </c:pt>
                <c:pt idx="312">
                  <c:v>6.5</c:v>
                </c:pt>
                <c:pt idx="313">
                  <c:v>6.6</c:v>
                </c:pt>
                <c:pt idx="314">
                  <c:v>6.6</c:v>
                </c:pt>
                <c:pt idx="315">
                  <c:v>6.6</c:v>
                </c:pt>
                <c:pt idx="316">
                  <c:v>6.6</c:v>
                </c:pt>
                <c:pt idx="317">
                  <c:v>6.6</c:v>
                </c:pt>
                <c:pt idx="318">
                  <c:v>6.6</c:v>
                </c:pt>
                <c:pt idx="319">
                  <c:v>6.7</c:v>
                </c:pt>
                <c:pt idx="320">
                  <c:v>6.7</c:v>
                </c:pt>
                <c:pt idx="321">
                  <c:v>6.7</c:v>
                </c:pt>
                <c:pt idx="322">
                  <c:v>6.8</c:v>
                </c:pt>
                <c:pt idx="323">
                  <c:v>6.8</c:v>
                </c:pt>
                <c:pt idx="324">
                  <c:v>6.8</c:v>
                </c:pt>
                <c:pt idx="325">
                  <c:v>6.8</c:v>
                </c:pt>
                <c:pt idx="326">
                  <c:v>6.8</c:v>
                </c:pt>
                <c:pt idx="327">
                  <c:v>6.9</c:v>
                </c:pt>
                <c:pt idx="328">
                  <c:v>6.9</c:v>
                </c:pt>
                <c:pt idx="329">
                  <c:v>6.9</c:v>
                </c:pt>
                <c:pt idx="330">
                  <c:v>6.9</c:v>
                </c:pt>
                <c:pt idx="331">
                  <c:v>6.9</c:v>
                </c:pt>
                <c:pt idx="332">
                  <c:v>6.8</c:v>
                </c:pt>
                <c:pt idx="333">
                  <c:v>6.7</c:v>
                </c:pt>
                <c:pt idx="334">
                  <c:v>6.6</c:v>
                </c:pt>
                <c:pt idx="335">
                  <c:v>6.6</c:v>
                </c:pt>
                <c:pt idx="336">
                  <c:v>6.5</c:v>
                </c:pt>
                <c:pt idx="337">
                  <c:v>6.5</c:v>
                </c:pt>
                <c:pt idx="338">
                  <c:v>6.5</c:v>
                </c:pt>
                <c:pt idx="339">
                  <c:v>6.4</c:v>
                </c:pt>
                <c:pt idx="340">
                  <c:v>6.4</c:v>
                </c:pt>
                <c:pt idx="341">
                  <c:v>6.3</c:v>
                </c:pt>
                <c:pt idx="342">
                  <c:v>6.2</c:v>
                </c:pt>
                <c:pt idx="343">
                  <c:v>6.1</c:v>
                </c:pt>
                <c:pt idx="344">
                  <c:v>6</c:v>
                </c:pt>
                <c:pt idx="345">
                  <c:v>5.9</c:v>
                </c:pt>
                <c:pt idx="346">
                  <c:v>5.9</c:v>
                </c:pt>
                <c:pt idx="347">
                  <c:v>5.8</c:v>
                </c:pt>
                <c:pt idx="348">
                  <c:v>5.8</c:v>
                </c:pt>
                <c:pt idx="349">
                  <c:v>5.7</c:v>
                </c:pt>
                <c:pt idx="350">
                  <c:v>5.6</c:v>
                </c:pt>
                <c:pt idx="351">
                  <c:v>5.5</c:v>
                </c:pt>
                <c:pt idx="352">
                  <c:v>5.4</c:v>
                </c:pt>
                <c:pt idx="353">
                  <c:v>5.3</c:v>
                </c:pt>
                <c:pt idx="354">
                  <c:v>5.3</c:v>
                </c:pt>
                <c:pt idx="355">
                  <c:v>5.3</c:v>
                </c:pt>
                <c:pt idx="356">
                  <c:v>5.3</c:v>
                </c:pt>
                <c:pt idx="357">
                  <c:v>5.3</c:v>
                </c:pt>
                <c:pt idx="358">
                  <c:v>5.2</c:v>
                </c:pt>
                <c:pt idx="359">
                  <c:v>5.0999999999999996</c:v>
                </c:pt>
                <c:pt idx="360">
                  <c:v>5</c:v>
                </c:pt>
                <c:pt idx="361">
                  <c:v>5</c:v>
                </c:pt>
                <c:pt idx="362">
                  <c:v>4.9000000000000004</c:v>
                </c:pt>
                <c:pt idx="363">
                  <c:v>4.9000000000000004</c:v>
                </c:pt>
                <c:pt idx="364">
                  <c:v>4.9000000000000004</c:v>
                </c:pt>
                <c:pt idx="365">
                  <c:v>4.9000000000000004</c:v>
                </c:pt>
                <c:pt idx="366">
                  <c:v>4.9000000000000004</c:v>
                </c:pt>
                <c:pt idx="367">
                  <c:v>4.9000000000000004</c:v>
                </c:pt>
                <c:pt idx="368">
                  <c:v>4.9000000000000004</c:v>
                </c:pt>
                <c:pt idx="369">
                  <c:v>4.9000000000000004</c:v>
                </c:pt>
                <c:pt idx="370">
                  <c:v>4.9000000000000004</c:v>
                </c:pt>
                <c:pt idx="371">
                  <c:v>4.9000000000000004</c:v>
                </c:pt>
                <c:pt idx="372">
                  <c:v>4.9000000000000004</c:v>
                </c:pt>
                <c:pt idx="373">
                  <c:v>5</c:v>
                </c:pt>
                <c:pt idx="374">
                  <c:v>5.0999999999999996</c:v>
                </c:pt>
                <c:pt idx="375">
                  <c:v>5.0999999999999996</c:v>
                </c:pt>
                <c:pt idx="376">
                  <c:v>5.2</c:v>
                </c:pt>
                <c:pt idx="377">
                  <c:v>5.3</c:v>
                </c:pt>
                <c:pt idx="378">
                  <c:v>5.4</c:v>
                </c:pt>
                <c:pt idx="379">
                  <c:v>5.5</c:v>
                </c:pt>
                <c:pt idx="380">
                  <c:v>5.6</c:v>
                </c:pt>
                <c:pt idx="381">
                  <c:v>5.7</c:v>
                </c:pt>
                <c:pt idx="382">
                  <c:v>5.8</c:v>
                </c:pt>
                <c:pt idx="383">
                  <c:v>5.9</c:v>
                </c:pt>
                <c:pt idx="384">
                  <c:v>6</c:v>
                </c:pt>
                <c:pt idx="385">
                  <c:v>6.1</c:v>
                </c:pt>
                <c:pt idx="386">
                  <c:v>6.2</c:v>
                </c:pt>
                <c:pt idx="387">
                  <c:v>6.5</c:v>
                </c:pt>
                <c:pt idx="388">
                  <c:v>6.7</c:v>
                </c:pt>
                <c:pt idx="389">
                  <c:v>7</c:v>
                </c:pt>
                <c:pt idx="390">
                  <c:v>7.3</c:v>
                </c:pt>
                <c:pt idx="391">
                  <c:v>7.6</c:v>
                </c:pt>
                <c:pt idx="392">
                  <c:v>7.9</c:v>
                </c:pt>
                <c:pt idx="393">
                  <c:v>8.3000000000000007</c:v>
                </c:pt>
                <c:pt idx="394">
                  <c:v>8.6999999999999993</c:v>
                </c:pt>
                <c:pt idx="395">
                  <c:v>9.1999999999999993</c:v>
                </c:pt>
                <c:pt idx="396">
                  <c:v>9.6999999999999993</c:v>
                </c:pt>
                <c:pt idx="397">
                  <c:v>10.1</c:v>
                </c:pt>
                <c:pt idx="398">
                  <c:v>10.5</c:v>
                </c:pt>
                <c:pt idx="399">
                  <c:v>10.8</c:v>
                </c:pt>
                <c:pt idx="400">
                  <c:v>11</c:v>
                </c:pt>
                <c:pt idx="401">
                  <c:v>11.2</c:v>
                </c:pt>
                <c:pt idx="402">
                  <c:v>11.4</c:v>
                </c:pt>
                <c:pt idx="403">
                  <c:v>11.5</c:v>
                </c:pt>
                <c:pt idx="404">
                  <c:v>11.7</c:v>
                </c:pt>
                <c:pt idx="405">
                  <c:v>11.8</c:v>
                </c:pt>
                <c:pt idx="406">
                  <c:v>11.9</c:v>
                </c:pt>
                <c:pt idx="407">
                  <c:v>12.1</c:v>
                </c:pt>
                <c:pt idx="408">
                  <c:v>12.2</c:v>
                </c:pt>
                <c:pt idx="409">
                  <c:v>12.2</c:v>
                </c:pt>
                <c:pt idx="410">
                  <c:v>12.3</c:v>
                </c:pt>
                <c:pt idx="411">
                  <c:v>12.2</c:v>
                </c:pt>
                <c:pt idx="412">
                  <c:v>12.2</c:v>
                </c:pt>
                <c:pt idx="413">
                  <c:v>12.2</c:v>
                </c:pt>
                <c:pt idx="414">
                  <c:v>12.2</c:v>
                </c:pt>
                <c:pt idx="415">
                  <c:v>12.2</c:v>
                </c:pt>
                <c:pt idx="416">
                  <c:v>12.2</c:v>
                </c:pt>
                <c:pt idx="417">
                  <c:v>12.3</c:v>
                </c:pt>
                <c:pt idx="418">
                  <c:v>12.3</c:v>
                </c:pt>
                <c:pt idx="419">
                  <c:v>12.2</c:v>
                </c:pt>
                <c:pt idx="420">
                  <c:v>12.1</c:v>
                </c:pt>
                <c:pt idx="421">
                  <c:v>12</c:v>
                </c:pt>
                <c:pt idx="422">
                  <c:v>11.9</c:v>
                </c:pt>
                <c:pt idx="423">
                  <c:v>11.8</c:v>
                </c:pt>
                <c:pt idx="424">
                  <c:v>11.8</c:v>
                </c:pt>
                <c:pt idx="425">
                  <c:v>11.8</c:v>
                </c:pt>
                <c:pt idx="426">
                  <c:v>11.8</c:v>
                </c:pt>
                <c:pt idx="427">
                  <c:v>11.7</c:v>
                </c:pt>
                <c:pt idx="428">
                  <c:v>11.6</c:v>
                </c:pt>
                <c:pt idx="429">
                  <c:v>11.5</c:v>
                </c:pt>
                <c:pt idx="430">
                  <c:v>11.3</c:v>
                </c:pt>
                <c:pt idx="431">
                  <c:v>11.2</c:v>
                </c:pt>
                <c:pt idx="432">
                  <c:v>11</c:v>
                </c:pt>
                <c:pt idx="433">
                  <c:v>10.9</c:v>
                </c:pt>
                <c:pt idx="434">
                  <c:v>10.8</c:v>
                </c:pt>
                <c:pt idx="435">
                  <c:v>10.7</c:v>
                </c:pt>
                <c:pt idx="436">
                  <c:v>10.6</c:v>
                </c:pt>
                <c:pt idx="437">
                  <c:v>10.5</c:v>
                </c:pt>
                <c:pt idx="438">
                  <c:v>10.4</c:v>
                </c:pt>
                <c:pt idx="439">
                  <c:v>10.199999999999999</c:v>
                </c:pt>
                <c:pt idx="440">
                  <c:v>10</c:v>
                </c:pt>
                <c:pt idx="441">
                  <c:v>9.9</c:v>
                </c:pt>
                <c:pt idx="442">
                  <c:v>9.8000000000000007</c:v>
                </c:pt>
                <c:pt idx="443">
                  <c:v>9.6999999999999993</c:v>
                </c:pt>
                <c:pt idx="444">
                  <c:v>9.6</c:v>
                </c:pt>
                <c:pt idx="445">
                  <c:v>9.4</c:v>
                </c:pt>
                <c:pt idx="446">
                  <c:v>9.3000000000000007</c:v>
                </c:pt>
                <c:pt idx="447">
                  <c:v>9.1999999999999993</c:v>
                </c:pt>
                <c:pt idx="448">
                  <c:v>9.1</c:v>
                </c:pt>
                <c:pt idx="449">
                  <c:v>9</c:v>
                </c:pt>
                <c:pt idx="450">
                  <c:v>8.9</c:v>
                </c:pt>
                <c:pt idx="451">
                  <c:v>8.8000000000000007</c:v>
                </c:pt>
                <c:pt idx="452">
                  <c:v>8.6999999999999993</c:v>
                </c:pt>
                <c:pt idx="453">
                  <c:v>8.6</c:v>
                </c:pt>
                <c:pt idx="454">
                  <c:v>8.4</c:v>
                </c:pt>
                <c:pt idx="455">
                  <c:v>8.3000000000000007</c:v>
                </c:pt>
                <c:pt idx="456">
                  <c:v>8.1999999999999993</c:v>
                </c:pt>
                <c:pt idx="457">
                  <c:v>8</c:v>
                </c:pt>
                <c:pt idx="458">
                  <c:v>7.9</c:v>
                </c:pt>
                <c:pt idx="459">
                  <c:v>7.8</c:v>
                </c:pt>
                <c:pt idx="460">
                  <c:v>7.7</c:v>
                </c:pt>
                <c:pt idx="461">
                  <c:v>7.5</c:v>
                </c:pt>
                <c:pt idx="462">
                  <c:v>7.4</c:v>
                </c:pt>
                <c:pt idx="463">
                  <c:v>7.3</c:v>
                </c:pt>
                <c:pt idx="464">
                  <c:v>7.2</c:v>
                </c:pt>
                <c:pt idx="465">
                  <c:v>7.1</c:v>
                </c:pt>
                <c:pt idx="466">
                  <c:v>7</c:v>
                </c:pt>
                <c:pt idx="467">
                  <c:v>6.9</c:v>
                </c:pt>
                <c:pt idx="468">
                  <c:v>6.8</c:v>
                </c:pt>
                <c:pt idx="469">
                  <c:v>6.7</c:v>
                </c:pt>
                <c:pt idx="470">
                  <c:v>6.6</c:v>
                </c:pt>
                <c:pt idx="471">
                  <c:v>6.5</c:v>
                </c:pt>
                <c:pt idx="472">
                  <c:v>6.4</c:v>
                </c:pt>
                <c:pt idx="473">
                  <c:v>6.2</c:v>
                </c:pt>
                <c:pt idx="474">
                  <c:v>6.1</c:v>
                </c:pt>
                <c:pt idx="475">
                  <c:v>6</c:v>
                </c:pt>
                <c:pt idx="476">
                  <c:v>5.9</c:v>
                </c:pt>
                <c:pt idx="477">
                  <c:v>5.8</c:v>
                </c:pt>
                <c:pt idx="478">
                  <c:v>5.7</c:v>
                </c:pt>
                <c:pt idx="479">
                  <c:v>5.7</c:v>
                </c:pt>
                <c:pt idx="480">
                  <c:v>5.7</c:v>
                </c:pt>
                <c:pt idx="481">
                  <c:v>5.6</c:v>
                </c:pt>
                <c:pt idx="482">
                  <c:v>5.6</c:v>
                </c:pt>
                <c:pt idx="483">
                  <c:v>5.5</c:v>
                </c:pt>
                <c:pt idx="484">
                  <c:v>5.5</c:v>
                </c:pt>
                <c:pt idx="485">
                  <c:v>5.5</c:v>
                </c:pt>
                <c:pt idx="486">
                  <c:v>5.5</c:v>
                </c:pt>
                <c:pt idx="487">
                  <c:v>5.4</c:v>
                </c:pt>
                <c:pt idx="488">
                  <c:v>5.4</c:v>
                </c:pt>
                <c:pt idx="489">
                  <c:v>5.4</c:v>
                </c:pt>
                <c:pt idx="490">
                  <c:v>5.4</c:v>
                </c:pt>
                <c:pt idx="491">
                  <c:v>5.3</c:v>
                </c:pt>
                <c:pt idx="492">
                  <c:v>5.2</c:v>
                </c:pt>
                <c:pt idx="493">
                  <c:v>5.0999999999999996</c:v>
                </c:pt>
                <c:pt idx="494">
                  <c:v>5</c:v>
                </c:pt>
                <c:pt idx="495">
                  <c:v>5</c:v>
                </c:pt>
                <c:pt idx="496">
                  <c:v>4.9000000000000004</c:v>
                </c:pt>
                <c:pt idx="497">
                  <c:v>4.8</c:v>
                </c:pt>
                <c:pt idx="498">
                  <c:v>4.7</c:v>
                </c:pt>
                <c:pt idx="499">
                  <c:v>4.5999999999999996</c:v>
                </c:pt>
                <c:pt idx="500">
                  <c:v>4.5</c:v>
                </c:pt>
                <c:pt idx="501">
                  <c:v>4.5</c:v>
                </c:pt>
                <c:pt idx="502">
                  <c:v>4.5</c:v>
                </c:pt>
                <c:pt idx="503">
                  <c:v>4.5</c:v>
                </c:pt>
                <c:pt idx="504">
                  <c:v>4.4000000000000004</c:v>
                </c:pt>
                <c:pt idx="505">
                  <c:v>4.3</c:v>
                </c:pt>
                <c:pt idx="506">
                  <c:v>4.3</c:v>
                </c:pt>
                <c:pt idx="507">
                  <c:v>4.2</c:v>
                </c:pt>
                <c:pt idx="508">
                  <c:v>4.2</c:v>
                </c:pt>
                <c:pt idx="509">
                  <c:v>4.2</c:v>
                </c:pt>
                <c:pt idx="510">
                  <c:v>4.2</c:v>
                </c:pt>
                <c:pt idx="511">
                  <c:v>4.2</c:v>
                </c:pt>
                <c:pt idx="512">
                  <c:v>4.0999999999999996</c:v>
                </c:pt>
                <c:pt idx="513">
                  <c:v>4.0999999999999996</c:v>
                </c:pt>
                <c:pt idx="514">
                  <c:v>4.0999999999999996</c:v>
                </c:pt>
              </c:numCache>
            </c:numRef>
          </c:val>
          <c:smooth val="0"/>
          <c:extLst>
            <c:ext xmlns:c16="http://schemas.microsoft.com/office/drawing/2014/chart" uri="{C3380CC4-5D6E-409C-BE32-E72D297353CC}">
              <c16:uniqueId val="{00000000-86A9-4A3C-B561-5DD39746847F}"/>
            </c:ext>
          </c:extLst>
        </c:ser>
        <c:ser>
          <c:idx val="1"/>
          <c:order val="1"/>
          <c:tx>
            <c:strRef>
              <c:f>'US vs CA Unemp'!$C$11</c:f>
              <c:strCache>
                <c:ptCount val="1"/>
                <c:pt idx="0">
                  <c:v>U.S.</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numRef>
              <c:f>'US vs CA Unemp'!$A$12:$A$527</c:f>
              <c:numCache>
                <c:formatCode>mmm\-yy</c:formatCode>
                <c:ptCount val="516"/>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numCache>
            </c:numRef>
          </c:cat>
          <c:val>
            <c:numRef>
              <c:f>'US vs CA Unemp'!$C$12:$C$527</c:f>
              <c:numCache>
                <c:formatCode>0.0</c:formatCode>
                <c:ptCount val="516"/>
                <c:pt idx="0">
                  <c:v>7.9</c:v>
                </c:pt>
                <c:pt idx="1">
                  <c:v>7.7</c:v>
                </c:pt>
                <c:pt idx="2">
                  <c:v>7.6</c:v>
                </c:pt>
                <c:pt idx="3">
                  <c:v>7.7</c:v>
                </c:pt>
                <c:pt idx="4">
                  <c:v>7.4</c:v>
                </c:pt>
                <c:pt idx="5">
                  <c:v>7.6</c:v>
                </c:pt>
                <c:pt idx="6">
                  <c:v>7.8</c:v>
                </c:pt>
                <c:pt idx="7">
                  <c:v>7.8</c:v>
                </c:pt>
                <c:pt idx="8">
                  <c:v>7.6</c:v>
                </c:pt>
                <c:pt idx="9">
                  <c:v>7.7</c:v>
                </c:pt>
                <c:pt idx="10">
                  <c:v>7.8</c:v>
                </c:pt>
                <c:pt idx="11">
                  <c:v>7.8</c:v>
                </c:pt>
                <c:pt idx="12">
                  <c:v>7.5</c:v>
                </c:pt>
                <c:pt idx="13">
                  <c:v>7.6</c:v>
                </c:pt>
                <c:pt idx="14">
                  <c:v>7.4</c:v>
                </c:pt>
                <c:pt idx="15">
                  <c:v>7.2</c:v>
                </c:pt>
                <c:pt idx="16">
                  <c:v>7</c:v>
                </c:pt>
                <c:pt idx="17">
                  <c:v>7.2</c:v>
                </c:pt>
                <c:pt idx="18">
                  <c:v>6.9</c:v>
                </c:pt>
                <c:pt idx="19">
                  <c:v>7</c:v>
                </c:pt>
                <c:pt idx="20">
                  <c:v>6.8</c:v>
                </c:pt>
                <c:pt idx="21">
                  <c:v>6.8</c:v>
                </c:pt>
                <c:pt idx="22">
                  <c:v>6.8</c:v>
                </c:pt>
                <c:pt idx="23">
                  <c:v>6.4</c:v>
                </c:pt>
                <c:pt idx="24">
                  <c:v>6.4</c:v>
                </c:pt>
                <c:pt idx="25">
                  <c:v>6.3</c:v>
                </c:pt>
                <c:pt idx="26">
                  <c:v>6.3</c:v>
                </c:pt>
                <c:pt idx="27">
                  <c:v>6.1</c:v>
                </c:pt>
                <c:pt idx="28">
                  <c:v>6</c:v>
                </c:pt>
                <c:pt idx="29">
                  <c:v>5.9</c:v>
                </c:pt>
                <c:pt idx="30">
                  <c:v>6.2</c:v>
                </c:pt>
                <c:pt idx="31">
                  <c:v>5.9</c:v>
                </c:pt>
                <c:pt idx="32">
                  <c:v>6</c:v>
                </c:pt>
                <c:pt idx="33">
                  <c:v>5.8</c:v>
                </c:pt>
                <c:pt idx="34">
                  <c:v>5.9</c:v>
                </c:pt>
                <c:pt idx="35">
                  <c:v>6</c:v>
                </c:pt>
                <c:pt idx="36">
                  <c:v>5.9</c:v>
                </c:pt>
                <c:pt idx="37">
                  <c:v>5.9</c:v>
                </c:pt>
                <c:pt idx="38">
                  <c:v>5.8</c:v>
                </c:pt>
                <c:pt idx="39">
                  <c:v>5.8</c:v>
                </c:pt>
                <c:pt idx="40">
                  <c:v>5.6</c:v>
                </c:pt>
                <c:pt idx="41">
                  <c:v>5.7</c:v>
                </c:pt>
                <c:pt idx="42">
                  <c:v>5.7</c:v>
                </c:pt>
                <c:pt idx="43">
                  <c:v>6</c:v>
                </c:pt>
                <c:pt idx="44">
                  <c:v>5.9</c:v>
                </c:pt>
                <c:pt idx="45">
                  <c:v>6</c:v>
                </c:pt>
                <c:pt idx="46">
                  <c:v>5.9</c:v>
                </c:pt>
                <c:pt idx="47">
                  <c:v>6</c:v>
                </c:pt>
                <c:pt idx="48">
                  <c:v>6.3</c:v>
                </c:pt>
                <c:pt idx="49">
                  <c:v>6.3</c:v>
                </c:pt>
                <c:pt idx="50">
                  <c:v>6.3</c:v>
                </c:pt>
                <c:pt idx="51">
                  <c:v>6.9</c:v>
                </c:pt>
                <c:pt idx="52">
                  <c:v>7.5</c:v>
                </c:pt>
                <c:pt idx="53">
                  <c:v>7.6</c:v>
                </c:pt>
                <c:pt idx="54">
                  <c:v>7.8</c:v>
                </c:pt>
                <c:pt idx="55">
                  <c:v>7.7</c:v>
                </c:pt>
                <c:pt idx="56">
                  <c:v>7.5</c:v>
                </c:pt>
                <c:pt idx="57">
                  <c:v>7.5</c:v>
                </c:pt>
                <c:pt idx="58">
                  <c:v>7.5</c:v>
                </c:pt>
                <c:pt idx="59">
                  <c:v>7.2</c:v>
                </c:pt>
                <c:pt idx="60">
                  <c:v>7.5</c:v>
                </c:pt>
                <c:pt idx="61">
                  <c:v>7.4</c:v>
                </c:pt>
                <c:pt idx="62">
                  <c:v>7.4</c:v>
                </c:pt>
                <c:pt idx="63">
                  <c:v>7.2</c:v>
                </c:pt>
                <c:pt idx="64">
                  <c:v>7.5</c:v>
                </c:pt>
                <c:pt idx="65">
                  <c:v>7.5</c:v>
                </c:pt>
                <c:pt idx="66">
                  <c:v>7.2</c:v>
                </c:pt>
                <c:pt idx="67">
                  <c:v>7.4</c:v>
                </c:pt>
                <c:pt idx="68">
                  <c:v>7.6</c:v>
                </c:pt>
                <c:pt idx="69">
                  <c:v>7.9</c:v>
                </c:pt>
                <c:pt idx="70">
                  <c:v>8.3000000000000007</c:v>
                </c:pt>
                <c:pt idx="71">
                  <c:v>8.5</c:v>
                </c:pt>
                <c:pt idx="72">
                  <c:v>8.6</c:v>
                </c:pt>
                <c:pt idx="73">
                  <c:v>8.9</c:v>
                </c:pt>
                <c:pt idx="74">
                  <c:v>9</c:v>
                </c:pt>
                <c:pt idx="75">
                  <c:v>9.3000000000000007</c:v>
                </c:pt>
                <c:pt idx="76">
                  <c:v>9.4</c:v>
                </c:pt>
                <c:pt idx="77">
                  <c:v>9.6</c:v>
                </c:pt>
                <c:pt idx="78">
                  <c:v>9.8000000000000007</c:v>
                </c:pt>
                <c:pt idx="79">
                  <c:v>9.8000000000000007</c:v>
                </c:pt>
                <c:pt idx="80">
                  <c:v>10.1</c:v>
                </c:pt>
                <c:pt idx="81">
                  <c:v>10.4</c:v>
                </c:pt>
                <c:pt idx="82">
                  <c:v>10.8</c:v>
                </c:pt>
                <c:pt idx="83">
                  <c:v>10.8</c:v>
                </c:pt>
                <c:pt idx="84">
                  <c:v>10.4</c:v>
                </c:pt>
                <c:pt idx="85">
                  <c:v>10.4</c:v>
                </c:pt>
                <c:pt idx="86">
                  <c:v>10.3</c:v>
                </c:pt>
                <c:pt idx="87">
                  <c:v>10.199999999999999</c:v>
                </c:pt>
                <c:pt idx="88">
                  <c:v>10.1</c:v>
                </c:pt>
                <c:pt idx="89">
                  <c:v>10.1</c:v>
                </c:pt>
                <c:pt idx="90">
                  <c:v>9.4</c:v>
                </c:pt>
                <c:pt idx="91">
                  <c:v>9.5</c:v>
                </c:pt>
                <c:pt idx="92">
                  <c:v>9.1999999999999993</c:v>
                </c:pt>
                <c:pt idx="93">
                  <c:v>8.8000000000000007</c:v>
                </c:pt>
                <c:pt idx="94">
                  <c:v>8.5</c:v>
                </c:pt>
                <c:pt idx="95">
                  <c:v>8.3000000000000007</c:v>
                </c:pt>
                <c:pt idx="96">
                  <c:v>8</c:v>
                </c:pt>
                <c:pt idx="97">
                  <c:v>7.8</c:v>
                </c:pt>
                <c:pt idx="98">
                  <c:v>7.8</c:v>
                </c:pt>
                <c:pt idx="99">
                  <c:v>7.7</c:v>
                </c:pt>
                <c:pt idx="100">
                  <c:v>7.4</c:v>
                </c:pt>
                <c:pt idx="101">
                  <c:v>7.2</c:v>
                </c:pt>
                <c:pt idx="102">
                  <c:v>7.5</c:v>
                </c:pt>
                <c:pt idx="103">
                  <c:v>7.5</c:v>
                </c:pt>
                <c:pt idx="104">
                  <c:v>7.3</c:v>
                </c:pt>
                <c:pt idx="105">
                  <c:v>7.4</c:v>
                </c:pt>
                <c:pt idx="106">
                  <c:v>7.2</c:v>
                </c:pt>
                <c:pt idx="107">
                  <c:v>7.3</c:v>
                </c:pt>
                <c:pt idx="108">
                  <c:v>7.3</c:v>
                </c:pt>
                <c:pt idx="109">
                  <c:v>7.2</c:v>
                </c:pt>
                <c:pt idx="110">
                  <c:v>7.2</c:v>
                </c:pt>
                <c:pt idx="111">
                  <c:v>7.3</c:v>
                </c:pt>
                <c:pt idx="112">
                  <c:v>7.2</c:v>
                </c:pt>
                <c:pt idx="113">
                  <c:v>7.4</c:v>
                </c:pt>
                <c:pt idx="114">
                  <c:v>7.4</c:v>
                </c:pt>
                <c:pt idx="115">
                  <c:v>7.1</c:v>
                </c:pt>
                <c:pt idx="116">
                  <c:v>7.1</c:v>
                </c:pt>
                <c:pt idx="117">
                  <c:v>7.1</c:v>
                </c:pt>
                <c:pt idx="118">
                  <c:v>7</c:v>
                </c:pt>
                <c:pt idx="119">
                  <c:v>7</c:v>
                </c:pt>
                <c:pt idx="120">
                  <c:v>6.7</c:v>
                </c:pt>
                <c:pt idx="121">
                  <c:v>7.2</c:v>
                </c:pt>
                <c:pt idx="122">
                  <c:v>7.2</c:v>
                </c:pt>
                <c:pt idx="123">
                  <c:v>7.1</c:v>
                </c:pt>
                <c:pt idx="124">
                  <c:v>7.2</c:v>
                </c:pt>
                <c:pt idx="125">
                  <c:v>7.2</c:v>
                </c:pt>
                <c:pt idx="126">
                  <c:v>7</c:v>
                </c:pt>
                <c:pt idx="127">
                  <c:v>6.9</c:v>
                </c:pt>
                <c:pt idx="128">
                  <c:v>7</c:v>
                </c:pt>
                <c:pt idx="129">
                  <c:v>7</c:v>
                </c:pt>
                <c:pt idx="130">
                  <c:v>6.9</c:v>
                </c:pt>
                <c:pt idx="131">
                  <c:v>6.6</c:v>
                </c:pt>
                <c:pt idx="132">
                  <c:v>6.6</c:v>
                </c:pt>
                <c:pt idx="133">
                  <c:v>6.6</c:v>
                </c:pt>
                <c:pt idx="134">
                  <c:v>6.6</c:v>
                </c:pt>
                <c:pt idx="135">
                  <c:v>6.3</c:v>
                </c:pt>
                <c:pt idx="136">
                  <c:v>6.3</c:v>
                </c:pt>
                <c:pt idx="137">
                  <c:v>6.2</c:v>
                </c:pt>
                <c:pt idx="138">
                  <c:v>6.1</c:v>
                </c:pt>
                <c:pt idx="139">
                  <c:v>6</c:v>
                </c:pt>
                <c:pt idx="140">
                  <c:v>5.9</c:v>
                </c:pt>
                <c:pt idx="141">
                  <c:v>6</c:v>
                </c:pt>
                <c:pt idx="142">
                  <c:v>5.8</c:v>
                </c:pt>
                <c:pt idx="143">
                  <c:v>5.7</c:v>
                </c:pt>
                <c:pt idx="144">
                  <c:v>5.7</c:v>
                </c:pt>
                <c:pt idx="145">
                  <c:v>5.7</c:v>
                </c:pt>
                <c:pt idx="146">
                  <c:v>5.7</c:v>
                </c:pt>
                <c:pt idx="147">
                  <c:v>5.4</c:v>
                </c:pt>
                <c:pt idx="148">
                  <c:v>5.6</c:v>
                </c:pt>
                <c:pt idx="149">
                  <c:v>5.4</c:v>
                </c:pt>
                <c:pt idx="150">
                  <c:v>5.4</c:v>
                </c:pt>
                <c:pt idx="151">
                  <c:v>5.6</c:v>
                </c:pt>
                <c:pt idx="152">
                  <c:v>5.4</c:v>
                </c:pt>
                <c:pt idx="153">
                  <c:v>5.4</c:v>
                </c:pt>
                <c:pt idx="154">
                  <c:v>5.3</c:v>
                </c:pt>
                <c:pt idx="155">
                  <c:v>5.3</c:v>
                </c:pt>
                <c:pt idx="156">
                  <c:v>5.4</c:v>
                </c:pt>
                <c:pt idx="157">
                  <c:v>5.2</c:v>
                </c:pt>
                <c:pt idx="158">
                  <c:v>5</c:v>
                </c:pt>
                <c:pt idx="159">
                  <c:v>5.2</c:v>
                </c:pt>
                <c:pt idx="160">
                  <c:v>5.2</c:v>
                </c:pt>
                <c:pt idx="161">
                  <c:v>5.3</c:v>
                </c:pt>
                <c:pt idx="162">
                  <c:v>5.2</c:v>
                </c:pt>
                <c:pt idx="163">
                  <c:v>5.2</c:v>
                </c:pt>
                <c:pt idx="164">
                  <c:v>5.3</c:v>
                </c:pt>
                <c:pt idx="165">
                  <c:v>5.3</c:v>
                </c:pt>
                <c:pt idx="166">
                  <c:v>5.4</c:v>
                </c:pt>
                <c:pt idx="167">
                  <c:v>5.4</c:v>
                </c:pt>
                <c:pt idx="168">
                  <c:v>5.4</c:v>
                </c:pt>
                <c:pt idx="169">
                  <c:v>5.3</c:v>
                </c:pt>
                <c:pt idx="170">
                  <c:v>5.2</c:v>
                </c:pt>
                <c:pt idx="171">
                  <c:v>5.4</c:v>
                </c:pt>
                <c:pt idx="172">
                  <c:v>5.4</c:v>
                </c:pt>
                <c:pt idx="173">
                  <c:v>5.2</c:v>
                </c:pt>
                <c:pt idx="174">
                  <c:v>5.5</c:v>
                </c:pt>
                <c:pt idx="175">
                  <c:v>5.7</c:v>
                </c:pt>
                <c:pt idx="176">
                  <c:v>5.9</c:v>
                </c:pt>
                <c:pt idx="177">
                  <c:v>5.9</c:v>
                </c:pt>
                <c:pt idx="178">
                  <c:v>6.2</c:v>
                </c:pt>
                <c:pt idx="179">
                  <c:v>6.3</c:v>
                </c:pt>
                <c:pt idx="180">
                  <c:v>6.4</c:v>
                </c:pt>
                <c:pt idx="181">
                  <c:v>6.6</c:v>
                </c:pt>
                <c:pt idx="182">
                  <c:v>6.8</c:v>
                </c:pt>
                <c:pt idx="183">
                  <c:v>6.7</c:v>
                </c:pt>
                <c:pt idx="184">
                  <c:v>6.9</c:v>
                </c:pt>
                <c:pt idx="185">
                  <c:v>6.9</c:v>
                </c:pt>
                <c:pt idx="186">
                  <c:v>6.8</c:v>
                </c:pt>
                <c:pt idx="187">
                  <c:v>6.9</c:v>
                </c:pt>
                <c:pt idx="188">
                  <c:v>6.9</c:v>
                </c:pt>
                <c:pt idx="189">
                  <c:v>7</c:v>
                </c:pt>
                <c:pt idx="190">
                  <c:v>7</c:v>
                </c:pt>
                <c:pt idx="191">
                  <c:v>7.3</c:v>
                </c:pt>
                <c:pt idx="192">
                  <c:v>7.3</c:v>
                </c:pt>
                <c:pt idx="193">
                  <c:v>7.4</c:v>
                </c:pt>
                <c:pt idx="194">
                  <c:v>7.4</c:v>
                </c:pt>
                <c:pt idx="195">
                  <c:v>7.4</c:v>
                </c:pt>
                <c:pt idx="196">
                  <c:v>7.6</c:v>
                </c:pt>
                <c:pt idx="197">
                  <c:v>7.8</c:v>
                </c:pt>
                <c:pt idx="198">
                  <c:v>7.7</c:v>
                </c:pt>
                <c:pt idx="199">
                  <c:v>7.6</c:v>
                </c:pt>
                <c:pt idx="200">
                  <c:v>7.6</c:v>
                </c:pt>
                <c:pt idx="201">
                  <c:v>7.3</c:v>
                </c:pt>
                <c:pt idx="202">
                  <c:v>7.4</c:v>
                </c:pt>
                <c:pt idx="203">
                  <c:v>7.4</c:v>
                </c:pt>
                <c:pt idx="204">
                  <c:v>7.3</c:v>
                </c:pt>
                <c:pt idx="205">
                  <c:v>7.1</c:v>
                </c:pt>
                <c:pt idx="206">
                  <c:v>7</c:v>
                </c:pt>
                <c:pt idx="207">
                  <c:v>7.1</c:v>
                </c:pt>
                <c:pt idx="208">
                  <c:v>7.1</c:v>
                </c:pt>
                <c:pt idx="209">
                  <c:v>7</c:v>
                </c:pt>
                <c:pt idx="210">
                  <c:v>6.9</c:v>
                </c:pt>
                <c:pt idx="211">
                  <c:v>6.8</c:v>
                </c:pt>
                <c:pt idx="212">
                  <c:v>6.7</c:v>
                </c:pt>
                <c:pt idx="213">
                  <c:v>6.8</c:v>
                </c:pt>
                <c:pt idx="214">
                  <c:v>6.6</c:v>
                </c:pt>
                <c:pt idx="215">
                  <c:v>6.5</c:v>
                </c:pt>
                <c:pt idx="216">
                  <c:v>6.6</c:v>
                </c:pt>
                <c:pt idx="217">
                  <c:v>6.6</c:v>
                </c:pt>
                <c:pt idx="218">
                  <c:v>6.5</c:v>
                </c:pt>
                <c:pt idx="219">
                  <c:v>6.4</c:v>
                </c:pt>
                <c:pt idx="220">
                  <c:v>6.1</c:v>
                </c:pt>
                <c:pt idx="221">
                  <c:v>6.1</c:v>
                </c:pt>
                <c:pt idx="222">
                  <c:v>6.1</c:v>
                </c:pt>
                <c:pt idx="223">
                  <c:v>6</c:v>
                </c:pt>
                <c:pt idx="224">
                  <c:v>5.9</c:v>
                </c:pt>
                <c:pt idx="225">
                  <c:v>5.8</c:v>
                </c:pt>
                <c:pt idx="226">
                  <c:v>5.6</c:v>
                </c:pt>
                <c:pt idx="227">
                  <c:v>5.5</c:v>
                </c:pt>
                <c:pt idx="228">
                  <c:v>5.6</c:v>
                </c:pt>
                <c:pt idx="229">
                  <c:v>5.4</c:v>
                </c:pt>
                <c:pt idx="230">
                  <c:v>5.4</c:v>
                </c:pt>
                <c:pt idx="231">
                  <c:v>5.8</c:v>
                </c:pt>
                <c:pt idx="232">
                  <c:v>5.6</c:v>
                </c:pt>
                <c:pt idx="233">
                  <c:v>5.6</c:v>
                </c:pt>
                <c:pt idx="234">
                  <c:v>5.7</c:v>
                </c:pt>
                <c:pt idx="235">
                  <c:v>5.7</c:v>
                </c:pt>
                <c:pt idx="236">
                  <c:v>5.6</c:v>
                </c:pt>
                <c:pt idx="237">
                  <c:v>5.5</c:v>
                </c:pt>
                <c:pt idx="238">
                  <c:v>5.6</c:v>
                </c:pt>
                <c:pt idx="239">
                  <c:v>5.6</c:v>
                </c:pt>
                <c:pt idx="240">
                  <c:v>5.6</c:v>
                </c:pt>
                <c:pt idx="241">
                  <c:v>5.5</c:v>
                </c:pt>
                <c:pt idx="242">
                  <c:v>5.5</c:v>
                </c:pt>
                <c:pt idx="243">
                  <c:v>5.6</c:v>
                </c:pt>
                <c:pt idx="244">
                  <c:v>5.6</c:v>
                </c:pt>
                <c:pt idx="245">
                  <c:v>5.3</c:v>
                </c:pt>
                <c:pt idx="246">
                  <c:v>5.5</c:v>
                </c:pt>
                <c:pt idx="247">
                  <c:v>5.0999999999999996</c:v>
                </c:pt>
                <c:pt idx="248">
                  <c:v>5.2</c:v>
                </c:pt>
                <c:pt idx="249">
                  <c:v>5.2</c:v>
                </c:pt>
                <c:pt idx="250">
                  <c:v>5.4</c:v>
                </c:pt>
                <c:pt idx="251">
                  <c:v>5.4</c:v>
                </c:pt>
                <c:pt idx="252">
                  <c:v>5.3</c:v>
                </c:pt>
                <c:pt idx="253">
                  <c:v>5.2</c:v>
                </c:pt>
                <c:pt idx="254">
                  <c:v>5.2</c:v>
                </c:pt>
                <c:pt idx="255">
                  <c:v>5.0999999999999996</c:v>
                </c:pt>
                <c:pt idx="256">
                  <c:v>4.9000000000000004</c:v>
                </c:pt>
                <c:pt idx="257">
                  <c:v>5</c:v>
                </c:pt>
                <c:pt idx="258">
                  <c:v>4.9000000000000004</c:v>
                </c:pt>
                <c:pt idx="259">
                  <c:v>4.8</c:v>
                </c:pt>
                <c:pt idx="260">
                  <c:v>4.9000000000000004</c:v>
                </c:pt>
                <c:pt idx="261">
                  <c:v>4.7</c:v>
                </c:pt>
                <c:pt idx="262">
                  <c:v>4.5999999999999996</c:v>
                </c:pt>
                <c:pt idx="263">
                  <c:v>4.7</c:v>
                </c:pt>
                <c:pt idx="264">
                  <c:v>4.5999999999999996</c:v>
                </c:pt>
                <c:pt idx="265">
                  <c:v>4.5999999999999996</c:v>
                </c:pt>
                <c:pt idx="266">
                  <c:v>4.7</c:v>
                </c:pt>
                <c:pt idx="267">
                  <c:v>4.3</c:v>
                </c:pt>
                <c:pt idx="268">
                  <c:v>4.4000000000000004</c:v>
                </c:pt>
                <c:pt idx="269">
                  <c:v>4.5</c:v>
                </c:pt>
                <c:pt idx="270">
                  <c:v>4.5</c:v>
                </c:pt>
                <c:pt idx="271">
                  <c:v>4.5</c:v>
                </c:pt>
                <c:pt idx="272">
                  <c:v>4.5999999999999996</c:v>
                </c:pt>
                <c:pt idx="273">
                  <c:v>4.5</c:v>
                </c:pt>
                <c:pt idx="274">
                  <c:v>4.4000000000000004</c:v>
                </c:pt>
                <c:pt idx="275">
                  <c:v>4.4000000000000004</c:v>
                </c:pt>
                <c:pt idx="276">
                  <c:v>4.3</c:v>
                </c:pt>
                <c:pt idx="277">
                  <c:v>4.4000000000000004</c:v>
                </c:pt>
                <c:pt idx="278">
                  <c:v>4.2</c:v>
                </c:pt>
                <c:pt idx="279">
                  <c:v>4.3</c:v>
                </c:pt>
                <c:pt idx="280">
                  <c:v>4.2</c:v>
                </c:pt>
                <c:pt idx="281">
                  <c:v>4.3</c:v>
                </c:pt>
                <c:pt idx="282">
                  <c:v>4.3</c:v>
                </c:pt>
                <c:pt idx="283">
                  <c:v>4.2</c:v>
                </c:pt>
                <c:pt idx="284">
                  <c:v>4.2</c:v>
                </c:pt>
                <c:pt idx="285">
                  <c:v>4.0999999999999996</c:v>
                </c:pt>
                <c:pt idx="286">
                  <c:v>4.0999999999999996</c:v>
                </c:pt>
                <c:pt idx="287">
                  <c:v>4</c:v>
                </c:pt>
                <c:pt idx="288">
                  <c:v>4</c:v>
                </c:pt>
                <c:pt idx="289">
                  <c:v>4.0999999999999996</c:v>
                </c:pt>
                <c:pt idx="290">
                  <c:v>4</c:v>
                </c:pt>
                <c:pt idx="291">
                  <c:v>3.8</c:v>
                </c:pt>
                <c:pt idx="292">
                  <c:v>4</c:v>
                </c:pt>
                <c:pt idx="293">
                  <c:v>4</c:v>
                </c:pt>
                <c:pt idx="294">
                  <c:v>4</c:v>
                </c:pt>
                <c:pt idx="295">
                  <c:v>4.0999999999999996</c:v>
                </c:pt>
                <c:pt idx="296">
                  <c:v>3.9</c:v>
                </c:pt>
                <c:pt idx="297">
                  <c:v>3.9</c:v>
                </c:pt>
                <c:pt idx="298">
                  <c:v>3.9</c:v>
                </c:pt>
                <c:pt idx="299">
                  <c:v>3.9</c:v>
                </c:pt>
                <c:pt idx="300">
                  <c:v>4.2</c:v>
                </c:pt>
                <c:pt idx="301">
                  <c:v>4.2</c:v>
                </c:pt>
                <c:pt idx="302">
                  <c:v>4.3</c:v>
                </c:pt>
                <c:pt idx="303">
                  <c:v>4.4000000000000004</c:v>
                </c:pt>
                <c:pt idx="304">
                  <c:v>4.3</c:v>
                </c:pt>
                <c:pt idx="305">
                  <c:v>4.5</c:v>
                </c:pt>
                <c:pt idx="306">
                  <c:v>4.5999999999999996</c:v>
                </c:pt>
                <c:pt idx="307">
                  <c:v>4.9000000000000004</c:v>
                </c:pt>
                <c:pt idx="308">
                  <c:v>5</c:v>
                </c:pt>
                <c:pt idx="309">
                  <c:v>5.3</c:v>
                </c:pt>
                <c:pt idx="310">
                  <c:v>5.5</c:v>
                </c:pt>
                <c:pt idx="311">
                  <c:v>5.7</c:v>
                </c:pt>
                <c:pt idx="312">
                  <c:v>5.7</c:v>
                </c:pt>
                <c:pt idx="313">
                  <c:v>5.7</c:v>
                </c:pt>
                <c:pt idx="314">
                  <c:v>5.7</c:v>
                </c:pt>
                <c:pt idx="315">
                  <c:v>5.9</c:v>
                </c:pt>
                <c:pt idx="316">
                  <c:v>5.8</c:v>
                </c:pt>
                <c:pt idx="317">
                  <c:v>5.8</c:v>
                </c:pt>
                <c:pt idx="318">
                  <c:v>5.8</c:v>
                </c:pt>
                <c:pt idx="319">
                  <c:v>5.7</c:v>
                </c:pt>
                <c:pt idx="320">
                  <c:v>5.7</c:v>
                </c:pt>
                <c:pt idx="321">
                  <c:v>5.7</c:v>
                </c:pt>
                <c:pt idx="322">
                  <c:v>5.9</c:v>
                </c:pt>
                <c:pt idx="323">
                  <c:v>6</c:v>
                </c:pt>
                <c:pt idx="324">
                  <c:v>5.8</c:v>
                </c:pt>
                <c:pt idx="325">
                  <c:v>5.9</c:v>
                </c:pt>
                <c:pt idx="326">
                  <c:v>5.9</c:v>
                </c:pt>
                <c:pt idx="327">
                  <c:v>6</c:v>
                </c:pt>
                <c:pt idx="328">
                  <c:v>6.1</c:v>
                </c:pt>
                <c:pt idx="329">
                  <c:v>6.3</c:v>
                </c:pt>
                <c:pt idx="330">
                  <c:v>6.2</c:v>
                </c:pt>
                <c:pt idx="331">
                  <c:v>6.1</c:v>
                </c:pt>
                <c:pt idx="332">
                  <c:v>6.1</c:v>
                </c:pt>
                <c:pt idx="333">
                  <c:v>6</c:v>
                </c:pt>
                <c:pt idx="334">
                  <c:v>5.8</c:v>
                </c:pt>
                <c:pt idx="335">
                  <c:v>5.7</c:v>
                </c:pt>
                <c:pt idx="336">
                  <c:v>5.7</c:v>
                </c:pt>
                <c:pt idx="337">
                  <c:v>5.6</c:v>
                </c:pt>
                <c:pt idx="338">
                  <c:v>5.8</c:v>
                </c:pt>
                <c:pt idx="339">
                  <c:v>5.6</c:v>
                </c:pt>
                <c:pt idx="340">
                  <c:v>5.6</c:v>
                </c:pt>
                <c:pt idx="341">
                  <c:v>5.6</c:v>
                </c:pt>
                <c:pt idx="342">
                  <c:v>5.5</c:v>
                </c:pt>
                <c:pt idx="343">
                  <c:v>5.4</c:v>
                </c:pt>
                <c:pt idx="344">
                  <c:v>5.4</c:v>
                </c:pt>
                <c:pt idx="345">
                  <c:v>5.5</c:v>
                </c:pt>
                <c:pt idx="346">
                  <c:v>5.4</c:v>
                </c:pt>
                <c:pt idx="347">
                  <c:v>5.4</c:v>
                </c:pt>
                <c:pt idx="348">
                  <c:v>5.3</c:v>
                </c:pt>
                <c:pt idx="349">
                  <c:v>5.4</c:v>
                </c:pt>
                <c:pt idx="350">
                  <c:v>5.2</c:v>
                </c:pt>
                <c:pt idx="351">
                  <c:v>5.2</c:v>
                </c:pt>
                <c:pt idx="352">
                  <c:v>5.0999999999999996</c:v>
                </c:pt>
                <c:pt idx="353">
                  <c:v>5</c:v>
                </c:pt>
                <c:pt idx="354">
                  <c:v>5</c:v>
                </c:pt>
                <c:pt idx="355">
                  <c:v>4.9000000000000004</c:v>
                </c:pt>
                <c:pt idx="356">
                  <c:v>5</c:v>
                </c:pt>
                <c:pt idx="357">
                  <c:v>5</c:v>
                </c:pt>
                <c:pt idx="358">
                  <c:v>5</c:v>
                </c:pt>
                <c:pt idx="359">
                  <c:v>4.9000000000000004</c:v>
                </c:pt>
                <c:pt idx="360">
                  <c:v>4.7</c:v>
                </c:pt>
                <c:pt idx="361">
                  <c:v>4.8</c:v>
                </c:pt>
                <c:pt idx="362">
                  <c:v>4.7</c:v>
                </c:pt>
                <c:pt idx="363">
                  <c:v>4.7</c:v>
                </c:pt>
                <c:pt idx="364">
                  <c:v>4.5999999999999996</c:v>
                </c:pt>
                <c:pt idx="365">
                  <c:v>4.5999999999999996</c:v>
                </c:pt>
                <c:pt idx="366">
                  <c:v>4.7</c:v>
                </c:pt>
                <c:pt idx="367">
                  <c:v>4.7</c:v>
                </c:pt>
                <c:pt idx="368">
                  <c:v>4.5</c:v>
                </c:pt>
                <c:pt idx="369">
                  <c:v>4.4000000000000004</c:v>
                </c:pt>
                <c:pt idx="370">
                  <c:v>4.5</c:v>
                </c:pt>
                <c:pt idx="371">
                  <c:v>4.4000000000000004</c:v>
                </c:pt>
                <c:pt idx="372">
                  <c:v>4.5999999999999996</c:v>
                </c:pt>
                <c:pt idx="373">
                  <c:v>4.5</c:v>
                </c:pt>
                <c:pt idx="374">
                  <c:v>4.4000000000000004</c:v>
                </c:pt>
                <c:pt idx="375">
                  <c:v>4.5</c:v>
                </c:pt>
                <c:pt idx="376">
                  <c:v>4.4000000000000004</c:v>
                </c:pt>
                <c:pt idx="377">
                  <c:v>4.5999999999999996</c:v>
                </c:pt>
                <c:pt idx="378">
                  <c:v>4.7</c:v>
                </c:pt>
                <c:pt idx="379">
                  <c:v>4.5999999999999996</c:v>
                </c:pt>
                <c:pt idx="380">
                  <c:v>4.7</c:v>
                </c:pt>
                <c:pt idx="381">
                  <c:v>4.7</c:v>
                </c:pt>
                <c:pt idx="382">
                  <c:v>4.7</c:v>
                </c:pt>
                <c:pt idx="383">
                  <c:v>5</c:v>
                </c:pt>
                <c:pt idx="384">
                  <c:v>5</c:v>
                </c:pt>
                <c:pt idx="385">
                  <c:v>4.9000000000000004</c:v>
                </c:pt>
                <c:pt idx="386">
                  <c:v>5.0999999999999996</c:v>
                </c:pt>
                <c:pt idx="387">
                  <c:v>5</c:v>
                </c:pt>
                <c:pt idx="388">
                  <c:v>5.4</c:v>
                </c:pt>
                <c:pt idx="389">
                  <c:v>5.6</c:v>
                </c:pt>
                <c:pt idx="390">
                  <c:v>5.8</c:v>
                </c:pt>
                <c:pt idx="391">
                  <c:v>6.1</c:v>
                </c:pt>
                <c:pt idx="392">
                  <c:v>6.1</c:v>
                </c:pt>
                <c:pt idx="393">
                  <c:v>6.5</c:v>
                </c:pt>
                <c:pt idx="394">
                  <c:v>6.8</c:v>
                </c:pt>
                <c:pt idx="395">
                  <c:v>7.3</c:v>
                </c:pt>
                <c:pt idx="396">
                  <c:v>7.8</c:v>
                </c:pt>
                <c:pt idx="397">
                  <c:v>8.3000000000000007</c:v>
                </c:pt>
                <c:pt idx="398">
                  <c:v>8.6999999999999993</c:v>
                </c:pt>
                <c:pt idx="399">
                  <c:v>9</c:v>
                </c:pt>
                <c:pt idx="400">
                  <c:v>9.4</c:v>
                </c:pt>
                <c:pt idx="401">
                  <c:v>9.5</c:v>
                </c:pt>
                <c:pt idx="402">
                  <c:v>9.5</c:v>
                </c:pt>
                <c:pt idx="403">
                  <c:v>9.6</c:v>
                </c:pt>
                <c:pt idx="404">
                  <c:v>9.8000000000000007</c:v>
                </c:pt>
                <c:pt idx="405">
                  <c:v>10</c:v>
                </c:pt>
                <c:pt idx="406">
                  <c:v>9.9</c:v>
                </c:pt>
                <c:pt idx="407">
                  <c:v>9.9</c:v>
                </c:pt>
                <c:pt idx="408">
                  <c:v>9.8000000000000007</c:v>
                </c:pt>
                <c:pt idx="409">
                  <c:v>9.8000000000000007</c:v>
                </c:pt>
                <c:pt idx="410">
                  <c:v>9.9</c:v>
                </c:pt>
                <c:pt idx="411">
                  <c:v>9.9</c:v>
                </c:pt>
                <c:pt idx="412">
                  <c:v>9.6</c:v>
                </c:pt>
                <c:pt idx="413">
                  <c:v>9.4</c:v>
                </c:pt>
                <c:pt idx="414">
                  <c:v>9.4</c:v>
                </c:pt>
                <c:pt idx="415">
                  <c:v>9.5</c:v>
                </c:pt>
                <c:pt idx="416">
                  <c:v>9.5</c:v>
                </c:pt>
                <c:pt idx="417">
                  <c:v>9.4</c:v>
                </c:pt>
                <c:pt idx="418">
                  <c:v>9.8000000000000007</c:v>
                </c:pt>
                <c:pt idx="419">
                  <c:v>9.3000000000000007</c:v>
                </c:pt>
                <c:pt idx="420">
                  <c:v>9.1</c:v>
                </c:pt>
                <c:pt idx="421">
                  <c:v>9</c:v>
                </c:pt>
                <c:pt idx="422">
                  <c:v>9</c:v>
                </c:pt>
                <c:pt idx="423">
                  <c:v>9.1</c:v>
                </c:pt>
                <c:pt idx="424">
                  <c:v>9</c:v>
                </c:pt>
                <c:pt idx="425">
                  <c:v>9.1</c:v>
                </c:pt>
                <c:pt idx="426">
                  <c:v>9</c:v>
                </c:pt>
                <c:pt idx="427">
                  <c:v>9</c:v>
                </c:pt>
                <c:pt idx="428">
                  <c:v>9</c:v>
                </c:pt>
                <c:pt idx="429">
                  <c:v>8.8000000000000007</c:v>
                </c:pt>
                <c:pt idx="430">
                  <c:v>8.6</c:v>
                </c:pt>
                <c:pt idx="431">
                  <c:v>8.5</c:v>
                </c:pt>
                <c:pt idx="432">
                  <c:v>8.3000000000000007</c:v>
                </c:pt>
                <c:pt idx="433">
                  <c:v>8.3000000000000007</c:v>
                </c:pt>
                <c:pt idx="434">
                  <c:v>8.1999999999999993</c:v>
                </c:pt>
                <c:pt idx="435">
                  <c:v>8.1999999999999993</c:v>
                </c:pt>
                <c:pt idx="436">
                  <c:v>8.1999999999999993</c:v>
                </c:pt>
                <c:pt idx="437">
                  <c:v>8.1999999999999993</c:v>
                </c:pt>
                <c:pt idx="438">
                  <c:v>8.1999999999999993</c:v>
                </c:pt>
                <c:pt idx="439">
                  <c:v>8.1</c:v>
                </c:pt>
                <c:pt idx="440">
                  <c:v>7.8</c:v>
                </c:pt>
                <c:pt idx="441">
                  <c:v>7.8</c:v>
                </c:pt>
                <c:pt idx="442">
                  <c:v>7.7</c:v>
                </c:pt>
                <c:pt idx="443">
                  <c:v>7.9</c:v>
                </c:pt>
                <c:pt idx="444">
                  <c:v>8</c:v>
                </c:pt>
                <c:pt idx="445">
                  <c:v>7.7</c:v>
                </c:pt>
                <c:pt idx="446">
                  <c:v>7.5</c:v>
                </c:pt>
                <c:pt idx="447">
                  <c:v>7.6</c:v>
                </c:pt>
                <c:pt idx="448">
                  <c:v>7.5</c:v>
                </c:pt>
                <c:pt idx="449">
                  <c:v>7.5</c:v>
                </c:pt>
                <c:pt idx="450">
                  <c:v>7.3</c:v>
                </c:pt>
                <c:pt idx="451">
                  <c:v>7.2</c:v>
                </c:pt>
                <c:pt idx="452">
                  <c:v>7.2</c:v>
                </c:pt>
                <c:pt idx="453">
                  <c:v>7.2</c:v>
                </c:pt>
                <c:pt idx="454">
                  <c:v>6.9</c:v>
                </c:pt>
                <c:pt idx="455">
                  <c:v>6.7</c:v>
                </c:pt>
                <c:pt idx="456">
                  <c:v>6.6</c:v>
                </c:pt>
                <c:pt idx="457">
                  <c:v>6.7</c:v>
                </c:pt>
                <c:pt idx="458">
                  <c:v>6.7</c:v>
                </c:pt>
                <c:pt idx="459">
                  <c:v>6.3</c:v>
                </c:pt>
                <c:pt idx="460">
                  <c:v>6.3</c:v>
                </c:pt>
                <c:pt idx="461">
                  <c:v>6.1</c:v>
                </c:pt>
                <c:pt idx="462">
                  <c:v>6.2</c:v>
                </c:pt>
                <c:pt idx="463">
                  <c:v>6.2</c:v>
                </c:pt>
                <c:pt idx="464">
                  <c:v>5.9</c:v>
                </c:pt>
                <c:pt idx="465">
                  <c:v>5.7</c:v>
                </c:pt>
                <c:pt idx="466">
                  <c:v>5.8</c:v>
                </c:pt>
                <c:pt idx="467">
                  <c:v>5.6</c:v>
                </c:pt>
                <c:pt idx="468">
                  <c:v>5.7</c:v>
                </c:pt>
                <c:pt idx="469">
                  <c:v>5.5</c:v>
                </c:pt>
                <c:pt idx="470">
                  <c:v>5.5</c:v>
                </c:pt>
                <c:pt idx="471">
                  <c:v>5.4</c:v>
                </c:pt>
                <c:pt idx="472">
                  <c:v>5.5</c:v>
                </c:pt>
                <c:pt idx="473">
                  <c:v>5.3</c:v>
                </c:pt>
                <c:pt idx="474">
                  <c:v>5.2</c:v>
                </c:pt>
                <c:pt idx="475">
                  <c:v>5.0999999999999996</c:v>
                </c:pt>
                <c:pt idx="476">
                  <c:v>5</c:v>
                </c:pt>
                <c:pt idx="477">
                  <c:v>5</c:v>
                </c:pt>
                <c:pt idx="478">
                  <c:v>5</c:v>
                </c:pt>
                <c:pt idx="479">
                  <c:v>5</c:v>
                </c:pt>
                <c:pt idx="480">
                  <c:v>4.9000000000000004</c:v>
                </c:pt>
                <c:pt idx="481">
                  <c:v>4.9000000000000004</c:v>
                </c:pt>
                <c:pt idx="482">
                  <c:v>5</c:v>
                </c:pt>
                <c:pt idx="483">
                  <c:v>5</c:v>
                </c:pt>
                <c:pt idx="484">
                  <c:v>4.7</c:v>
                </c:pt>
                <c:pt idx="485">
                  <c:v>4.9000000000000004</c:v>
                </c:pt>
                <c:pt idx="486">
                  <c:v>4.9000000000000004</c:v>
                </c:pt>
                <c:pt idx="487">
                  <c:v>4.9000000000000004</c:v>
                </c:pt>
                <c:pt idx="488">
                  <c:v>5</c:v>
                </c:pt>
                <c:pt idx="489">
                  <c:v>4.9000000000000004</c:v>
                </c:pt>
                <c:pt idx="490">
                  <c:v>4.5999999999999996</c:v>
                </c:pt>
                <c:pt idx="491">
                  <c:v>4.7</c:v>
                </c:pt>
                <c:pt idx="492">
                  <c:v>4.8</c:v>
                </c:pt>
                <c:pt idx="493">
                  <c:v>4.7</c:v>
                </c:pt>
                <c:pt idx="494">
                  <c:v>4.5</c:v>
                </c:pt>
                <c:pt idx="495">
                  <c:v>4.4000000000000004</c:v>
                </c:pt>
                <c:pt idx="496">
                  <c:v>4.3</c:v>
                </c:pt>
                <c:pt idx="497">
                  <c:v>4.3</c:v>
                </c:pt>
                <c:pt idx="498">
                  <c:v>4.3</c:v>
                </c:pt>
                <c:pt idx="499">
                  <c:v>4.4000000000000004</c:v>
                </c:pt>
                <c:pt idx="500">
                  <c:v>4.2</c:v>
                </c:pt>
                <c:pt idx="501">
                  <c:v>4.0999999999999996</c:v>
                </c:pt>
                <c:pt idx="502">
                  <c:v>4.0999999999999996</c:v>
                </c:pt>
                <c:pt idx="503">
                  <c:v>4.0999999999999996</c:v>
                </c:pt>
                <c:pt idx="504">
                  <c:v>4.0999999999999996</c:v>
                </c:pt>
                <c:pt idx="505">
                  <c:v>4.0999999999999996</c:v>
                </c:pt>
                <c:pt idx="506">
                  <c:v>4.0999999999999996</c:v>
                </c:pt>
                <c:pt idx="507">
                  <c:v>3.9</c:v>
                </c:pt>
                <c:pt idx="508">
                  <c:v>3.8</c:v>
                </c:pt>
                <c:pt idx="509">
                  <c:v>4</c:v>
                </c:pt>
                <c:pt idx="510">
                  <c:v>3.9</c:v>
                </c:pt>
                <c:pt idx="511">
                  <c:v>3.8</c:v>
                </c:pt>
                <c:pt idx="512">
                  <c:v>3.7</c:v>
                </c:pt>
                <c:pt idx="513">
                  <c:v>3.8</c:v>
                </c:pt>
                <c:pt idx="514">
                  <c:v>3.7</c:v>
                </c:pt>
                <c:pt idx="515">
                  <c:v>3.9</c:v>
                </c:pt>
              </c:numCache>
            </c:numRef>
          </c:val>
          <c:smooth val="0"/>
          <c:extLst>
            <c:ext xmlns:c16="http://schemas.microsoft.com/office/drawing/2014/chart" uri="{C3380CC4-5D6E-409C-BE32-E72D297353CC}">
              <c16:uniqueId val="{00000001-86A9-4A3C-B561-5DD39746847F}"/>
            </c:ext>
          </c:extLst>
        </c:ser>
        <c:dLbls>
          <c:showLegendKey val="0"/>
          <c:showVal val="0"/>
          <c:showCatName val="0"/>
          <c:showSerName val="0"/>
          <c:showPercent val="0"/>
          <c:showBubbleSize val="0"/>
        </c:dLbls>
        <c:smooth val="0"/>
        <c:axId val="1594118576"/>
        <c:axId val="1"/>
      </c:lineChart>
      <c:dateAx>
        <c:axId val="1594118576"/>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
        <c:crosses val="autoZero"/>
        <c:auto val="1"/>
        <c:lblOffset val="100"/>
        <c:baseTimeUnit val="months"/>
      </c:dateAx>
      <c:valAx>
        <c:axId val="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4118576"/>
        <c:crosses val="autoZero"/>
        <c:crossBetween val="between"/>
      </c:valAx>
      <c:spPr>
        <a:noFill/>
        <a:ln w="25400">
          <a:noFill/>
        </a:ln>
      </c:spPr>
    </c:plotArea>
    <c:legend>
      <c:legendPos val="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active listings</a:t>
            </a:r>
          </a:p>
        </c:rich>
      </c:tx>
      <c:overlay val="0"/>
    </c:title>
    <c:autoTitleDeleted val="0"/>
    <c:plotArea>
      <c:layout/>
      <c:barChart>
        <c:barDir val="col"/>
        <c:grouping val="clustered"/>
        <c:varyColors val="0"/>
        <c:ser>
          <c:idx val="0"/>
          <c:order val="0"/>
          <c:tx>
            <c:strRef>
              <c:f>Sheet1!$B$1</c:f>
              <c:strCache>
                <c:ptCount val="1"/>
                <c:pt idx="0">
                  <c:v>Active Listing</c:v>
                </c:pt>
              </c:strCache>
            </c:strRef>
          </c:tx>
          <c:spPr>
            <a:solidFill>
              <a:schemeClr val="accent4"/>
            </a:solidFill>
            <a:effectLst>
              <a:outerShdw blurRad="50800" dist="38100" algn="l" rotWithShape="0">
                <a:prstClr val="black">
                  <a:alpha val="40000"/>
                </a:prstClr>
              </a:outerShdw>
            </a:effectLst>
          </c:spPr>
          <c:invertIfNegative val="0"/>
          <c:dLbls>
            <c:dLbl>
              <c:idx val="0"/>
              <c:layout>
                <c:manualLayout>
                  <c:x val="4.5454545454545452E-3"/>
                  <c:y val="3.2695913010874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15-453E-9E73-CA3693797B0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$0 - $199k</c:v>
                </c:pt>
                <c:pt idx="1">
                  <c:v>$200 - $299k</c:v>
                </c:pt>
                <c:pt idx="2">
                  <c:v>$300 - $499k</c:v>
                </c:pt>
                <c:pt idx="3">
                  <c:v>$500 - $749k</c:v>
                </c:pt>
                <c:pt idx="4">
                  <c:v>$750 - $999k</c:v>
                </c:pt>
                <c:pt idx="5">
                  <c:v>$1M - $2.99M</c:v>
                </c:pt>
                <c:pt idx="6">
                  <c:v>$3M and up</c:v>
                </c:pt>
                <c:pt idx="8">
                  <c:v>Total</c:v>
                </c:pt>
              </c:strCache>
            </c:strRef>
          </c:cat>
          <c:val>
            <c:numRef>
              <c:f>Sheet1!$B$2:$B$10</c:f>
              <c:numCache>
                <c:formatCode>0.0%</c:formatCode>
                <c:ptCount val="9"/>
                <c:pt idx="0">
                  <c:v>-9.0192644483362505E-2</c:v>
                </c:pt>
                <c:pt idx="1">
                  <c:v>0.14314516129032251</c:v>
                </c:pt>
                <c:pt idx="2">
                  <c:v>0.22093023255813948</c:v>
                </c:pt>
                <c:pt idx="3">
                  <c:v>0.31266181728516829</c:v>
                </c:pt>
                <c:pt idx="4">
                  <c:v>0.258961546817293</c:v>
                </c:pt>
                <c:pt idx="5">
                  <c:v>0.18021610496526885</c:v>
                </c:pt>
                <c:pt idx="6">
                  <c:v>9.3288307302659357E-2</c:v>
                </c:pt>
                <c:pt idx="8">
                  <c:v>0.192</c:v>
                </c:pt>
              </c:numCache>
            </c:numRef>
          </c:val>
          <c:extLst>
            <c:ext xmlns:c16="http://schemas.microsoft.com/office/drawing/2014/chart" uri="{C3380CC4-5D6E-409C-BE32-E72D297353CC}">
              <c16:uniqueId val="{00000001-9D15-453E-9E73-CA3693797B0C}"/>
            </c:ext>
          </c:extLst>
        </c:ser>
        <c:dLbls>
          <c:showLegendKey val="0"/>
          <c:showVal val="0"/>
          <c:showCatName val="0"/>
          <c:showSerName val="0"/>
          <c:showPercent val="0"/>
          <c:showBubbleSize val="0"/>
        </c:dLbls>
        <c:gapWidth val="150"/>
        <c:axId val="105566976"/>
        <c:axId val="105568512"/>
      </c:barChart>
      <c:catAx>
        <c:axId val="105566976"/>
        <c:scaling>
          <c:orientation val="minMax"/>
        </c:scaling>
        <c:delete val="0"/>
        <c:axPos val="b"/>
        <c:numFmt formatCode="General" sourceLinked="0"/>
        <c:majorTickMark val="out"/>
        <c:minorTickMark val="none"/>
        <c:tickLblPos val="low"/>
        <c:txPr>
          <a:bodyPr rot="-2700000"/>
          <a:lstStyle/>
          <a:p>
            <a:pPr>
              <a:defRPr/>
            </a:pPr>
            <a:endParaRPr lang="en-US"/>
          </a:p>
        </c:txPr>
        <c:crossAx val="105568512"/>
        <c:crosses val="autoZero"/>
        <c:auto val="1"/>
        <c:lblAlgn val="ctr"/>
        <c:lblOffset val="100"/>
        <c:noMultiLvlLbl val="0"/>
      </c:catAx>
      <c:valAx>
        <c:axId val="105568512"/>
        <c:scaling>
          <c:orientation val="minMax"/>
        </c:scaling>
        <c:delete val="0"/>
        <c:axPos val="l"/>
        <c:numFmt formatCode="0%" sourceLinked="0"/>
        <c:majorTickMark val="out"/>
        <c:minorTickMark val="none"/>
        <c:tickLblPos val="nextTo"/>
        <c:crossAx val="105566976"/>
        <c:crosses val="autoZero"/>
        <c:crossBetween val="between"/>
        <c:majorUnit val="0.1"/>
      </c:valAx>
    </c:plotArea>
    <c:plotVisOnly val="1"/>
    <c:dispBlanksAs val="gap"/>
    <c:showDLblsOverMax val="0"/>
  </c:chart>
  <c:txPr>
    <a:bodyPr/>
    <a:lstStyle/>
    <a:p>
      <a:pPr>
        <a:defRPr sz="1400" b="0">
          <a:latin typeface="+mj-lt"/>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4"/>
            </a:solidFill>
            <a:effectLst>
              <a:outerShdw blurRad="50800" dist="38100" algn="l" rotWithShape="0">
                <a:prstClr val="black">
                  <a:alpha val="40000"/>
                </a:prstClr>
              </a:outerShdw>
            </a:effectLst>
          </c:spPr>
          <c:invertIfNegative val="0"/>
          <c:dLbls>
            <c:dLbl>
              <c:idx val="0"/>
              <c:layout>
                <c:manualLayout>
                  <c:x val="1.1264863631176538E-2"/>
                  <c:y val="9.75267514637593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2C-450D-8975-DBA09C8C2D75}"/>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San Francisco Bay Area</c:v>
                </c:pt>
                <c:pt idx="1">
                  <c:v>Southern California</c:v>
                </c:pt>
                <c:pt idx="2">
                  <c:v>Central Valley</c:v>
                </c:pt>
                <c:pt idx="3">
                  <c:v>Central Coast</c:v>
                </c:pt>
              </c:strCache>
            </c:strRef>
          </c:cat>
          <c:val>
            <c:numRef>
              <c:f>Sheet1!$B$2:$B$5</c:f>
              <c:numCache>
                <c:formatCode>0.0%</c:formatCode>
                <c:ptCount val="4"/>
                <c:pt idx="0">
                  <c:v>-4.3998456194519475E-2</c:v>
                </c:pt>
                <c:pt idx="1">
                  <c:v>-9.5816286129074779E-2</c:v>
                </c:pt>
                <c:pt idx="2">
                  <c:v>-6.3015960374243285E-2</c:v>
                </c:pt>
                <c:pt idx="3">
                  <c:v>-3.839441535776611E-2</c:v>
                </c:pt>
              </c:numCache>
            </c:numRef>
          </c:val>
          <c:extLst>
            <c:ext xmlns:c16="http://schemas.microsoft.com/office/drawing/2014/chart" uri="{C3380CC4-5D6E-409C-BE32-E72D297353CC}">
              <c16:uniqueId val="{00000001-402C-450D-8975-DBA09C8C2D75}"/>
            </c:ext>
          </c:extLst>
        </c:ser>
        <c:ser>
          <c:idx val="1"/>
          <c:order val="1"/>
          <c:tx>
            <c:strRef>
              <c:f>Sheet1!$C$1</c:f>
              <c:strCache>
                <c:ptCount val="1"/>
                <c:pt idx="0">
                  <c:v>Active Listings</c:v>
                </c:pt>
              </c:strCache>
            </c:strRef>
          </c:tx>
          <c:spPr>
            <a:solidFill>
              <a:srgbClr val="FFC000"/>
            </a:solidFill>
            <a:effectLst>
              <a:outerShdw blurRad="50800" dist="38100" algn="l" rotWithShape="0">
                <a:prstClr val="black">
                  <a:alpha val="40000"/>
                </a:prstClr>
              </a:outerShdw>
            </a:effectLst>
          </c:spPr>
          <c:invertIfNegative val="0"/>
          <c:dLbls>
            <c:dLbl>
              <c:idx val="0"/>
              <c:layout>
                <c:manualLayout>
                  <c:x val="9.2592592592592587E-3"/>
                  <c:y val="-2.9239766081871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C-450D-8975-DBA09C8C2D75}"/>
                </c:ext>
              </c:extLst>
            </c:dLbl>
            <c:dLbl>
              <c:idx val="1"/>
              <c:layout>
                <c:manualLayout>
                  <c:x val="4.6296296296296294E-3"/>
                  <c:y val="2.9239766081870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2C-450D-8975-DBA09C8C2D75}"/>
                </c:ext>
              </c:extLst>
            </c:dLbl>
            <c:dLbl>
              <c:idx val="2"/>
              <c:layout>
                <c:manualLayout>
                  <c:x val="1.2345679012345678E-2"/>
                  <c:y val="2.9239766081870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2C-450D-8975-DBA09C8C2D75}"/>
                </c:ext>
              </c:extLst>
            </c:dLbl>
            <c:dLbl>
              <c:idx val="3"/>
              <c:layout>
                <c:manualLayout>
                  <c:x val="9.2592592592593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2C-450D-8975-DBA09C8C2D75}"/>
                </c:ext>
              </c:extLst>
            </c:dLbl>
            <c:dLbl>
              <c:idx val="4"/>
              <c:layout>
                <c:manualLayout>
                  <c:x val="6.1728395061728392E-3"/>
                  <c:y val="2.9239766081871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2C-450D-8975-DBA09C8C2D75}"/>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San Francisco Bay Area</c:v>
                </c:pt>
                <c:pt idx="1">
                  <c:v>Southern California</c:v>
                </c:pt>
                <c:pt idx="2">
                  <c:v>Central Valley</c:v>
                </c:pt>
                <c:pt idx="3">
                  <c:v>Central Coast</c:v>
                </c:pt>
              </c:strCache>
            </c:strRef>
          </c:cat>
          <c:val>
            <c:numRef>
              <c:f>Sheet1!$C$2:$C$5</c:f>
              <c:numCache>
                <c:formatCode>0.0%</c:formatCode>
                <c:ptCount val="4"/>
                <c:pt idx="0">
                  <c:v>0.41918294849023097</c:v>
                </c:pt>
                <c:pt idx="1">
                  <c:v>0.20407524911747621</c:v>
                </c:pt>
                <c:pt idx="2">
                  <c:v>0.16154988858628383</c:v>
                </c:pt>
                <c:pt idx="3">
                  <c:v>6.3575525812619604E-2</c:v>
                </c:pt>
              </c:numCache>
            </c:numRef>
          </c:val>
          <c:extLst>
            <c:ext xmlns:c16="http://schemas.microsoft.com/office/drawing/2014/chart" uri="{C3380CC4-5D6E-409C-BE32-E72D297353CC}">
              <c16:uniqueId val="{00000007-402C-450D-8975-DBA09C8C2D75}"/>
            </c:ext>
          </c:extLst>
        </c:ser>
        <c:dLbls>
          <c:showLegendKey val="0"/>
          <c:showVal val="0"/>
          <c:showCatName val="0"/>
          <c:showSerName val="0"/>
          <c:showPercent val="0"/>
          <c:showBubbleSize val="0"/>
        </c:dLbls>
        <c:gapWidth val="150"/>
        <c:axId val="106320640"/>
        <c:axId val="106322176"/>
      </c:barChart>
      <c:catAx>
        <c:axId val="106320640"/>
        <c:scaling>
          <c:orientation val="minMax"/>
        </c:scaling>
        <c:delete val="0"/>
        <c:axPos val="b"/>
        <c:numFmt formatCode="General" sourceLinked="0"/>
        <c:majorTickMark val="out"/>
        <c:minorTickMark val="none"/>
        <c:tickLblPos val="low"/>
        <c:txPr>
          <a:bodyPr rot="0"/>
          <a:lstStyle/>
          <a:p>
            <a:pPr>
              <a:defRPr/>
            </a:pPr>
            <a:endParaRPr lang="en-US"/>
          </a:p>
        </c:txPr>
        <c:crossAx val="106322176"/>
        <c:crosses val="autoZero"/>
        <c:auto val="1"/>
        <c:lblAlgn val="ctr"/>
        <c:lblOffset val="100"/>
        <c:noMultiLvlLbl val="0"/>
      </c:catAx>
      <c:valAx>
        <c:axId val="106322176"/>
        <c:scaling>
          <c:orientation val="minMax"/>
        </c:scaling>
        <c:delete val="0"/>
        <c:axPos val="l"/>
        <c:title>
          <c:tx>
            <c:rich>
              <a:bodyPr/>
              <a:lstStyle/>
              <a:p>
                <a:pPr>
                  <a:defRPr/>
                </a:pPr>
                <a:r>
                  <a:rPr lang="en-US" sz="1400" dirty="0">
                    <a:effectLst/>
                  </a:rPr>
                  <a:t>Year-to-Year % </a:t>
                </a:r>
                <a:r>
                  <a:rPr lang="en-US" sz="1400" dirty="0" err="1">
                    <a:effectLst/>
                  </a:rPr>
                  <a:t>Chg</a:t>
                </a:r>
                <a:endParaRPr lang="en-US" sz="1100" dirty="0">
                  <a:effectLst/>
                </a:endParaRPr>
              </a:p>
            </c:rich>
          </c:tx>
          <c:overlay val="0"/>
        </c:title>
        <c:numFmt formatCode="0%" sourceLinked="0"/>
        <c:majorTickMark val="out"/>
        <c:minorTickMark val="none"/>
        <c:tickLblPos val="nextTo"/>
        <c:crossAx val="106320640"/>
        <c:crosses val="autoZero"/>
        <c:crossBetween val="between"/>
        <c:majorUnit val="0.1"/>
      </c:valAx>
    </c:plotArea>
    <c:legend>
      <c:legendPos val="t"/>
      <c:overlay val="0"/>
      <c:txPr>
        <a:bodyPr/>
        <a:lstStyle/>
        <a:p>
          <a:pPr>
            <a:defRPr sz="2400"/>
          </a:pPr>
          <a:endParaRPr lang="en-US"/>
        </a:p>
      </c:txPr>
    </c:legend>
    <c:plotVisOnly val="1"/>
    <c:dispBlanksAs val="gap"/>
    <c:showDLblsOverMax val="0"/>
  </c:chart>
  <c:txPr>
    <a:bodyPr/>
    <a:lstStyle/>
    <a:p>
      <a:pPr>
        <a:defRPr sz="1400" b="0">
          <a:latin typeface="Century Gothic" panose="020B0502020202020204" pitchFamily="34" charset="0"/>
          <a:cs typeface="Arial" pitchFamily="34" charset="0"/>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Existing</a:t>
            </a:r>
            <a:r>
              <a:rPr lang="en-US" sz="2400" baseline="0" dirty="0"/>
              <a:t> SFR Price Growth, February 2019</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a:outerShdw blurRad="50800" dist="38100" dir="2700000" algn="tl" rotWithShape="0">
                <a:prstClr val="black">
                  <a:alpha val="40000"/>
                </a:prstClr>
              </a:outerShdw>
            </a:effectLst>
          </c:spPr>
          <c:invertIfNegative val="0"/>
          <c:dPt>
            <c:idx val="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8E3-4FE8-BFA2-2DC83ADF0563}"/>
              </c:ext>
            </c:extLst>
          </c:dPt>
          <c:dPt>
            <c:idx val="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B8E3-4FE8-BFA2-2DC83ADF056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Los Angeles Metropolitan Area</c:v>
                </c:pt>
                <c:pt idx="1">
                  <c:v>Central Coast</c:v>
                </c:pt>
                <c:pt idx="2">
                  <c:v>Central Valley</c:v>
                </c:pt>
                <c:pt idx="3">
                  <c:v>Inland Empire</c:v>
                </c:pt>
                <c:pt idx="4">
                  <c:v>S.F. Bay Area</c:v>
                </c:pt>
              </c:strCache>
            </c:strRef>
          </c:cat>
          <c:val>
            <c:numRef>
              <c:f>Sheet1!$B$2:$B$6</c:f>
              <c:numCache>
                <c:formatCode>0.0%</c:formatCode>
                <c:ptCount val="5"/>
                <c:pt idx="0">
                  <c:v>1.4056224899598346E-2</c:v>
                </c:pt>
                <c:pt idx="1">
                  <c:v>-2.2556390977443663E-2</c:v>
                </c:pt>
                <c:pt idx="2">
                  <c:v>3.2258064516129004E-2</c:v>
                </c:pt>
                <c:pt idx="3">
                  <c:v>5.6857142857142939E-2</c:v>
                </c:pt>
                <c:pt idx="4">
                  <c:v>-9.1428571428571193E-3</c:v>
                </c:pt>
              </c:numCache>
            </c:numRef>
          </c:val>
          <c:extLst>
            <c:ext xmlns:c16="http://schemas.microsoft.com/office/drawing/2014/chart" uri="{C3380CC4-5D6E-409C-BE32-E72D297353CC}">
              <c16:uniqueId val="{00000000-B8E3-4FE8-BFA2-2DC83ADF0563}"/>
            </c:ext>
          </c:extLst>
        </c:ser>
        <c:dLbls>
          <c:showLegendKey val="0"/>
          <c:showVal val="0"/>
          <c:showCatName val="0"/>
          <c:showSerName val="0"/>
          <c:showPercent val="0"/>
          <c:showBubbleSize val="0"/>
        </c:dLbls>
        <c:gapWidth val="219"/>
        <c:overlap val="-27"/>
        <c:axId val="1949130847"/>
        <c:axId val="332672351"/>
      </c:barChart>
      <c:catAx>
        <c:axId val="19491308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672351"/>
        <c:crosses val="autoZero"/>
        <c:auto val="1"/>
        <c:lblAlgn val="ctr"/>
        <c:lblOffset val="100"/>
        <c:noMultiLvlLbl val="0"/>
      </c:catAx>
      <c:valAx>
        <c:axId val="332672351"/>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913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Median Price (YTY% Chg.)</c:v>
                </c:pt>
              </c:strCache>
            </c:strRef>
          </c:tx>
          <c:spPr>
            <a:solidFill>
              <a:schemeClr val="accent1"/>
            </a:solidFill>
            <a:ln>
              <a:solidFill>
                <a:schemeClr val="accent1"/>
              </a:solidFill>
            </a:ln>
            <a:effectLst>
              <a:outerShdw blurRad="50800" dist="38100" algn="l" rotWithShape="0">
                <a:prstClr val="black">
                  <a:alpha val="40000"/>
                </a:prstClr>
              </a:outerShdw>
            </a:effectLst>
          </c:spPr>
          <c:invertIfNegative val="0"/>
          <c:dLbls>
            <c:dLbl>
              <c:idx val="0"/>
              <c:layout>
                <c:manualLayout>
                  <c:x val="4.5454545454545452E-3"/>
                  <c:y val="3.2695913010874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15-453E-9E73-CA3693797B0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Alameda</c:v>
                </c:pt>
                <c:pt idx="1">
                  <c:v>Contra Costa</c:v>
                </c:pt>
                <c:pt idx="2">
                  <c:v>Marin</c:v>
                </c:pt>
                <c:pt idx="3">
                  <c:v>Napa</c:v>
                </c:pt>
                <c:pt idx="4">
                  <c:v>San Francisco</c:v>
                </c:pt>
                <c:pt idx="5">
                  <c:v>San Mateo</c:v>
                </c:pt>
                <c:pt idx="6">
                  <c:v>Santa Clara</c:v>
                </c:pt>
                <c:pt idx="7">
                  <c:v>Solano</c:v>
                </c:pt>
                <c:pt idx="8">
                  <c:v>Sonoma</c:v>
                </c:pt>
              </c:strCache>
            </c:strRef>
          </c:cat>
          <c:val>
            <c:numRef>
              <c:f>Sheet1!$B$2:$B$10</c:f>
              <c:numCache>
                <c:formatCode>0.0%</c:formatCode>
                <c:ptCount val="9"/>
                <c:pt idx="0">
                  <c:v>3.3653846153846256E-2</c:v>
                </c:pt>
                <c:pt idx="1">
                  <c:v>6.4713114754098466E-2</c:v>
                </c:pt>
                <c:pt idx="2">
                  <c:v>-5.908096280087527E-2</c:v>
                </c:pt>
                <c:pt idx="3">
                  <c:v>-0.12403644008409254</c:v>
                </c:pt>
                <c:pt idx="4">
                  <c:v>-0.13005780346820806</c:v>
                </c:pt>
                <c:pt idx="5">
                  <c:v>-0.1149068322981367</c:v>
                </c:pt>
                <c:pt idx="6">
                  <c:v>-0.15431875677629203</c:v>
                </c:pt>
                <c:pt idx="7">
                  <c:v>-1.1627906976744207E-2</c:v>
                </c:pt>
                <c:pt idx="8">
                  <c:v>-9.2271407837445585E-2</c:v>
                </c:pt>
              </c:numCache>
            </c:numRef>
          </c:val>
          <c:extLst>
            <c:ext xmlns:c16="http://schemas.microsoft.com/office/drawing/2014/chart" uri="{C3380CC4-5D6E-409C-BE32-E72D297353CC}">
              <c16:uniqueId val="{00000001-9D15-453E-9E73-CA3693797B0C}"/>
            </c:ext>
          </c:extLst>
        </c:ser>
        <c:ser>
          <c:idx val="1"/>
          <c:order val="1"/>
          <c:tx>
            <c:strRef>
              <c:f>Sheet1!$C$1</c:f>
              <c:strCache>
                <c:ptCount val="1"/>
                <c:pt idx="0">
                  <c:v>Median Price/Sq. Ft. (YTY% Chg.)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Alameda</c:v>
                </c:pt>
                <c:pt idx="1">
                  <c:v>Contra Costa</c:v>
                </c:pt>
                <c:pt idx="2">
                  <c:v>Marin</c:v>
                </c:pt>
                <c:pt idx="3">
                  <c:v>Napa</c:v>
                </c:pt>
                <c:pt idx="4">
                  <c:v>San Francisco</c:v>
                </c:pt>
                <c:pt idx="5">
                  <c:v>San Mateo</c:v>
                </c:pt>
                <c:pt idx="6">
                  <c:v>Santa Clara</c:v>
                </c:pt>
                <c:pt idx="7">
                  <c:v>Solano</c:v>
                </c:pt>
                <c:pt idx="8">
                  <c:v>Sonoma</c:v>
                </c:pt>
              </c:strCache>
            </c:strRef>
          </c:cat>
          <c:val>
            <c:numRef>
              <c:f>Sheet1!$C$2:$C$10</c:f>
              <c:numCache>
                <c:formatCode>0.0%</c:formatCode>
                <c:ptCount val="9"/>
                <c:pt idx="0">
                  <c:v>1.668246445497612E-2</c:v>
                </c:pt>
                <c:pt idx="1">
                  <c:v>0.12522045855379194</c:v>
                </c:pt>
                <c:pt idx="2">
                  <c:v>-8.3699107007719209E-2</c:v>
                </c:pt>
                <c:pt idx="3">
                  <c:v>6.848249027237352E-2</c:v>
                </c:pt>
                <c:pt idx="4">
                  <c:v>-6.0527367159408763E-2</c:v>
                </c:pt>
                <c:pt idx="5">
                  <c:v>-4.7206266318537859E-2</c:v>
                </c:pt>
                <c:pt idx="6">
                  <c:v>-4.9156939040207459E-2</c:v>
                </c:pt>
                <c:pt idx="7">
                  <c:v>5.2425665101721419E-2</c:v>
                </c:pt>
                <c:pt idx="8">
                  <c:v>-7.0550751024123781E-2</c:v>
                </c:pt>
              </c:numCache>
            </c:numRef>
          </c:val>
          <c:extLst>
            <c:ext xmlns:c16="http://schemas.microsoft.com/office/drawing/2014/chart" uri="{C3380CC4-5D6E-409C-BE32-E72D297353CC}">
              <c16:uniqueId val="{00000000-E937-45C9-A176-F4B1BE865083}"/>
            </c:ext>
          </c:extLst>
        </c:ser>
        <c:dLbls>
          <c:showLegendKey val="0"/>
          <c:showVal val="0"/>
          <c:showCatName val="0"/>
          <c:showSerName val="0"/>
          <c:showPercent val="0"/>
          <c:showBubbleSize val="0"/>
        </c:dLbls>
        <c:gapWidth val="150"/>
        <c:axId val="105905536"/>
        <c:axId val="105448576"/>
      </c:barChart>
      <c:catAx>
        <c:axId val="105905536"/>
        <c:scaling>
          <c:orientation val="minMax"/>
        </c:scaling>
        <c:delete val="0"/>
        <c:axPos val="b"/>
        <c:numFmt formatCode="General" sourceLinked="0"/>
        <c:majorTickMark val="out"/>
        <c:minorTickMark val="none"/>
        <c:tickLblPos val="low"/>
        <c:txPr>
          <a:bodyPr rot="-2700000"/>
          <a:lstStyle/>
          <a:p>
            <a:pPr>
              <a:defRPr/>
            </a:pPr>
            <a:endParaRPr lang="en-US"/>
          </a:p>
        </c:txPr>
        <c:crossAx val="105448576"/>
        <c:crosses val="autoZero"/>
        <c:auto val="1"/>
        <c:lblAlgn val="ctr"/>
        <c:lblOffset val="100"/>
        <c:noMultiLvlLbl val="0"/>
      </c:catAx>
      <c:valAx>
        <c:axId val="105448576"/>
        <c:scaling>
          <c:orientation val="minMax"/>
        </c:scaling>
        <c:delete val="0"/>
        <c:axPos val="l"/>
        <c:numFmt formatCode="0%" sourceLinked="0"/>
        <c:majorTickMark val="out"/>
        <c:minorTickMark val="none"/>
        <c:tickLblPos val="nextTo"/>
        <c:crossAx val="105905536"/>
        <c:crosses val="autoZero"/>
        <c:crossBetween val="between"/>
        <c:majorUnit val="0.1"/>
      </c:valAx>
    </c:plotArea>
    <c:legend>
      <c:legendPos val="t"/>
      <c:layout>
        <c:manualLayout>
          <c:xMode val="edge"/>
          <c:yMode val="edge"/>
          <c:x val="0.13560811138321219"/>
          <c:y val="1.847078839966617E-2"/>
          <c:w val="0.81998208348235502"/>
          <c:h val="0.20662073532644937"/>
        </c:manualLayout>
      </c:layout>
      <c:overlay val="0"/>
      <c:txPr>
        <a:bodyPr/>
        <a:lstStyle/>
        <a:p>
          <a:pPr>
            <a:defRPr sz="2400"/>
          </a:pPr>
          <a:endParaRPr lang="en-US"/>
        </a:p>
      </c:txPr>
    </c:legend>
    <c:plotVisOnly val="1"/>
    <c:dispBlanksAs val="gap"/>
    <c:showDLblsOverMax val="0"/>
  </c:chart>
  <c:txPr>
    <a:bodyPr/>
    <a:lstStyle/>
    <a:p>
      <a:pPr>
        <a:defRPr sz="1400" b="0">
          <a:latin typeface="+mj-lt"/>
          <a:cs typeface="Arial"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California Reduced-Price Listings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Share Reduced</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07"/>
              <c:layout>
                <c:manualLayout>
                  <c:x val="0"/>
                  <c:y val="-8.2308296200986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F5-40DB-8AE4-A12FECBFC59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Sheet1!$A$2:$A$109</c:f>
              <c:numCache>
                <c:formatCode>m/d/yyyy</c:formatCode>
                <c:ptCount val="10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numCache>
            </c:numRef>
          </c:cat>
          <c:val>
            <c:numRef>
              <c:f>Sheet1!$B$2:$B$109</c:f>
              <c:numCache>
                <c:formatCode>0.0%</c:formatCode>
                <c:ptCount val="108"/>
                <c:pt idx="0">
                  <c:v>0.2303508073091507</c:v>
                </c:pt>
                <c:pt idx="1">
                  <c:v>0.23225457966327667</c:v>
                </c:pt>
                <c:pt idx="2">
                  <c:v>0.23614931106567383</c:v>
                </c:pt>
                <c:pt idx="3">
                  <c:v>0.25397604703903198</c:v>
                </c:pt>
                <c:pt idx="4">
                  <c:v>0.26369497179985046</c:v>
                </c:pt>
                <c:pt idx="5">
                  <c:v>0.27665024995803833</c:v>
                </c:pt>
                <c:pt idx="6">
                  <c:v>0.2916768491268158</c:v>
                </c:pt>
                <c:pt idx="7">
                  <c:v>0.31158527731895447</c:v>
                </c:pt>
                <c:pt idx="8">
                  <c:v>0.31745484471321106</c:v>
                </c:pt>
                <c:pt idx="9">
                  <c:v>0.32152688503265381</c:v>
                </c:pt>
                <c:pt idx="10">
                  <c:v>0.28140982985496521</c:v>
                </c:pt>
                <c:pt idx="11">
                  <c:v>0.27446001768112183</c:v>
                </c:pt>
                <c:pt idx="12">
                  <c:v>0.42709845304489136</c:v>
                </c:pt>
                <c:pt idx="13">
                  <c:v>0.4209420382976532</c:v>
                </c:pt>
                <c:pt idx="14">
                  <c:v>0.41271829605102539</c:v>
                </c:pt>
                <c:pt idx="15">
                  <c:v>0.41483661532402039</c:v>
                </c:pt>
                <c:pt idx="16">
                  <c:v>0.42272406816482544</c:v>
                </c:pt>
                <c:pt idx="17">
                  <c:v>0.43138265609741211</c:v>
                </c:pt>
                <c:pt idx="18">
                  <c:v>0.43849718570709229</c:v>
                </c:pt>
                <c:pt idx="19">
                  <c:v>0.45339041948318481</c:v>
                </c:pt>
                <c:pt idx="20">
                  <c:v>0.45575815439224243</c:v>
                </c:pt>
                <c:pt idx="21">
                  <c:v>0.45280343294143677</c:v>
                </c:pt>
                <c:pt idx="22">
                  <c:v>0.44671502709388733</c:v>
                </c:pt>
                <c:pt idx="23">
                  <c:v>0.42891240119934082</c:v>
                </c:pt>
                <c:pt idx="24">
                  <c:v>0.39993885159492493</c:v>
                </c:pt>
                <c:pt idx="25">
                  <c:v>0.38092491030693054</c:v>
                </c:pt>
                <c:pt idx="26">
                  <c:v>0.35524898767471313</c:v>
                </c:pt>
                <c:pt idx="27">
                  <c:v>0.33453306555747986</c:v>
                </c:pt>
                <c:pt idx="28">
                  <c:v>0.32393726706504822</c:v>
                </c:pt>
                <c:pt idx="29">
                  <c:v>0.31999054551124573</c:v>
                </c:pt>
                <c:pt idx="30">
                  <c:v>0.32505276799201965</c:v>
                </c:pt>
                <c:pt idx="31">
                  <c:v>0.32845136523246765</c:v>
                </c:pt>
                <c:pt idx="32">
                  <c:v>0.32531294226646423</c:v>
                </c:pt>
                <c:pt idx="33">
                  <c:v>0.32190710306167603</c:v>
                </c:pt>
                <c:pt idx="34">
                  <c:v>0.31101265549659729</c:v>
                </c:pt>
                <c:pt idx="35">
                  <c:v>0.28547850251197815</c:v>
                </c:pt>
                <c:pt idx="36">
                  <c:v>0.26523396372795105</c:v>
                </c:pt>
                <c:pt idx="37">
                  <c:v>0.24766756594181061</c:v>
                </c:pt>
                <c:pt idx="38">
                  <c:v>0.23601911962032318</c:v>
                </c:pt>
                <c:pt idx="39">
                  <c:v>0.23939061164855957</c:v>
                </c:pt>
                <c:pt idx="40">
                  <c:v>0.24914646148681641</c:v>
                </c:pt>
                <c:pt idx="41">
                  <c:v>0.27025637030601501</c:v>
                </c:pt>
                <c:pt idx="42">
                  <c:v>0.30217424035072327</c:v>
                </c:pt>
                <c:pt idx="43">
                  <c:v>0.33589407801628113</c:v>
                </c:pt>
                <c:pt idx="44">
                  <c:v>0.3570646345615387</c:v>
                </c:pt>
                <c:pt idx="45">
                  <c:v>0.3689274787902832</c:v>
                </c:pt>
                <c:pt idx="46">
                  <c:v>0.36487114429473877</c:v>
                </c:pt>
                <c:pt idx="47">
                  <c:v>0.33706563711166382</c:v>
                </c:pt>
                <c:pt idx="48">
                  <c:v>0.31058457493782043</c:v>
                </c:pt>
                <c:pt idx="49">
                  <c:v>0.30556908249855042</c:v>
                </c:pt>
                <c:pt idx="50">
                  <c:v>0.30230444669723511</c:v>
                </c:pt>
                <c:pt idx="51">
                  <c:v>0.31446540355682373</c:v>
                </c:pt>
                <c:pt idx="52">
                  <c:v>0.33596915006637573</c:v>
                </c:pt>
                <c:pt idx="53">
                  <c:v>0.35240525007247925</c:v>
                </c:pt>
                <c:pt idx="54">
                  <c:v>0.37806740403175354</c:v>
                </c:pt>
                <c:pt idx="55">
                  <c:v>0.3928544819355011</c:v>
                </c:pt>
                <c:pt idx="56">
                  <c:v>0.40319475531578064</c:v>
                </c:pt>
                <c:pt idx="57">
                  <c:v>0.40328133106231689</c:v>
                </c:pt>
                <c:pt idx="58">
                  <c:v>0.3909553587436676</c:v>
                </c:pt>
                <c:pt idx="59">
                  <c:v>0.35191765427589417</c:v>
                </c:pt>
                <c:pt idx="60">
                  <c:v>0.31808567047119141</c:v>
                </c:pt>
                <c:pt idx="61">
                  <c:v>0.30503112077713013</c:v>
                </c:pt>
                <c:pt idx="62">
                  <c:v>0.2971874475479126</c:v>
                </c:pt>
                <c:pt idx="63">
                  <c:v>0.30440336465835571</c:v>
                </c:pt>
                <c:pt idx="64">
                  <c:v>0.32217651605606079</c:v>
                </c:pt>
                <c:pt idx="65">
                  <c:v>0.33726909756660461</c:v>
                </c:pt>
                <c:pt idx="66">
                  <c:v>0.35823529958724976</c:v>
                </c:pt>
                <c:pt idx="67">
                  <c:v>0.37722396850585938</c:v>
                </c:pt>
                <c:pt idx="68">
                  <c:v>0.38499188423156738</c:v>
                </c:pt>
                <c:pt idx="69">
                  <c:v>0.38224580883979797</c:v>
                </c:pt>
                <c:pt idx="70">
                  <c:v>0.36828166246414185</c:v>
                </c:pt>
                <c:pt idx="71">
                  <c:v>0.33208820223808289</c:v>
                </c:pt>
                <c:pt idx="72">
                  <c:v>0.30157986283302307</c:v>
                </c:pt>
                <c:pt idx="73">
                  <c:v>0.29344701766967773</c:v>
                </c:pt>
                <c:pt idx="74">
                  <c:v>0.28579506278038025</c:v>
                </c:pt>
                <c:pt idx="75">
                  <c:v>0.29378008842468262</c:v>
                </c:pt>
                <c:pt idx="76">
                  <c:v>0.31284469366073608</c:v>
                </c:pt>
                <c:pt idx="77">
                  <c:v>0.33444026112556458</c:v>
                </c:pt>
                <c:pt idx="78">
                  <c:v>0.35935884714126587</c:v>
                </c:pt>
                <c:pt idx="79">
                  <c:v>0.37759926915168762</c:v>
                </c:pt>
                <c:pt idx="80">
                  <c:v>0.38115346431732178</c:v>
                </c:pt>
                <c:pt idx="81">
                  <c:v>0.37732735276222229</c:v>
                </c:pt>
                <c:pt idx="82">
                  <c:v>0.36406409740447998</c:v>
                </c:pt>
                <c:pt idx="83">
                  <c:v>0.32735717296600342</c:v>
                </c:pt>
                <c:pt idx="84">
                  <c:v>0.2928842306137085</c:v>
                </c:pt>
                <c:pt idx="85">
                  <c:v>0.27996879816055298</c:v>
                </c:pt>
                <c:pt idx="86">
                  <c:v>0.2708333432674408</c:v>
                </c:pt>
                <c:pt idx="87">
                  <c:v>0.27710795402526855</c:v>
                </c:pt>
                <c:pt idx="88">
                  <c:v>0.30118736624717712</c:v>
                </c:pt>
                <c:pt idx="89">
                  <c:v>0.32187706232070923</c:v>
                </c:pt>
                <c:pt idx="90">
                  <c:v>0.347005695104599</c:v>
                </c:pt>
                <c:pt idx="91">
                  <c:v>0.35984629392623901</c:v>
                </c:pt>
                <c:pt idx="92">
                  <c:v>0.36431169509887695</c:v>
                </c:pt>
                <c:pt idx="93">
                  <c:v>0.37195214629173279</c:v>
                </c:pt>
                <c:pt idx="94">
                  <c:v>0.35046637058258057</c:v>
                </c:pt>
                <c:pt idx="95">
                  <c:v>0.31669521331787109</c:v>
                </c:pt>
                <c:pt idx="96">
                  <c:v>0.28729596734046936</c:v>
                </c:pt>
                <c:pt idx="97">
                  <c:v>0.28324508666992188</c:v>
                </c:pt>
                <c:pt idx="98">
                  <c:v>0.28527006506919861</c:v>
                </c:pt>
                <c:pt idx="99">
                  <c:v>0.29950466752052307</c:v>
                </c:pt>
                <c:pt idx="100">
                  <c:v>0.3224932849407196</c:v>
                </c:pt>
                <c:pt idx="101">
                  <c:v>0.34750881791114807</c:v>
                </c:pt>
                <c:pt idx="102">
                  <c:v>0.38026371598243713</c:v>
                </c:pt>
                <c:pt idx="103">
                  <c:v>0.39905306696891785</c:v>
                </c:pt>
                <c:pt idx="104">
                  <c:v>0.42447975277900696</c:v>
                </c:pt>
                <c:pt idx="105">
                  <c:v>0.43554410338401794</c:v>
                </c:pt>
                <c:pt idx="106">
                  <c:v>0.42451438307762146</c:v>
                </c:pt>
                <c:pt idx="107">
                  <c:v>0.38251397013664246</c:v>
                </c:pt>
              </c:numCache>
            </c:numRef>
          </c:val>
          <c:extLst>
            <c:ext xmlns:c16="http://schemas.microsoft.com/office/drawing/2014/chart" uri="{C3380CC4-5D6E-409C-BE32-E72D297353CC}">
              <c16:uniqueId val="{00000000-31E9-4763-B260-895774B13456}"/>
            </c:ext>
          </c:extLst>
        </c:ser>
        <c:dLbls>
          <c:showLegendKey val="0"/>
          <c:showVal val="0"/>
          <c:showCatName val="0"/>
          <c:showSerName val="0"/>
          <c:showPercent val="0"/>
          <c:showBubbleSize val="0"/>
        </c:dLbls>
        <c:gapWidth val="219"/>
        <c:overlap val="-27"/>
        <c:axId val="130358272"/>
        <c:axId val="130380544"/>
      </c:barChart>
      <c:lineChart>
        <c:grouping val="standard"/>
        <c:varyColors val="0"/>
        <c:ser>
          <c:idx val="1"/>
          <c:order val="1"/>
          <c:tx>
            <c:strRef>
              <c:f>Sheet1!$C$1</c:f>
              <c:strCache>
                <c:ptCount val="1"/>
                <c:pt idx="0">
                  <c:v>Median Reduction</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107"/>
              <c:layout>
                <c:manualLayout>
                  <c:x val="-3.7445533769063344E-2"/>
                  <c:y val="9.8769955441183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F5-40DB-8AE4-A12FECBFC5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Sheet1!$A$2:$A$109</c:f>
              <c:numCache>
                <c:formatCode>m/d/yyyy</c:formatCode>
                <c:ptCount val="10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numCache>
            </c:numRef>
          </c:cat>
          <c:val>
            <c:numRef>
              <c:f>Sheet1!$C$2:$C$109</c:f>
              <c:numCache>
                <c:formatCode>0.0%</c:formatCode>
                <c:ptCount val="108"/>
                <c:pt idx="0">
                  <c:v>8.6206898093223572E-2</c:v>
                </c:pt>
                <c:pt idx="1">
                  <c:v>8.1803001463413239E-2</c:v>
                </c:pt>
                <c:pt idx="2">
                  <c:v>7.7220074832439423E-2</c:v>
                </c:pt>
                <c:pt idx="3">
                  <c:v>7.46268630027771E-2</c:v>
                </c:pt>
                <c:pt idx="4">
                  <c:v>7.4349440634250641E-2</c:v>
                </c:pt>
                <c:pt idx="5">
                  <c:v>7.4074074625968933E-2</c:v>
                </c:pt>
                <c:pt idx="6">
                  <c:v>7.6946750283241272E-2</c:v>
                </c:pt>
                <c:pt idx="7">
                  <c:v>7.7120408415794373E-2</c:v>
                </c:pt>
                <c:pt idx="8">
                  <c:v>7.9132787883281708E-2</c:v>
                </c:pt>
                <c:pt idx="9">
                  <c:v>8.1081077456474304E-2</c:v>
                </c:pt>
                <c:pt idx="10">
                  <c:v>8.3379656076431274E-2</c:v>
                </c:pt>
                <c:pt idx="11">
                  <c:v>8.6021505296230316E-2</c:v>
                </c:pt>
                <c:pt idx="12">
                  <c:v>8.1081077456474304E-2</c:v>
                </c:pt>
                <c:pt idx="13">
                  <c:v>7.9069770872592926E-2</c:v>
                </c:pt>
                <c:pt idx="14">
                  <c:v>7.6923079788684845E-2</c:v>
                </c:pt>
                <c:pt idx="15">
                  <c:v>7.4128985404968262E-2</c:v>
                </c:pt>
                <c:pt idx="16">
                  <c:v>7.3170728981494904E-2</c:v>
                </c:pt>
                <c:pt idx="17">
                  <c:v>7.3600001633167267E-2</c:v>
                </c:pt>
                <c:pt idx="18">
                  <c:v>7.3239438235759735E-2</c:v>
                </c:pt>
                <c:pt idx="19">
                  <c:v>7.4766352772712708E-2</c:v>
                </c:pt>
                <c:pt idx="20">
                  <c:v>7.6781004667282104E-2</c:v>
                </c:pt>
                <c:pt idx="21">
                  <c:v>7.71208256483078E-2</c:v>
                </c:pt>
                <c:pt idx="22">
                  <c:v>7.7777780592441559E-2</c:v>
                </c:pt>
                <c:pt idx="23">
                  <c:v>7.9051382839679718E-2</c:v>
                </c:pt>
                <c:pt idx="24">
                  <c:v>7.7220074832439423E-2</c:v>
                </c:pt>
                <c:pt idx="25">
                  <c:v>7.5000002980232239E-2</c:v>
                </c:pt>
                <c:pt idx="26">
                  <c:v>7.2948329150676727E-2</c:v>
                </c:pt>
                <c:pt idx="27">
                  <c:v>7.0588238537311554E-2</c:v>
                </c:pt>
                <c:pt idx="28">
                  <c:v>6.727273017168045E-2</c:v>
                </c:pt>
                <c:pt idx="29">
                  <c:v>6.6666670143604279E-2</c:v>
                </c:pt>
                <c:pt idx="30">
                  <c:v>6.4620353281497955E-2</c:v>
                </c:pt>
                <c:pt idx="31">
                  <c:v>6.4278960227966309E-2</c:v>
                </c:pt>
                <c:pt idx="32">
                  <c:v>6.5421223640441895E-2</c:v>
                </c:pt>
                <c:pt idx="33">
                  <c:v>6.6127821803092957E-2</c:v>
                </c:pt>
                <c:pt idx="34">
                  <c:v>6.6666670143604279E-2</c:v>
                </c:pt>
                <c:pt idx="35">
                  <c:v>6.6889628767967224E-2</c:v>
                </c:pt>
                <c:pt idx="36">
                  <c:v>6.4999997615814209E-2</c:v>
                </c:pt>
                <c:pt idx="37">
                  <c:v>6.2893085181713104E-2</c:v>
                </c:pt>
                <c:pt idx="38">
                  <c:v>6.1538461595773697E-2</c:v>
                </c:pt>
                <c:pt idx="39">
                  <c:v>5.9388156980276108E-2</c:v>
                </c:pt>
                <c:pt idx="40">
                  <c:v>5.7741869240999222E-2</c:v>
                </c:pt>
                <c:pt idx="41">
                  <c:v>5.3608246147632599E-2</c:v>
                </c:pt>
                <c:pt idx="42">
                  <c:v>5.0746269524097443E-2</c:v>
                </c:pt>
                <c:pt idx="43">
                  <c:v>5.1546391099691391E-2</c:v>
                </c:pt>
                <c:pt idx="44">
                  <c:v>5.2642464637756348E-2</c:v>
                </c:pt>
                <c:pt idx="45">
                  <c:v>5.2742615342140198E-2</c:v>
                </c:pt>
                <c:pt idx="46">
                  <c:v>5.2687037736177444E-2</c:v>
                </c:pt>
                <c:pt idx="47">
                  <c:v>5.324125662446022E-2</c:v>
                </c:pt>
                <c:pt idx="48">
                  <c:v>5.0218582153320313E-2</c:v>
                </c:pt>
                <c:pt idx="49">
                  <c:v>4.7871008515357971E-2</c:v>
                </c:pt>
                <c:pt idx="50">
                  <c:v>4.6936962753534317E-2</c:v>
                </c:pt>
                <c:pt idx="51">
                  <c:v>4.6397536993026733E-2</c:v>
                </c:pt>
                <c:pt idx="52">
                  <c:v>4.6546544879674911E-2</c:v>
                </c:pt>
                <c:pt idx="53">
                  <c:v>4.680749773979187E-2</c:v>
                </c:pt>
                <c:pt idx="54">
                  <c:v>4.7372400760650635E-2</c:v>
                </c:pt>
                <c:pt idx="55">
                  <c:v>4.7936506569385529E-2</c:v>
                </c:pt>
                <c:pt idx="56">
                  <c:v>4.9230769276618958E-2</c:v>
                </c:pt>
                <c:pt idx="57">
                  <c:v>5.000000074505806E-2</c:v>
                </c:pt>
                <c:pt idx="58">
                  <c:v>5.0025012344121933E-2</c:v>
                </c:pt>
                <c:pt idx="59">
                  <c:v>5.000000074505806E-2</c:v>
                </c:pt>
                <c:pt idx="60">
                  <c:v>4.8261068761348724E-2</c:v>
                </c:pt>
                <c:pt idx="61">
                  <c:v>4.6889651566743851E-2</c:v>
                </c:pt>
                <c:pt idx="62">
                  <c:v>4.6172790229320526E-2</c:v>
                </c:pt>
                <c:pt idx="63">
                  <c:v>4.549793154001236E-2</c:v>
                </c:pt>
                <c:pt idx="64">
                  <c:v>4.4843047857284546E-2</c:v>
                </c:pt>
                <c:pt idx="65">
                  <c:v>4.5217391103506088E-2</c:v>
                </c:pt>
                <c:pt idx="66">
                  <c:v>4.5621782541275024E-2</c:v>
                </c:pt>
                <c:pt idx="67">
                  <c:v>4.76190485060215E-2</c:v>
                </c:pt>
                <c:pt idx="68">
                  <c:v>4.740326851606369E-2</c:v>
                </c:pt>
                <c:pt idx="69">
                  <c:v>4.7694753855466843E-2</c:v>
                </c:pt>
                <c:pt idx="70">
                  <c:v>4.7936506569385529E-2</c:v>
                </c:pt>
                <c:pt idx="71">
                  <c:v>4.7675803303718567E-2</c:v>
                </c:pt>
                <c:pt idx="72">
                  <c:v>4.6153847128152847E-2</c:v>
                </c:pt>
                <c:pt idx="73">
                  <c:v>4.5454546809196472E-2</c:v>
                </c:pt>
                <c:pt idx="74">
                  <c:v>4.4182620942592621E-2</c:v>
                </c:pt>
                <c:pt idx="75">
                  <c:v>4.444444552063942E-2</c:v>
                </c:pt>
                <c:pt idx="76">
                  <c:v>4.4459264725446701E-2</c:v>
                </c:pt>
                <c:pt idx="77">
                  <c:v>4.4176705181598663E-2</c:v>
                </c:pt>
                <c:pt idx="78">
                  <c:v>4.4493883848190308E-2</c:v>
                </c:pt>
                <c:pt idx="79">
                  <c:v>4.4776119291782379E-2</c:v>
                </c:pt>
                <c:pt idx="80">
                  <c:v>4.5977011322975159E-2</c:v>
                </c:pt>
                <c:pt idx="81">
                  <c:v>4.6307694166898727E-2</c:v>
                </c:pt>
                <c:pt idx="82">
                  <c:v>4.6024095267057419E-2</c:v>
                </c:pt>
                <c:pt idx="83">
                  <c:v>4.6478472650051117E-2</c:v>
                </c:pt>
                <c:pt idx="84">
                  <c:v>4.5427478849887848E-2</c:v>
                </c:pt>
                <c:pt idx="85">
                  <c:v>4.4387545436620712E-2</c:v>
                </c:pt>
                <c:pt idx="86">
                  <c:v>4.3104574084281921E-2</c:v>
                </c:pt>
                <c:pt idx="87">
                  <c:v>4.2424242943525314E-2</c:v>
                </c:pt>
                <c:pt idx="88">
                  <c:v>4.254545271396637E-2</c:v>
                </c:pt>
                <c:pt idx="89">
                  <c:v>4.1701417416334152E-2</c:v>
                </c:pt>
                <c:pt idx="90">
                  <c:v>4.285714402794838E-2</c:v>
                </c:pt>
                <c:pt idx="91">
                  <c:v>4.3482325971126556E-2</c:v>
                </c:pt>
                <c:pt idx="92">
                  <c:v>4.4347826391458511E-2</c:v>
                </c:pt>
                <c:pt idx="93">
                  <c:v>4.4483985751867294E-2</c:v>
                </c:pt>
                <c:pt idx="94">
                  <c:v>4.49550561606884E-2</c:v>
                </c:pt>
                <c:pt idx="95">
                  <c:v>4.4179663062095642E-2</c:v>
                </c:pt>
                <c:pt idx="96">
                  <c:v>4.3113771826028824E-2</c:v>
                </c:pt>
                <c:pt idx="97">
                  <c:v>4.1615448892116547E-2</c:v>
                </c:pt>
                <c:pt idx="98">
                  <c:v>4.0935464203357697E-2</c:v>
                </c:pt>
                <c:pt idx="99">
                  <c:v>4.0404040366411209E-2</c:v>
                </c:pt>
                <c:pt idx="100">
                  <c:v>4.0966387838125229E-2</c:v>
                </c:pt>
                <c:pt idx="101">
                  <c:v>4.1506916284561157E-2</c:v>
                </c:pt>
                <c:pt idx="102">
                  <c:v>4.1842274367809296E-2</c:v>
                </c:pt>
                <c:pt idx="103">
                  <c:v>4.2666666209697723E-2</c:v>
                </c:pt>
                <c:pt idx="104">
                  <c:v>4.3566226959228516E-2</c:v>
                </c:pt>
                <c:pt idx="105">
                  <c:v>4.4408880174160004E-2</c:v>
                </c:pt>
                <c:pt idx="106">
                  <c:v>4.4182620942592621E-2</c:v>
                </c:pt>
                <c:pt idx="107">
                  <c:v>4.3478261679410934E-2</c:v>
                </c:pt>
              </c:numCache>
            </c:numRef>
          </c:val>
          <c:smooth val="0"/>
          <c:extLst>
            <c:ext xmlns:c16="http://schemas.microsoft.com/office/drawing/2014/chart" uri="{C3380CC4-5D6E-409C-BE32-E72D297353CC}">
              <c16:uniqueId val="{00000001-31E9-4763-B260-895774B13456}"/>
            </c:ext>
          </c:extLst>
        </c:ser>
        <c:dLbls>
          <c:showLegendKey val="0"/>
          <c:showVal val="0"/>
          <c:showCatName val="0"/>
          <c:showSerName val="0"/>
          <c:showPercent val="0"/>
          <c:showBubbleSize val="0"/>
        </c:dLbls>
        <c:marker val="1"/>
        <c:smooth val="0"/>
        <c:axId val="130396160"/>
        <c:axId val="130382080"/>
      </c:lineChart>
      <c:dateAx>
        <c:axId val="13035827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0380544"/>
        <c:crosses val="autoZero"/>
        <c:auto val="1"/>
        <c:lblOffset val="100"/>
        <c:baseTimeUnit val="months"/>
      </c:dateAx>
      <c:valAx>
        <c:axId val="1303805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0358272"/>
        <c:crosses val="autoZero"/>
        <c:crossBetween val="between"/>
      </c:valAx>
      <c:valAx>
        <c:axId val="13038208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0396160"/>
        <c:crosses val="max"/>
        <c:crossBetween val="between"/>
      </c:valAx>
      <c:dateAx>
        <c:axId val="130396160"/>
        <c:scaling>
          <c:orientation val="minMax"/>
        </c:scaling>
        <c:delete val="1"/>
        <c:axPos val="b"/>
        <c:numFmt formatCode="m/d/yyyy" sourceLinked="1"/>
        <c:majorTickMark val="out"/>
        <c:minorTickMark val="none"/>
        <c:tickLblPos val="nextTo"/>
        <c:crossAx val="13038208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800" dirty="0"/>
              <a:t>Silicon Valley Existing SFR Sales</a:t>
            </a:r>
          </a:p>
        </c:rich>
      </c:tx>
      <c:layout>
        <c:manualLayout>
          <c:xMode val="edge"/>
          <c:yMode val="edge"/>
          <c:x val="0.35506369964623985"/>
          <c:y val="8.0267558528428085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D.PriceSales!$B$1</c:f>
              <c:strCache>
                <c:ptCount val="1"/>
                <c:pt idx="0">
                  <c:v>Monterey</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D.PriceSales!$B$2:$B$123</c:f>
              <c:numCache>
                <c:formatCode>0</c:formatCode>
                <c:ptCount val="122"/>
                <c:pt idx="0">
                  <c:v>311</c:v>
                </c:pt>
                <c:pt idx="1">
                  <c:v>327</c:v>
                </c:pt>
                <c:pt idx="2">
                  <c:v>425</c:v>
                </c:pt>
                <c:pt idx="3">
                  <c:v>387</c:v>
                </c:pt>
                <c:pt idx="4">
                  <c:v>402</c:v>
                </c:pt>
                <c:pt idx="5">
                  <c:v>461</c:v>
                </c:pt>
                <c:pt idx="6">
                  <c:v>417</c:v>
                </c:pt>
                <c:pt idx="7">
                  <c:v>390</c:v>
                </c:pt>
                <c:pt idx="8">
                  <c:v>343</c:v>
                </c:pt>
                <c:pt idx="9">
                  <c:v>405</c:v>
                </c:pt>
                <c:pt idx="10">
                  <c:v>290</c:v>
                </c:pt>
                <c:pt idx="11">
                  <c:v>362</c:v>
                </c:pt>
                <c:pt idx="12">
                  <c:v>248</c:v>
                </c:pt>
                <c:pt idx="13">
                  <c:v>240</c:v>
                </c:pt>
                <c:pt idx="14">
                  <c:v>333</c:v>
                </c:pt>
                <c:pt idx="15">
                  <c:v>324</c:v>
                </c:pt>
                <c:pt idx="16">
                  <c:v>318</c:v>
                </c:pt>
                <c:pt idx="17">
                  <c:v>351</c:v>
                </c:pt>
                <c:pt idx="18">
                  <c:v>292</c:v>
                </c:pt>
                <c:pt idx="19">
                  <c:v>297</c:v>
                </c:pt>
                <c:pt idx="20">
                  <c:v>298</c:v>
                </c:pt>
                <c:pt idx="21">
                  <c:v>289</c:v>
                </c:pt>
                <c:pt idx="22">
                  <c:v>247</c:v>
                </c:pt>
                <c:pt idx="23">
                  <c:v>294</c:v>
                </c:pt>
                <c:pt idx="24">
                  <c:v>232</c:v>
                </c:pt>
                <c:pt idx="25">
                  <c:v>258</c:v>
                </c:pt>
                <c:pt idx="26">
                  <c:v>316</c:v>
                </c:pt>
                <c:pt idx="27">
                  <c:v>270</c:v>
                </c:pt>
                <c:pt idx="28">
                  <c:v>280</c:v>
                </c:pt>
                <c:pt idx="29">
                  <c:v>289</c:v>
                </c:pt>
                <c:pt idx="30">
                  <c:v>270</c:v>
                </c:pt>
                <c:pt idx="31">
                  <c:v>272</c:v>
                </c:pt>
                <c:pt idx="32">
                  <c:v>261</c:v>
                </c:pt>
                <c:pt idx="33">
                  <c:v>234</c:v>
                </c:pt>
                <c:pt idx="34">
                  <c:v>281</c:v>
                </c:pt>
                <c:pt idx="35">
                  <c:v>277</c:v>
                </c:pt>
                <c:pt idx="36">
                  <c:v>213</c:v>
                </c:pt>
                <c:pt idx="37">
                  <c:v>219</c:v>
                </c:pt>
                <c:pt idx="38">
                  <c:v>281</c:v>
                </c:pt>
                <c:pt idx="39">
                  <c:v>262</c:v>
                </c:pt>
                <c:pt idx="40">
                  <c:v>295</c:v>
                </c:pt>
                <c:pt idx="41">
                  <c:v>249</c:v>
                </c:pt>
                <c:pt idx="42">
                  <c:v>236</c:v>
                </c:pt>
                <c:pt idx="43">
                  <c:v>262</c:v>
                </c:pt>
                <c:pt idx="44">
                  <c:v>228</c:v>
                </c:pt>
                <c:pt idx="45">
                  <c:v>247</c:v>
                </c:pt>
                <c:pt idx="46">
                  <c:v>244</c:v>
                </c:pt>
                <c:pt idx="47">
                  <c:v>233</c:v>
                </c:pt>
                <c:pt idx="48">
                  <c:v>206</c:v>
                </c:pt>
                <c:pt idx="49">
                  <c:v>203</c:v>
                </c:pt>
                <c:pt idx="50">
                  <c:v>275</c:v>
                </c:pt>
                <c:pt idx="51">
                  <c:v>263</c:v>
                </c:pt>
                <c:pt idx="52">
                  <c:v>241</c:v>
                </c:pt>
                <c:pt idx="53">
                  <c:v>223</c:v>
                </c:pt>
                <c:pt idx="54">
                  <c:v>249</c:v>
                </c:pt>
                <c:pt idx="55">
                  <c:v>228</c:v>
                </c:pt>
                <c:pt idx="56">
                  <c:v>224</c:v>
                </c:pt>
                <c:pt idx="57">
                  <c:v>199</c:v>
                </c:pt>
                <c:pt idx="58">
                  <c:v>181</c:v>
                </c:pt>
                <c:pt idx="59">
                  <c:v>200</c:v>
                </c:pt>
                <c:pt idx="60">
                  <c:v>142</c:v>
                </c:pt>
                <c:pt idx="61">
                  <c:v>146</c:v>
                </c:pt>
                <c:pt idx="62">
                  <c:v>163</c:v>
                </c:pt>
                <c:pt idx="63">
                  <c:v>220</c:v>
                </c:pt>
                <c:pt idx="64">
                  <c:v>253</c:v>
                </c:pt>
                <c:pt idx="65">
                  <c:v>215</c:v>
                </c:pt>
                <c:pt idx="66">
                  <c:v>229</c:v>
                </c:pt>
                <c:pt idx="67">
                  <c:v>219</c:v>
                </c:pt>
                <c:pt idx="68">
                  <c:v>213</c:v>
                </c:pt>
                <c:pt idx="69">
                  <c:v>246</c:v>
                </c:pt>
                <c:pt idx="70">
                  <c:v>177</c:v>
                </c:pt>
                <c:pt idx="71">
                  <c:v>191</c:v>
                </c:pt>
                <c:pt idx="72">
                  <c:v>168</c:v>
                </c:pt>
                <c:pt idx="73">
                  <c:v>154</c:v>
                </c:pt>
                <c:pt idx="74">
                  <c:v>225</c:v>
                </c:pt>
                <c:pt idx="75">
                  <c:v>221</c:v>
                </c:pt>
                <c:pt idx="76">
                  <c:v>230</c:v>
                </c:pt>
                <c:pt idx="77">
                  <c:v>253</c:v>
                </c:pt>
                <c:pt idx="78">
                  <c:v>286</c:v>
                </c:pt>
                <c:pt idx="79">
                  <c:v>213</c:v>
                </c:pt>
                <c:pt idx="80">
                  <c:v>226</c:v>
                </c:pt>
                <c:pt idx="81">
                  <c:v>242</c:v>
                </c:pt>
                <c:pt idx="82">
                  <c:v>198</c:v>
                </c:pt>
                <c:pt idx="83">
                  <c:v>200</c:v>
                </c:pt>
                <c:pt idx="84">
                  <c:v>162</c:v>
                </c:pt>
                <c:pt idx="85">
                  <c:v>184</c:v>
                </c:pt>
                <c:pt idx="86">
                  <c:v>196</c:v>
                </c:pt>
                <c:pt idx="87">
                  <c:v>233</c:v>
                </c:pt>
                <c:pt idx="88">
                  <c:v>225</c:v>
                </c:pt>
                <c:pt idx="89">
                  <c:v>272</c:v>
                </c:pt>
                <c:pt idx="90">
                  <c:v>234</c:v>
                </c:pt>
                <c:pt idx="91">
                  <c:v>230</c:v>
                </c:pt>
                <c:pt idx="92">
                  <c:v>234</c:v>
                </c:pt>
                <c:pt idx="93">
                  <c:v>217</c:v>
                </c:pt>
                <c:pt idx="94">
                  <c:v>215</c:v>
                </c:pt>
                <c:pt idx="95">
                  <c:v>221</c:v>
                </c:pt>
                <c:pt idx="96">
                  <c:v>166</c:v>
                </c:pt>
                <c:pt idx="97">
                  <c:v>155</c:v>
                </c:pt>
                <c:pt idx="98">
                  <c:v>204</c:v>
                </c:pt>
                <c:pt idx="99">
                  <c:v>183</c:v>
                </c:pt>
                <c:pt idx="100">
                  <c:v>233</c:v>
                </c:pt>
                <c:pt idx="101">
                  <c:v>278</c:v>
                </c:pt>
                <c:pt idx="102">
                  <c:v>210</c:v>
                </c:pt>
                <c:pt idx="103">
                  <c:v>252</c:v>
                </c:pt>
                <c:pt idx="104">
                  <c:v>217</c:v>
                </c:pt>
                <c:pt idx="105">
                  <c:v>239</c:v>
                </c:pt>
                <c:pt idx="106">
                  <c:v>224</c:v>
                </c:pt>
                <c:pt idx="107">
                  <c:v>213</c:v>
                </c:pt>
                <c:pt idx="108">
                  <c:v>182</c:v>
                </c:pt>
                <c:pt idx="109">
                  <c:v>167</c:v>
                </c:pt>
                <c:pt idx="110">
                  <c:v>233</c:v>
                </c:pt>
                <c:pt idx="111">
                  <c:v>236</c:v>
                </c:pt>
                <c:pt idx="112">
                  <c:v>272</c:v>
                </c:pt>
                <c:pt idx="113">
                  <c:v>249</c:v>
                </c:pt>
                <c:pt idx="114">
                  <c:v>216</c:v>
                </c:pt>
                <c:pt idx="115">
                  <c:v>235</c:v>
                </c:pt>
                <c:pt idx="116">
                  <c:v>230</c:v>
                </c:pt>
                <c:pt idx="117">
                  <c:v>212</c:v>
                </c:pt>
                <c:pt idx="118">
                  <c:v>199</c:v>
                </c:pt>
                <c:pt idx="119">
                  <c:v>147</c:v>
                </c:pt>
                <c:pt idx="120">
                  <c:v>166</c:v>
                </c:pt>
                <c:pt idx="121">
                  <c:v>144</c:v>
                </c:pt>
              </c:numCache>
            </c:numRef>
          </c:val>
          <c:extLst>
            <c:ext xmlns:c16="http://schemas.microsoft.com/office/drawing/2014/chart" uri="{C3380CC4-5D6E-409C-BE32-E72D297353CC}">
              <c16:uniqueId val="{00000000-41C0-4527-A63B-FF0C7D7B34C8}"/>
            </c:ext>
          </c:extLst>
        </c:ser>
        <c:ser>
          <c:idx val="2"/>
          <c:order val="1"/>
          <c:tx>
            <c:strRef>
              <c:f>D.PriceSales!$C$1</c:f>
              <c:strCache>
                <c:ptCount val="1"/>
                <c:pt idx="0">
                  <c:v>Santa Clara</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D.PriceSales!$C$2:$C$123</c:f>
              <c:numCache>
                <c:formatCode>0</c:formatCode>
                <c:ptCount val="122"/>
                <c:pt idx="0">
                  <c:v>614</c:v>
                </c:pt>
                <c:pt idx="1">
                  <c:v>620</c:v>
                </c:pt>
                <c:pt idx="2">
                  <c:v>762</c:v>
                </c:pt>
                <c:pt idx="3">
                  <c:v>983</c:v>
                </c:pt>
                <c:pt idx="4">
                  <c:v>1048</c:v>
                </c:pt>
                <c:pt idx="5">
                  <c:v>1276</c:v>
                </c:pt>
                <c:pt idx="6">
                  <c:v>1302</c:v>
                </c:pt>
                <c:pt idx="7">
                  <c:v>1049</c:v>
                </c:pt>
                <c:pt idx="8">
                  <c:v>1130</c:v>
                </c:pt>
                <c:pt idx="9">
                  <c:v>1092</c:v>
                </c:pt>
                <c:pt idx="10">
                  <c:v>953</c:v>
                </c:pt>
                <c:pt idx="11">
                  <c:v>1039</c:v>
                </c:pt>
                <c:pt idx="12">
                  <c:v>624</c:v>
                </c:pt>
                <c:pt idx="13">
                  <c:v>666</c:v>
                </c:pt>
                <c:pt idx="14">
                  <c:v>986</c:v>
                </c:pt>
                <c:pt idx="15">
                  <c:v>1033</c:v>
                </c:pt>
                <c:pt idx="16">
                  <c:v>1296</c:v>
                </c:pt>
                <c:pt idx="17">
                  <c:v>1165</c:v>
                </c:pt>
                <c:pt idx="18">
                  <c:v>1056</c:v>
                </c:pt>
                <c:pt idx="19">
                  <c:v>925</c:v>
                </c:pt>
                <c:pt idx="20">
                  <c:v>887</c:v>
                </c:pt>
                <c:pt idx="21">
                  <c:v>844</c:v>
                </c:pt>
                <c:pt idx="22">
                  <c:v>892</c:v>
                </c:pt>
                <c:pt idx="23">
                  <c:v>985</c:v>
                </c:pt>
                <c:pt idx="24">
                  <c:v>682</c:v>
                </c:pt>
                <c:pt idx="25">
                  <c:v>676</c:v>
                </c:pt>
                <c:pt idx="26">
                  <c:v>1013</c:v>
                </c:pt>
                <c:pt idx="27">
                  <c:v>1063</c:v>
                </c:pt>
                <c:pt idx="28">
                  <c:v>1007</c:v>
                </c:pt>
                <c:pt idx="29">
                  <c:v>1177</c:v>
                </c:pt>
                <c:pt idx="30">
                  <c:v>919</c:v>
                </c:pt>
                <c:pt idx="31">
                  <c:v>1017</c:v>
                </c:pt>
                <c:pt idx="32">
                  <c:v>870</c:v>
                </c:pt>
                <c:pt idx="33">
                  <c:v>805</c:v>
                </c:pt>
                <c:pt idx="34">
                  <c:v>799</c:v>
                </c:pt>
                <c:pt idx="35">
                  <c:v>850</c:v>
                </c:pt>
                <c:pt idx="36">
                  <c:v>625</c:v>
                </c:pt>
                <c:pt idx="37">
                  <c:v>710</c:v>
                </c:pt>
                <c:pt idx="38">
                  <c:v>967</c:v>
                </c:pt>
                <c:pt idx="39">
                  <c:v>1031</c:v>
                </c:pt>
                <c:pt idx="40">
                  <c:v>1244</c:v>
                </c:pt>
                <c:pt idx="41">
                  <c:v>1109</c:v>
                </c:pt>
                <c:pt idx="42">
                  <c:v>1043</c:v>
                </c:pt>
                <c:pt idx="43">
                  <c:v>1046</c:v>
                </c:pt>
                <c:pt idx="44">
                  <c:v>905</c:v>
                </c:pt>
                <c:pt idx="45">
                  <c:v>1011</c:v>
                </c:pt>
                <c:pt idx="46">
                  <c:v>929</c:v>
                </c:pt>
                <c:pt idx="47">
                  <c:v>925</c:v>
                </c:pt>
                <c:pt idx="48">
                  <c:v>557</c:v>
                </c:pt>
                <c:pt idx="49">
                  <c:v>596</c:v>
                </c:pt>
                <c:pt idx="50">
                  <c:v>854</c:v>
                </c:pt>
                <c:pt idx="51">
                  <c:v>1009</c:v>
                </c:pt>
                <c:pt idx="52">
                  <c:v>1112</c:v>
                </c:pt>
                <c:pt idx="53">
                  <c:v>1047</c:v>
                </c:pt>
                <c:pt idx="54">
                  <c:v>1081</c:v>
                </c:pt>
                <c:pt idx="55">
                  <c:v>1055</c:v>
                </c:pt>
                <c:pt idx="56">
                  <c:v>940</c:v>
                </c:pt>
                <c:pt idx="57">
                  <c:v>962</c:v>
                </c:pt>
                <c:pt idx="58">
                  <c:v>788</c:v>
                </c:pt>
                <c:pt idx="59">
                  <c:v>779</c:v>
                </c:pt>
                <c:pt idx="60">
                  <c:v>505</c:v>
                </c:pt>
                <c:pt idx="61">
                  <c:v>541</c:v>
                </c:pt>
                <c:pt idx="62">
                  <c:v>753</c:v>
                </c:pt>
                <c:pt idx="63">
                  <c:v>996</c:v>
                </c:pt>
                <c:pt idx="64">
                  <c:v>1046</c:v>
                </c:pt>
                <c:pt idx="65">
                  <c:v>1027</c:v>
                </c:pt>
                <c:pt idx="66">
                  <c:v>1063</c:v>
                </c:pt>
                <c:pt idx="67">
                  <c:v>923</c:v>
                </c:pt>
                <c:pt idx="68">
                  <c:v>898</c:v>
                </c:pt>
                <c:pt idx="69">
                  <c:v>941</c:v>
                </c:pt>
                <c:pt idx="70">
                  <c:v>714</c:v>
                </c:pt>
                <c:pt idx="71">
                  <c:v>714</c:v>
                </c:pt>
                <c:pt idx="72">
                  <c:v>483</c:v>
                </c:pt>
                <c:pt idx="73">
                  <c:v>545</c:v>
                </c:pt>
                <c:pt idx="74">
                  <c:v>846</c:v>
                </c:pt>
                <c:pt idx="75">
                  <c:v>1112</c:v>
                </c:pt>
                <c:pt idx="76">
                  <c:v>1066</c:v>
                </c:pt>
                <c:pt idx="77">
                  <c:v>1156</c:v>
                </c:pt>
                <c:pt idx="78">
                  <c:v>1119</c:v>
                </c:pt>
                <c:pt idx="79">
                  <c:v>1003</c:v>
                </c:pt>
                <c:pt idx="80">
                  <c:v>935</c:v>
                </c:pt>
                <c:pt idx="81">
                  <c:v>859</c:v>
                </c:pt>
                <c:pt idx="82">
                  <c:v>705</c:v>
                </c:pt>
                <c:pt idx="83">
                  <c:v>875</c:v>
                </c:pt>
                <c:pt idx="84">
                  <c:v>529</c:v>
                </c:pt>
                <c:pt idx="85">
                  <c:v>488</c:v>
                </c:pt>
                <c:pt idx="86">
                  <c:v>741</c:v>
                </c:pt>
                <c:pt idx="87">
                  <c:v>968</c:v>
                </c:pt>
                <c:pt idx="88">
                  <c:v>1053</c:v>
                </c:pt>
                <c:pt idx="89">
                  <c:v>1102</c:v>
                </c:pt>
                <c:pt idx="90">
                  <c:v>907</c:v>
                </c:pt>
                <c:pt idx="91">
                  <c:v>915</c:v>
                </c:pt>
                <c:pt idx="92">
                  <c:v>927</c:v>
                </c:pt>
                <c:pt idx="93">
                  <c:v>931</c:v>
                </c:pt>
                <c:pt idx="94">
                  <c:v>887</c:v>
                </c:pt>
                <c:pt idx="95">
                  <c:v>738</c:v>
                </c:pt>
                <c:pt idx="96">
                  <c:v>488</c:v>
                </c:pt>
                <c:pt idx="97">
                  <c:v>526</c:v>
                </c:pt>
                <c:pt idx="98">
                  <c:v>827</c:v>
                </c:pt>
                <c:pt idx="99">
                  <c:v>884</c:v>
                </c:pt>
                <c:pt idx="100">
                  <c:v>1116</c:v>
                </c:pt>
                <c:pt idx="101">
                  <c:v>1206</c:v>
                </c:pt>
                <c:pt idx="102">
                  <c:v>1045</c:v>
                </c:pt>
                <c:pt idx="103">
                  <c:v>1024</c:v>
                </c:pt>
                <c:pt idx="104">
                  <c:v>945</c:v>
                </c:pt>
                <c:pt idx="105">
                  <c:v>878</c:v>
                </c:pt>
                <c:pt idx="106">
                  <c:v>818</c:v>
                </c:pt>
                <c:pt idx="107">
                  <c:v>724</c:v>
                </c:pt>
                <c:pt idx="108">
                  <c:v>466</c:v>
                </c:pt>
                <c:pt idx="109">
                  <c:v>556</c:v>
                </c:pt>
                <c:pt idx="110">
                  <c:v>884</c:v>
                </c:pt>
                <c:pt idx="111">
                  <c:v>961</c:v>
                </c:pt>
                <c:pt idx="112">
                  <c:v>1097</c:v>
                </c:pt>
                <c:pt idx="113">
                  <c:v>1020</c:v>
                </c:pt>
                <c:pt idx="114">
                  <c:v>871</c:v>
                </c:pt>
                <c:pt idx="115">
                  <c:v>940</c:v>
                </c:pt>
                <c:pt idx="116">
                  <c:v>731</c:v>
                </c:pt>
                <c:pt idx="117">
                  <c:v>827</c:v>
                </c:pt>
                <c:pt idx="118">
                  <c:v>737</c:v>
                </c:pt>
                <c:pt idx="119">
                  <c:v>575</c:v>
                </c:pt>
                <c:pt idx="120">
                  <c:v>441</c:v>
                </c:pt>
                <c:pt idx="121">
                  <c:v>497</c:v>
                </c:pt>
              </c:numCache>
            </c:numRef>
          </c:val>
          <c:extLst>
            <c:ext xmlns:c16="http://schemas.microsoft.com/office/drawing/2014/chart" uri="{C3380CC4-5D6E-409C-BE32-E72D297353CC}">
              <c16:uniqueId val="{00000001-41C0-4527-A63B-FF0C7D7B34C8}"/>
            </c:ext>
          </c:extLst>
        </c:ser>
        <c:ser>
          <c:idx val="3"/>
          <c:order val="2"/>
          <c:tx>
            <c:strRef>
              <c:f>D.PriceSales!$D$1</c:f>
              <c:strCache>
                <c:ptCount val="1"/>
                <c:pt idx="0">
                  <c:v>San Francisco</c:v>
                </c:pt>
              </c:strCache>
            </c:strRef>
          </c:tx>
          <c:spPr>
            <a:solidFill>
              <a:schemeClr val="accent4"/>
            </a:solidFill>
            <a:ln>
              <a:noFill/>
            </a:ln>
            <a:effectLst>
              <a:outerShdw blurRad="50800" dist="38100" dir="2700000" algn="tl" rotWithShape="0">
                <a:prstClr val="black">
                  <a:alpha val="40000"/>
                </a:prstClr>
              </a:outerShdw>
            </a:effectLst>
          </c:spPr>
          <c:invertIfNegative val="0"/>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D.PriceSales!$D$2:$D$123</c:f>
              <c:numCache>
                <c:formatCode>0</c:formatCode>
                <c:ptCount val="122"/>
                <c:pt idx="0">
                  <c:v>87</c:v>
                </c:pt>
                <c:pt idx="1">
                  <c:v>112</c:v>
                </c:pt>
                <c:pt idx="2">
                  <c:v>134</c:v>
                </c:pt>
                <c:pt idx="3">
                  <c:v>148</c:v>
                </c:pt>
                <c:pt idx="4">
                  <c:v>186</c:v>
                </c:pt>
                <c:pt idx="5">
                  <c:v>223</c:v>
                </c:pt>
                <c:pt idx="6">
                  <c:v>249</c:v>
                </c:pt>
                <c:pt idx="7">
                  <c:v>212</c:v>
                </c:pt>
                <c:pt idx="8">
                  <c:v>190</c:v>
                </c:pt>
                <c:pt idx="9">
                  <c:v>235</c:v>
                </c:pt>
                <c:pt idx="10">
                  <c:v>207</c:v>
                </c:pt>
                <c:pt idx="11">
                  <c:v>207</c:v>
                </c:pt>
                <c:pt idx="12">
                  <c:v>121</c:v>
                </c:pt>
                <c:pt idx="13">
                  <c:v>125</c:v>
                </c:pt>
                <c:pt idx="14">
                  <c:v>221</c:v>
                </c:pt>
                <c:pt idx="15">
                  <c:v>204</c:v>
                </c:pt>
                <c:pt idx="16">
                  <c:v>240</c:v>
                </c:pt>
                <c:pt idx="17">
                  <c:v>231</c:v>
                </c:pt>
                <c:pt idx="18">
                  <c:v>199</c:v>
                </c:pt>
                <c:pt idx="19">
                  <c:v>204</c:v>
                </c:pt>
                <c:pt idx="20">
                  <c:v>175</c:v>
                </c:pt>
                <c:pt idx="21">
                  <c:v>200</c:v>
                </c:pt>
                <c:pt idx="22">
                  <c:v>184</c:v>
                </c:pt>
                <c:pt idx="23">
                  <c:v>231</c:v>
                </c:pt>
                <c:pt idx="24">
                  <c:v>161</c:v>
                </c:pt>
                <c:pt idx="25">
                  <c:v>124</c:v>
                </c:pt>
                <c:pt idx="26">
                  <c:v>215</c:v>
                </c:pt>
                <c:pt idx="27">
                  <c:v>198</c:v>
                </c:pt>
                <c:pt idx="28">
                  <c:v>222</c:v>
                </c:pt>
                <c:pt idx="29">
                  <c:v>265</c:v>
                </c:pt>
                <c:pt idx="30">
                  <c:v>205</c:v>
                </c:pt>
                <c:pt idx="31">
                  <c:v>210</c:v>
                </c:pt>
                <c:pt idx="32">
                  <c:v>211</c:v>
                </c:pt>
                <c:pt idx="33">
                  <c:v>201</c:v>
                </c:pt>
                <c:pt idx="34">
                  <c:v>233</c:v>
                </c:pt>
                <c:pt idx="35">
                  <c:v>231</c:v>
                </c:pt>
                <c:pt idx="36">
                  <c:v>130</c:v>
                </c:pt>
                <c:pt idx="37">
                  <c:v>182</c:v>
                </c:pt>
                <c:pt idx="38">
                  <c:v>223</c:v>
                </c:pt>
                <c:pt idx="39">
                  <c:v>221</c:v>
                </c:pt>
                <c:pt idx="40">
                  <c:v>236</c:v>
                </c:pt>
                <c:pt idx="41">
                  <c:v>268</c:v>
                </c:pt>
                <c:pt idx="42">
                  <c:v>217</c:v>
                </c:pt>
                <c:pt idx="43">
                  <c:v>242</c:v>
                </c:pt>
                <c:pt idx="44">
                  <c:v>179</c:v>
                </c:pt>
                <c:pt idx="45">
                  <c:v>255</c:v>
                </c:pt>
                <c:pt idx="46">
                  <c:v>272</c:v>
                </c:pt>
                <c:pt idx="47">
                  <c:v>209</c:v>
                </c:pt>
                <c:pt idx="48">
                  <c:v>161</c:v>
                </c:pt>
                <c:pt idx="49">
                  <c:v>129</c:v>
                </c:pt>
                <c:pt idx="50">
                  <c:v>207</c:v>
                </c:pt>
                <c:pt idx="51">
                  <c:v>221</c:v>
                </c:pt>
                <c:pt idx="52">
                  <c:v>252</c:v>
                </c:pt>
                <c:pt idx="53">
                  <c:v>273</c:v>
                </c:pt>
                <c:pt idx="54">
                  <c:v>279</c:v>
                </c:pt>
                <c:pt idx="55">
                  <c:v>238</c:v>
                </c:pt>
                <c:pt idx="56">
                  <c:v>189</c:v>
                </c:pt>
                <c:pt idx="57">
                  <c:v>256</c:v>
                </c:pt>
                <c:pt idx="58">
                  <c:v>240</c:v>
                </c:pt>
                <c:pt idx="59">
                  <c:v>214</c:v>
                </c:pt>
                <c:pt idx="60">
                  <c:v>133</c:v>
                </c:pt>
                <c:pt idx="61">
                  <c:v>157</c:v>
                </c:pt>
                <c:pt idx="62">
                  <c:v>176</c:v>
                </c:pt>
                <c:pt idx="63">
                  <c:v>206</c:v>
                </c:pt>
                <c:pt idx="64">
                  <c:v>230</c:v>
                </c:pt>
                <c:pt idx="65">
                  <c:v>192</c:v>
                </c:pt>
                <c:pt idx="66">
                  <c:v>228</c:v>
                </c:pt>
                <c:pt idx="67">
                  <c:v>210</c:v>
                </c:pt>
                <c:pt idx="68">
                  <c:v>195</c:v>
                </c:pt>
                <c:pt idx="69">
                  <c:v>279</c:v>
                </c:pt>
                <c:pt idx="70">
                  <c:v>200</c:v>
                </c:pt>
                <c:pt idx="71">
                  <c:v>192</c:v>
                </c:pt>
                <c:pt idx="72">
                  <c:v>95</c:v>
                </c:pt>
                <c:pt idx="73">
                  <c:v>122</c:v>
                </c:pt>
                <c:pt idx="74">
                  <c:v>182</c:v>
                </c:pt>
                <c:pt idx="75">
                  <c:v>210</c:v>
                </c:pt>
                <c:pt idx="76">
                  <c:v>200</c:v>
                </c:pt>
                <c:pt idx="77">
                  <c:v>210</c:v>
                </c:pt>
                <c:pt idx="78">
                  <c:v>228</c:v>
                </c:pt>
                <c:pt idx="79">
                  <c:v>186</c:v>
                </c:pt>
                <c:pt idx="80">
                  <c:v>157</c:v>
                </c:pt>
                <c:pt idx="81">
                  <c:v>236</c:v>
                </c:pt>
                <c:pt idx="82">
                  <c:v>179</c:v>
                </c:pt>
                <c:pt idx="83">
                  <c:v>197</c:v>
                </c:pt>
                <c:pt idx="84">
                  <c:v>101</c:v>
                </c:pt>
                <c:pt idx="85">
                  <c:v>99</c:v>
                </c:pt>
                <c:pt idx="86">
                  <c:v>151</c:v>
                </c:pt>
                <c:pt idx="87">
                  <c:v>198</c:v>
                </c:pt>
                <c:pt idx="88">
                  <c:v>191</c:v>
                </c:pt>
                <c:pt idx="89">
                  <c:v>233</c:v>
                </c:pt>
                <c:pt idx="90">
                  <c:v>196</c:v>
                </c:pt>
                <c:pt idx="91">
                  <c:v>186</c:v>
                </c:pt>
                <c:pt idx="92">
                  <c:v>165</c:v>
                </c:pt>
                <c:pt idx="93">
                  <c:v>224</c:v>
                </c:pt>
                <c:pt idx="94">
                  <c:v>200</c:v>
                </c:pt>
                <c:pt idx="95">
                  <c:v>188</c:v>
                </c:pt>
                <c:pt idx="96">
                  <c:v>102</c:v>
                </c:pt>
                <c:pt idx="97">
                  <c:v>106</c:v>
                </c:pt>
                <c:pt idx="98">
                  <c:v>170</c:v>
                </c:pt>
                <c:pt idx="99">
                  <c:v>192</c:v>
                </c:pt>
                <c:pt idx="100">
                  <c:v>213</c:v>
                </c:pt>
                <c:pt idx="101">
                  <c:v>220</c:v>
                </c:pt>
                <c:pt idx="102">
                  <c:v>202</c:v>
                </c:pt>
                <c:pt idx="103">
                  <c:v>204</c:v>
                </c:pt>
                <c:pt idx="104">
                  <c:v>165</c:v>
                </c:pt>
                <c:pt idx="105">
                  <c:v>230</c:v>
                </c:pt>
                <c:pt idx="106">
                  <c:v>237</c:v>
                </c:pt>
                <c:pt idx="107">
                  <c:v>141</c:v>
                </c:pt>
                <c:pt idx="108">
                  <c:v>93</c:v>
                </c:pt>
                <c:pt idx="109">
                  <c:v>101</c:v>
                </c:pt>
                <c:pt idx="110">
                  <c:v>191</c:v>
                </c:pt>
                <c:pt idx="111">
                  <c:v>186</c:v>
                </c:pt>
                <c:pt idx="112">
                  <c:v>236</c:v>
                </c:pt>
                <c:pt idx="113">
                  <c:v>227</c:v>
                </c:pt>
                <c:pt idx="114">
                  <c:v>188</c:v>
                </c:pt>
                <c:pt idx="115">
                  <c:v>183</c:v>
                </c:pt>
                <c:pt idx="116">
                  <c:v>146</c:v>
                </c:pt>
                <c:pt idx="117">
                  <c:v>242</c:v>
                </c:pt>
                <c:pt idx="118">
                  <c:v>208</c:v>
                </c:pt>
                <c:pt idx="119">
                  <c:v>157</c:v>
                </c:pt>
                <c:pt idx="120">
                  <c:v>96</c:v>
                </c:pt>
                <c:pt idx="121">
                  <c:v>110</c:v>
                </c:pt>
              </c:numCache>
            </c:numRef>
          </c:val>
          <c:extLst>
            <c:ext xmlns:c16="http://schemas.microsoft.com/office/drawing/2014/chart" uri="{C3380CC4-5D6E-409C-BE32-E72D297353CC}">
              <c16:uniqueId val="{00000002-41C0-4527-A63B-FF0C7D7B34C8}"/>
            </c:ext>
          </c:extLst>
        </c:ser>
        <c:ser>
          <c:idx val="4"/>
          <c:order val="3"/>
          <c:tx>
            <c:strRef>
              <c:f>D.PriceSales!$E$1</c:f>
              <c:strCache>
                <c:ptCount val="1"/>
                <c:pt idx="0">
                  <c:v>San Mateo</c:v>
                </c:pt>
              </c:strCache>
            </c:strRef>
          </c:tx>
          <c:spPr>
            <a:solidFill>
              <a:schemeClr val="accent3"/>
            </a:solidFill>
            <a:ln>
              <a:noFill/>
            </a:ln>
            <a:effectLst>
              <a:outerShdw blurRad="50800" dist="38100" dir="2700000" algn="tl" rotWithShape="0">
                <a:prstClr val="black">
                  <a:alpha val="40000"/>
                </a:prstClr>
              </a:outerShdw>
            </a:effectLst>
          </c:spPr>
          <c:invertIfNegative val="0"/>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D.PriceSales!$E$2:$E$123</c:f>
              <c:numCache>
                <c:formatCode>0</c:formatCode>
                <c:ptCount val="122"/>
                <c:pt idx="0">
                  <c:v>169</c:v>
                </c:pt>
                <c:pt idx="1">
                  <c:v>222</c:v>
                </c:pt>
                <c:pt idx="2">
                  <c:v>263</c:v>
                </c:pt>
                <c:pt idx="3">
                  <c:v>318</c:v>
                </c:pt>
                <c:pt idx="4">
                  <c:v>343</c:v>
                </c:pt>
                <c:pt idx="5">
                  <c:v>443</c:v>
                </c:pt>
                <c:pt idx="6">
                  <c:v>416</c:v>
                </c:pt>
                <c:pt idx="7">
                  <c:v>386</c:v>
                </c:pt>
                <c:pt idx="8">
                  <c:v>403</c:v>
                </c:pt>
                <c:pt idx="9">
                  <c:v>426</c:v>
                </c:pt>
                <c:pt idx="10">
                  <c:v>342</c:v>
                </c:pt>
                <c:pt idx="11">
                  <c:v>384</c:v>
                </c:pt>
                <c:pt idx="12">
                  <c:v>249</c:v>
                </c:pt>
                <c:pt idx="13">
                  <c:v>239</c:v>
                </c:pt>
                <c:pt idx="14">
                  <c:v>340</c:v>
                </c:pt>
                <c:pt idx="15">
                  <c:v>363</c:v>
                </c:pt>
                <c:pt idx="16">
                  <c:v>439</c:v>
                </c:pt>
                <c:pt idx="17">
                  <c:v>471</c:v>
                </c:pt>
                <c:pt idx="18">
                  <c:v>407</c:v>
                </c:pt>
                <c:pt idx="19">
                  <c:v>418</c:v>
                </c:pt>
                <c:pt idx="20">
                  <c:v>358</c:v>
                </c:pt>
                <c:pt idx="21">
                  <c:v>391</c:v>
                </c:pt>
                <c:pt idx="22">
                  <c:v>354</c:v>
                </c:pt>
                <c:pt idx="23">
                  <c:v>402</c:v>
                </c:pt>
                <c:pt idx="24">
                  <c:v>253</c:v>
                </c:pt>
                <c:pt idx="25">
                  <c:v>250</c:v>
                </c:pt>
                <c:pt idx="26">
                  <c:v>392</c:v>
                </c:pt>
                <c:pt idx="27">
                  <c:v>381</c:v>
                </c:pt>
                <c:pt idx="28">
                  <c:v>440</c:v>
                </c:pt>
                <c:pt idx="29">
                  <c:v>501</c:v>
                </c:pt>
                <c:pt idx="30">
                  <c:v>426</c:v>
                </c:pt>
                <c:pt idx="31">
                  <c:v>433</c:v>
                </c:pt>
                <c:pt idx="32">
                  <c:v>413</c:v>
                </c:pt>
                <c:pt idx="33">
                  <c:v>332</c:v>
                </c:pt>
                <c:pt idx="34">
                  <c:v>353</c:v>
                </c:pt>
                <c:pt idx="35">
                  <c:v>363</c:v>
                </c:pt>
                <c:pt idx="36">
                  <c:v>244</c:v>
                </c:pt>
                <c:pt idx="37">
                  <c:v>280</c:v>
                </c:pt>
                <c:pt idx="38">
                  <c:v>458</c:v>
                </c:pt>
                <c:pt idx="39">
                  <c:v>442</c:v>
                </c:pt>
                <c:pt idx="40">
                  <c:v>500</c:v>
                </c:pt>
                <c:pt idx="41">
                  <c:v>520</c:v>
                </c:pt>
                <c:pt idx="42">
                  <c:v>466</c:v>
                </c:pt>
                <c:pt idx="43">
                  <c:v>436</c:v>
                </c:pt>
                <c:pt idx="44">
                  <c:v>344</c:v>
                </c:pt>
                <c:pt idx="45">
                  <c:v>467</c:v>
                </c:pt>
                <c:pt idx="46">
                  <c:v>407</c:v>
                </c:pt>
                <c:pt idx="47">
                  <c:v>375</c:v>
                </c:pt>
                <c:pt idx="48">
                  <c:v>250</c:v>
                </c:pt>
                <c:pt idx="49">
                  <c:v>265</c:v>
                </c:pt>
                <c:pt idx="50">
                  <c:v>380</c:v>
                </c:pt>
                <c:pt idx="51">
                  <c:v>440</c:v>
                </c:pt>
                <c:pt idx="52">
                  <c:v>519</c:v>
                </c:pt>
                <c:pt idx="53">
                  <c:v>478</c:v>
                </c:pt>
                <c:pt idx="54">
                  <c:v>488</c:v>
                </c:pt>
                <c:pt idx="55">
                  <c:v>443</c:v>
                </c:pt>
                <c:pt idx="56">
                  <c:v>361</c:v>
                </c:pt>
                <c:pt idx="57">
                  <c:v>474</c:v>
                </c:pt>
                <c:pt idx="58">
                  <c:v>351</c:v>
                </c:pt>
                <c:pt idx="59">
                  <c:v>335</c:v>
                </c:pt>
                <c:pt idx="60">
                  <c:v>252</c:v>
                </c:pt>
                <c:pt idx="61">
                  <c:v>219</c:v>
                </c:pt>
                <c:pt idx="62">
                  <c:v>332</c:v>
                </c:pt>
                <c:pt idx="63">
                  <c:v>444</c:v>
                </c:pt>
                <c:pt idx="64">
                  <c:v>443</c:v>
                </c:pt>
                <c:pt idx="65">
                  <c:v>462</c:v>
                </c:pt>
                <c:pt idx="66">
                  <c:v>480</c:v>
                </c:pt>
                <c:pt idx="67">
                  <c:v>426</c:v>
                </c:pt>
                <c:pt idx="68">
                  <c:v>411</c:v>
                </c:pt>
                <c:pt idx="69">
                  <c:v>445</c:v>
                </c:pt>
                <c:pt idx="70">
                  <c:v>339</c:v>
                </c:pt>
                <c:pt idx="71">
                  <c:v>306</c:v>
                </c:pt>
                <c:pt idx="72">
                  <c:v>172</c:v>
                </c:pt>
                <c:pt idx="73">
                  <c:v>212</c:v>
                </c:pt>
                <c:pt idx="74">
                  <c:v>349</c:v>
                </c:pt>
                <c:pt idx="75">
                  <c:v>425</c:v>
                </c:pt>
                <c:pt idx="76">
                  <c:v>403</c:v>
                </c:pt>
                <c:pt idx="77">
                  <c:v>434</c:v>
                </c:pt>
                <c:pt idx="78">
                  <c:v>448</c:v>
                </c:pt>
                <c:pt idx="79">
                  <c:v>392</c:v>
                </c:pt>
                <c:pt idx="80">
                  <c:v>395</c:v>
                </c:pt>
                <c:pt idx="81">
                  <c:v>354</c:v>
                </c:pt>
                <c:pt idx="82">
                  <c:v>316</c:v>
                </c:pt>
                <c:pt idx="83">
                  <c:v>346</c:v>
                </c:pt>
                <c:pt idx="84">
                  <c:v>215</c:v>
                </c:pt>
                <c:pt idx="85">
                  <c:v>199</c:v>
                </c:pt>
                <c:pt idx="86">
                  <c:v>302</c:v>
                </c:pt>
                <c:pt idx="87">
                  <c:v>336</c:v>
                </c:pt>
                <c:pt idx="88">
                  <c:v>407</c:v>
                </c:pt>
                <c:pt idx="89">
                  <c:v>445</c:v>
                </c:pt>
                <c:pt idx="90">
                  <c:v>386</c:v>
                </c:pt>
                <c:pt idx="91">
                  <c:v>413</c:v>
                </c:pt>
                <c:pt idx="92">
                  <c:v>363</c:v>
                </c:pt>
                <c:pt idx="93">
                  <c:v>387</c:v>
                </c:pt>
                <c:pt idx="94">
                  <c:v>367</c:v>
                </c:pt>
                <c:pt idx="95">
                  <c:v>311</c:v>
                </c:pt>
                <c:pt idx="96">
                  <c:v>190</c:v>
                </c:pt>
                <c:pt idx="97">
                  <c:v>193</c:v>
                </c:pt>
                <c:pt idx="98">
                  <c:v>328</c:v>
                </c:pt>
                <c:pt idx="99">
                  <c:v>349</c:v>
                </c:pt>
                <c:pt idx="100">
                  <c:v>441</c:v>
                </c:pt>
                <c:pt idx="101">
                  <c:v>487</c:v>
                </c:pt>
                <c:pt idx="102">
                  <c:v>359</c:v>
                </c:pt>
                <c:pt idx="103">
                  <c:v>381</c:v>
                </c:pt>
                <c:pt idx="104">
                  <c:v>362</c:v>
                </c:pt>
                <c:pt idx="105">
                  <c:v>378</c:v>
                </c:pt>
                <c:pt idx="106">
                  <c:v>387</c:v>
                </c:pt>
                <c:pt idx="107">
                  <c:v>319</c:v>
                </c:pt>
                <c:pt idx="108">
                  <c:v>172</c:v>
                </c:pt>
                <c:pt idx="109">
                  <c:v>224</c:v>
                </c:pt>
                <c:pt idx="110">
                  <c:v>349</c:v>
                </c:pt>
                <c:pt idx="111">
                  <c:v>345</c:v>
                </c:pt>
                <c:pt idx="112">
                  <c:v>452</c:v>
                </c:pt>
                <c:pt idx="113">
                  <c:v>428</c:v>
                </c:pt>
                <c:pt idx="114">
                  <c:v>398</c:v>
                </c:pt>
                <c:pt idx="115">
                  <c:v>374</c:v>
                </c:pt>
                <c:pt idx="116">
                  <c:v>309</c:v>
                </c:pt>
                <c:pt idx="117">
                  <c:v>429</c:v>
                </c:pt>
                <c:pt idx="118">
                  <c:v>334</c:v>
                </c:pt>
                <c:pt idx="119">
                  <c:v>254</c:v>
                </c:pt>
                <c:pt idx="120">
                  <c:v>189</c:v>
                </c:pt>
                <c:pt idx="121">
                  <c:v>213</c:v>
                </c:pt>
              </c:numCache>
            </c:numRef>
          </c:val>
          <c:extLst>
            <c:ext xmlns:c16="http://schemas.microsoft.com/office/drawing/2014/chart" uri="{C3380CC4-5D6E-409C-BE32-E72D297353CC}">
              <c16:uniqueId val="{00000003-41C0-4527-A63B-FF0C7D7B34C8}"/>
            </c:ext>
          </c:extLst>
        </c:ser>
        <c:dLbls>
          <c:showLegendKey val="0"/>
          <c:showVal val="0"/>
          <c:showCatName val="0"/>
          <c:showSerName val="0"/>
          <c:showPercent val="0"/>
          <c:showBubbleSize val="0"/>
        </c:dLbls>
        <c:gapWidth val="150"/>
        <c:overlap val="100"/>
        <c:axId val="1304612799"/>
        <c:axId val="1307590191"/>
      </c:barChart>
      <c:catAx>
        <c:axId val="13046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7590191"/>
        <c:crosses val="autoZero"/>
        <c:auto val="1"/>
        <c:lblAlgn val="ctr"/>
        <c:lblOffset val="100"/>
        <c:noMultiLvlLbl val="0"/>
      </c:catAx>
      <c:valAx>
        <c:axId val="13075901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46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400" dirty="0"/>
              <a:t>Silicon Valley Existing SFR Sales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D.PriceSales!$N$1</c:f>
              <c:strCache>
                <c:ptCount val="1"/>
              </c:strCache>
            </c:strRef>
          </c:tx>
          <c:spPr>
            <a:solidFill>
              <a:schemeClr val="accent2"/>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DEF-49B8-AA36-7847DA407963}"/>
              </c:ext>
            </c:extLst>
          </c:dPt>
          <c:dPt>
            <c:idx val="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DEF-49B8-AA36-7847DA407963}"/>
              </c:ext>
            </c:extLst>
          </c:dPt>
          <c:dPt>
            <c:idx val="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DEF-49B8-AA36-7847DA407963}"/>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0DEF-49B8-AA36-7847DA407963}"/>
              </c:ext>
            </c:extLst>
          </c:dPt>
          <c:dPt>
            <c:idx val="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0DEF-49B8-AA36-7847DA407963}"/>
              </c:ext>
            </c:extLst>
          </c:dPt>
          <c:dPt>
            <c:idx val="1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0DEF-49B8-AA36-7847DA407963}"/>
              </c:ext>
            </c:extLst>
          </c:dPt>
          <c:dPt>
            <c:idx val="12"/>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0DEF-49B8-AA36-7847DA407963}"/>
              </c:ext>
            </c:extLst>
          </c:dPt>
          <c:dPt>
            <c:idx val="1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0DEF-49B8-AA36-7847DA407963}"/>
              </c:ext>
            </c:extLst>
          </c:dPt>
          <c:dPt>
            <c:idx val="1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0DEF-49B8-AA36-7847DA407963}"/>
              </c:ext>
            </c:extLst>
          </c:dPt>
          <c:dPt>
            <c:idx val="1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0DEF-49B8-AA36-7847DA407963}"/>
              </c:ext>
            </c:extLst>
          </c:dPt>
          <c:dPt>
            <c:idx val="1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0DEF-49B8-AA36-7847DA407963}"/>
              </c:ext>
            </c:extLst>
          </c:dPt>
          <c:dPt>
            <c:idx val="1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0DEF-49B8-AA36-7847DA407963}"/>
              </c:ext>
            </c:extLst>
          </c:dPt>
          <c:dPt>
            <c:idx val="1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0DEF-49B8-AA36-7847DA407963}"/>
              </c:ext>
            </c:extLst>
          </c:dPt>
          <c:dPt>
            <c:idx val="1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0DEF-49B8-AA36-7847DA407963}"/>
              </c:ext>
            </c:extLst>
          </c:dPt>
          <c:dPt>
            <c:idx val="2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0DEF-49B8-AA36-7847DA407963}"/>
              </c:ext>
            </c:extLst>
          </c:dPt>
          <c:dPt>
            <c:idx val="2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0DEF-49B8-AA36-7847DA407963}"/>
              </c:ext>
            </c:extLst>
          </c:dPt>
          <c:dPt>
            <c:idx val="2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0DEF-49B8-AA36-7847DA407963}"/>
              </c:ext>
            </c:extLst>
          </c:dPt>
          <c:dPt>
            <c:idx val="2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3-0DEF-49B8-AA36-7847DA407963}"/>
              </c:ext>
            </c:extLst>
          </c:dPt>
          <c:dPt>
            <c:idx val="2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5-0DEF-49B8-AA36-7847DA407963}"/>
              </c:ext>
            </c:extLst>
          </c:dPt>
          <c:dPt>
            <c:idx val="2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7-0DEF-49B8-AA36-7847DA407963}"/>
              </c:ext>
            </c:extLst>
          </c:dPt>
          <c:dPt>
            <c:idx val="30"/>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9-0DEF-49B8-AA36-7847DA407963}"/>
              </c:ext>
            </c:extLst>
          </c:dPt>
          <c:dPt>
            <c:idx val="32"/>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B-0DEF-49B8-AA36-7847DA407963}"/>
              </c:ext>
            </c:extLst>
          </c:dPt>
          <c:dPt>
            <c:idx val="3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D-0DEF-49B8-AA36-7847DA407963}"/>
              </c:ext>
            </c:extLst>
          </c:dPt>
          <c:dPt>
            <c:idx val="3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F-0DEF-49B8-AA36-7847DA407963}"/>
              </c:ext>
            </c:extLst>
          </c:dPt>
          <c:dPt>
            <c:idx val="4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1-0DEF-49B8-AA36-7847DA407963}"/>
              </c:ext>
            </c:extLst>
          </c:dPt>
          <c:dPt>
            <c:idx val="4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3-0DEF-49B8-AA36-7847DA407963}"/>
              </c:ext>
            </c:extLst>
          </c:dPt>
          <c:dPt>
            <c:idx val="4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5-0DEF-49B8-AA36-7847DA407963}"/>
              </c:ext>
            </c:extLst>
          </c:dPt>
          <c:dPt>
            <c:idx val="4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7-0DEF-49B8-AA36-7847DA407963}"/>
              </c:ext>
            </c:extLst>
          </c:dPt>
          <c:dPt>
            <c:idx val="4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9-0DEF-49B8-AA36-7847DA407963}"/>
              </c:ext>
            </c:extLst>
          </c:dPt>
          <c:dPt>
            <c:idx val="4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B-0DEF-49B8-AA36-7847DA407963}"/>
              </c:ext>
            </c:extLst>
          </c:dPt>
          <c:dPt>
            <c:idx val="4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D-0DEF-49B8-AA36-7847DA407963}"/>
              </c:ext>
            </c:extLst>
          </c:dPt>
          <c:dPt>
            <c:idx val="4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3F-0DEF-49B8-AA36-7847DA407963}"/>
              </c:ext>
            </c:extLst>
          </c:dPt>
          <c:dPt>
            <c:idx val="4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1-0DEF-49B8-AA36-7847DA407963}"/>
              </c:ext>
            </c:extLst>
          </c:dPt>
          <c:dLbls>
            <c:dLbl>
              <c:idx val="49"/>
              <c:layout>
                <c:manualLayout>
                  <c:x val="-1.0185067526415994E-16"/>
                  <c:y val="-0.13665743305632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0DEF-49B8-AA36-7847DA4079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D.PriceSales!$A$74:$A$123</c:f>
              <c:strCache>
                <c:ptCount val="50"/>
                <c:pt idx="0">
                  <c:v>Jan-15</c:v>
                </c:pt>
                <c:pt idx="1">
                  <c:v>Feb-15</c:v>
                </c:pt>
                <c:pt idx="2">
                  <c:v>Mar-15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Mar-16</c:v>
                </c:pt>
                <c:pt idx="15">
                  <c:v>Apr-16</c:v>
                </c:pt>
                <c:pt idx="16">
                  <c:v>May-16</c:v>
                </c:pt>
                <c:pt idx="17">
                  <c:v>Jun-16</c:v>
                </c:pt>
                <c:pt idx="18">
                  <c:v>Jul-16</c:v>
                </c:pt>
                <c:pt idx="19">
                  <c:v>Aug-16</c:v>
                </c:pt>
                <c:pt idx="20">
                  <c:v>Sep-16</c:v>
                </c:pt>
                <c:pt idx="21">
                  <c:v>Oct-16</c:v>
                </c:pt>
                <c:pt idx="22">
                  <c:v>Nov-16</c:v>
                </c:pt>
                <c:pt idx="23">
                  <c:v>Dec-16</c:v>
                </c:pt>
                <c:pt idx="24">
                  <c:v>Jan-17</c:v>
                </c:pt>
                <c:pt idx="25">
                  <c:v>Feb-17</c:v>
                </c:pt>
                <c:pt idx="26">
                  <c:v>Mar-17</c:v>
                </c:pt>
                <c:pt idx="27">
                  <c:v>Apr-17</c:v>
                </c:pt>
                <c:pt idx="28">
                  <c:v>May-17</c:v>
                </c:pt>
                <c:pt idx="29">
                  <c:v>Jun-17</c:v>
                </c:pt>
                <c:pt idx="30">
                  <c:v>Jul-17</c:v>
                </c:pt>
                <c:pt idx="31">
                  <c:v>Aug-17</c:v>
                </c:pt>
                <c:pt idx="32">
                  <c:v>Sep-17</c:v>
                </c:pt>
                <c:pt idx="33">
                  <c:v>Oct-17</c:v>
                </c:pt>
                <c:pt idx="34">
                  <c:v>Nov-17</c:v>
                </c:pt>
                <c:pt idx="35">
                  <c:v>Dec-17</c:v>
                </c:pt>
                <c:pt idx="36">
                  <c:v>Jan-18</c:v>
                </c:pt>
                <c:pt idx="37">
                  <c:v>Feb-18</c:v>
                </c:pt>
                <c:pt idx="38">
                  <c:v>Mar-18</c:v>
                </c:pt>
                <c:pt idx="39">
                  <c:v>Apr-18</c:v>
                </c:pt>
                <c:pt idx="40">
                  <c:v>May-18</c:v>
                </c:pt>
                <c:pt idx="41">
                  <c:v>Jun-18</c:v>
                </c:pt>
                <c:pt idx="42">
                  <c:v>Jul-18</c:v>
                </c:pt>
                <c:pt idx="43">
                  <c:v>Aug-18</c:v>
                </c:pt>
                <c:pt idx="44">
                  <c:v>Sep-18</c:v>
                </c:pt>
                <c:pt idx="45">
                  <c:v>Oct-18</c:v>
                </c:pt>
                <c:pt idx="46">
                  <c:v>Nov-18</c:v>
                </c:pt>
                <c:pt idx="47">
                  <c:v>Dec-18</c:v>
                </c:pt>
                <c:pt idx="48">
                  <c:v>Jan-19</c:v>
                </c:pt>
                <c:pt idx="49">
                  <c:v>Feb-19</c:v>
                </c:pt>
              </c:strCache>
            </c:strRef>
          </c:cat>
          <c:val>
            <c:numRef>
              <c:f>D.PriceSales!$N$74:$N$123</c:f>
              <c:numCache>
                <c:formatCode>0.0%</c:formatCode>
                <c:ptCount val="50"/>
                <c:pt idx="0">
                  <c:v>-0.11046511627906974</c:v>
                </c:pt>
                <c:pt idx="1">
                  <c:v>-2.8222013170272842E-2</c:v>
                </c:pt>
                <c:pt idx="2">
                  <c:v>0.125</c:v>
                </c:pt>
                <c:pt idx="3">
                  <c:v>5.4662379421221763E-2</c:v>
                </c:pt>
                <c:pt idx="4">
                  <c:v>-3.7018255578093351E-2</c:v>
                </c:pt>
                <c:pt idx="5">
                  <c:v>8.2805907172995852E-2</c:v>
                </c:pt>
                <c:pt idx="6">
                  <c:v>4.049999999999998E-2</c:v>
                </c:pt>
                <c:pt idx="7">
                  <c:v>8.9988751406073764E-3</c:v>
                </c:pt>
                <c:pt idx="8">
                  <c:v>-2.329644729178848E-3</c:v>
                </c:pt>
                <c:pt idx="9">
                  <c:v>-0.11512297226582946</c:v>
                </c:pt>
                <c:pt idx="10">
                  <c:v>-2.2377622377622419E-2</c:v>
                </c:pt>
                <c:pt idx="11">
                  <c:v>0.15324305060584464</c:v>
                </c:pt>
                <c:pt idx="12">
                  <c:v>9.6949891067538152E-2</c:v>
                </c:pt>
                <c:pt idx="13">
                  <c:v>-6.0987415295256531E-2</c:v>
                </c:pt>
                <c:pt idx="14">
                  <c:v>-0.13233458177278401</c:v>
                </c:pt>
                <c:pt idx="15">
                  <c:v>-0.11839430894308944</c:v>
                </c:pt>
                <c:pt idx="16">
                  <c:v>-1.2111637704054767E-2</c:v>
                </c:pt>
                <c:pt idx="17">
                  <c:v>-4.8709206039942998E-4</c:v>
                </c:pt>
                <c:pt idx="18">
                  <c:v>-0.17203267659778954</c:v>
                </c:pt>
                <c:pt idx="19">
                  <c:v>-2.7870680044593144E-2</c:v>
                </c:pt>
                <c:pt idx="20">
                  <c:v>-1.4010507880910628E-2</c:v>
                </c:pt>
                <c:pt idx="21">
                  <c:v>4.021289178001175E-2</c:v>
                </c:pt>
                <c:pt idx="22">
                  <c:v>0.19384835479256091</c:v>
                </c:pt>
                <c:pt idx="23">
                  <c:v>-9.8887515451174246E-2</c:v>
                </c:pt>
                <c:pt idx="24">
                  <c:v>-6.0575968222442933E-2</c:v>
                </c:pt>
                <c:pt idx="25">
                  <c:v>1.0309278350515427E-2</c:v>
                </c:pt>
                <c:pt idx="26">
                  <c:v>0.10000000000000009</c:v>
                </c:pt>
                <c:pt idx="27">
                  <c:v>-7.319884726224779E-2</c:v>
                </c:pt>
                <c:pt idx="28">
                  <c:v>6.7697228144989241E-2</c:v>
                </c:pt>
                <c:pt idx="29">
                  <c:v>6.7738791423001876E-2</c:v>
                </c:pt>
                <c:pt idx="30">
                  <c:v>5.3975623911781678E-2</c:v>
                </c:pt>
                <c:pt idx="31">
                  <c:v>6.7087155963302836E-2</c:v>
                </c:pt>
                <c:pt idx="32">
                  <c:v>0</c:v>
                </c:pt>
                <c:pt idx="33">
                  <c:v>-1.9329164297896551E-2</c:v>
                </c:pt>
                <c:pt idx="34">
                  <c:v>-1.7974835230677444E-3</c:v>
                </c:pt>
                <c:pt idx="35">
                  <c:v>-4.1838134430727036E-2</c:v>
                </c:pt>
                <c:pt idx="36">
                  <c:v>-3.4883720930232509E-2</c:v>
                </c:pt>
                <c:pt idx="37">
                  <c:v>6.938775510204076E-2</c:v>
                </c:pt>
                <c:pt idx="38">
                  <c:v>8.3714846304774326E-2</c:v>
                </c:pt>
                <c:pt idx="39">
                  <c:v>7.4626865671641784E-2</c:v>
                </c:pt>
                <c:pt idx="40">
                  <c:v>2.6959560659011395E-2</c:v>
                </c:pt>
                <c:pt idx="41">
                  <c:v>-0.12186216339570977</c:v>
                </c:pt>
                <c:pt idx="42">
                  <c:v>-7.8744493392070458E-2</c:v>
                </c:pt>
                <c:pt idx="43">
                  <c:v>-6.9317571198280525E-2</c:v>
                </c:pt>
                <c:pt idx="44">
                  <c:v>-0.16163410301953818</c:v>
                </c:pt>
                <c:pt idx="45">
                  <c:v>-8.6956521739129933E-3</c:v>
                </c:pt>
                <c:pt idx="46">
                  <c:v>-0.11284513805522212</c:v>
                </c:pt>
                <c:pt idx="47">
                  <c:v>-0.1889763779527559</c:v>
                </c:pt>
                <c:pt idx="48">
                  <c:v>-2.3001095290251961E-2</c:v>
                </c:pt>
                <c:pt idx="49">
                  <c:v>-8.0152671755725158E-2</c:v>
                </c:pt>
              </c:numCache>
            </c:numRef>
          </c:val>
          <c:extLst>
            <c:ext xmlns:c16="http://schemas.microsoft.com/office/drawing/2014/chart" uri="{C3380CC4-5D6E-409C-BE32-E72D297353CC}">
              <c16:uniqueId val="{00000042-0DEF-49B8-AA36-7847DA407963}"/>
            </c:ext>
          </c:extLst>
        </c:ser>
        <c:dLbls>
          <c:showLegendKey val="0"/>
          <c:showVal val="0"/>
          <c:showCatName val="0"/>
          <c:showSerName val="0"/>
          <c:showPercent val="0"/>
          <c:showBubbleSize val="0"/>
        </c:dLbls>
        <c:gapWidth val="150"/>
        <c:overlap val="100"/>
        <c:axId val="1304612799"/>
        <c:axId val="1307590191"/>
      </c:barChart>
      <c:catAx>
        <c:axId val="13046127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7590191"/>
        <c:crosses val="autoZero"/>
        <c:auto val="1"/>
        <c:lblAlgn val="ctr"/>
        <c:lblOffset val="100"/>
        <c:noMultiLvlLbl val="0"/>
      </c:catAx>
      <c:valAx>
        <c:axId val="13075901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461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Home Sales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D.PriceSales!$B$1</c:f>
              <c:strCache>
                <c:ptCount val="1"/>
                <c:pt idx="0">
                  <c:v>Existing SFR Sales</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D.PriceSales!$B$2:$B$123</c:f>
              <c:numCache>
                <c:formatCode>0</c:formatCode>
                <c:ptCount val="122"/>
                <c:pt idx="0">
                  <c:v>311</c:v>
                </c:pt>
                <c:pt idx="1">
                  <c:v>327</c:v>
                </c:pt>
                <c:pt idx="2">
                  <c:v>425</c:v>
                </c:pt>
                <c:pt idx="3">
                  <c:v>387</c:v>
                </c:pt>
                <c:pt idx="4">
                  <c:v>402</c:v>
                </c:pt>
                <c:pt idx="5">
                  <c:v>461</c:v>
                </c:pt>
                <c:pt idx="6">
                  <c:v>417</c:v>
                </c:pt>
                <c:pt idx="7">
                  <c:v>390</c:v>
                </c:pt>
                <c:pt idx="8">
                  <c:v>343</c:v>
                </c:pt>
                <c:pt idx="9">
                  <c:v>405</c:v>
                </c:pt>
                <c:pt idx="10">
                  <c:v>290</c:v>
                </c:pt>
                <c:pt idx="11">
                  <c:v>362</c:v>
                </c:pt>
                <c:pt idx="12">
                  <c:v>248</c:v>
                </c:pt>
                <c:pt idx="13">
                  <c:v>240</c:v>
                </c:pt>
                <c:pt idx="14">
                  <c:v>333</c:v>
                </c:pt>
                <c:pt idx="15">
                  <c:v>324</c:v>
                </c:pt>
                <c:pt idx="16">
                  <c:v>318</c:v>
                </c:pt>
                <c:pt idx="17">
                  <c:v>351</c:v>
                </c:pt>
                <c:pt idx="18">
                  <c:v>292</c:v>
                </c:pt>
                <c:pt idx="19">
                  <c:v>297</c:v>
                </c:pt>
                <c:pt idx="20">
                  <c:v>298</c:v>
                </c:pt>
                <c:pt idx="21">
                  <c:v>289</c:v>
                </c:pt>
                <c:pt idx="22">
                  <c:v>247</c:v>
                </c:pt>
                <c:pt idx="23">
                  <c:v>294</c:v>
                </c:pt>
                <c:pt idx="24">
                  <c:v>232</c:v>
                </c:pt>
                <c:pt idx="25">
                  <c:v>258</c:v>
                </c:pt>
                <c:pt idx="26">
                  <c:v>316</c:v>
                </c:pt>
                <c:pt idx="27">
                  <c:v>270</c:v>
                </c:pt>
                <c:pt idx="28">
                  <c:v>280</c:v>
                </c:pt>
                <c:pt idx="29">
                  <c:v>289</c:v>
                </c:pt>
                <c:pt idx="30">
                  <c:v>270</c:v>
                </c:pt>
                <c:pt idx="31">
                  <c:v>272</c:v>
                </c:pt>
                <c:pt idx="32">
                  <c:v>261</c:v>
                </c:pt>
                <c:pt idx="33">
                  <c:v>234</c:v>
                </c:pt>
                <c:pt idx="34">
                  <c:v>281</c:v>
                </c:pt>
                <c:pt idx="35">
                  <c:v>277</c:v>
                </c:pt>
                <c:pt idx="36">
                  <c:v>213</c:v>
                </c:pt>
                <c:pt idx="37">
                  <c:v>219</c:v>
                </c:pt>
                <c:pt idx="38">
                  <c:v>281</c:v>
                </c:pt>
                <c:pt idx="39">
                  <c:v>262</c:v>
                </c:pt>
                <c:pt idx="40">
                  <c:v>295</c:v>
                </c:pt>
                <c:pt idx="41">
                  <c:v>249</c:v>
                </c:pt>
                <c:pt idx="42">
                  <c:v>236</c:v>
                </c:pt>
                <c:pt idx="43">
                  <c:v>262</c:v>
                </c:pt>
                <c:pt idx="44">
                  <c:v>228</c:v>
                </c:pt>
                <c:pt idx="45">
                  <c:v>247</c:v>
                </c:pt>
                <c:pt idx="46">
                  <c:v>244</c:v>
                </c:pt>
                <c:pt idx="47">
                  <c:v>233</c:v>
                </c:pt>
                <c:pt idx="48">
                  <c:v>206</c:v>
                </c:pt>
                <c:pt idx="49">
                  <c:v>203</c:v>
                </c:pt>
                <c:pt idx="50">
                  <c:v>275</c:v>
                </c:pt>
                <c:pt idx="51">
                  <c:v>263</c:v>
                </c:pt>
                <c:pt idx="52">
                  <c:v>241</c:v>
                </c:pt>
                <c:pt idx="53">
                  <c:v>223</c:v>
                </c:pt>
                <c:pt idx="54">
                  <c:v>249</c:v>
                </c:pt>
                <c:pt idx="55">
                  <c:v>228</c:v>
                </c:pt>
                <c:pt idx="56">
                  <c:v>224</c:v>
                </c:pt>
                <c:pt idx="57">
                  <c:v>199</c:v>
                </c:pt>
                <c:pt idx="58">
                  <c:v>181</c:v>
                </c:pt>
                <c:pt idx="59">
                  <c:v>200</c:v>
                </c:pt>
                <c:pt idx="60">
                  <c:v>142</c:v>
                </c:pt>
                <c:pt idx="61">
                  <c:v>146</c:v>
                </c:pt>
                <c:pt idx="62">
                  <c:v>163</c:v>
                </c:pt>
                <c:pt idx="63">
                  <c:v>220</c:v>
                </c:pt>
                <c:pt idx="64">
                  <c:v>253</c:v>
                </c:pt>
                <c:pt idx="65">
                  <c:v>215</c:v>
                </c:pt>
                <c:pt idx="66">
                  <c:v>229</c:v>
                </c:pt>
                <c:pt idx="67">
                  <c:v>219</c:v>
                </c:pt>
                <c:pt idx="68">
                  <c:v>213</c:v>
                </c:pt>
                <c:pt idx="69">
                  <c:v>246</c:v>
                </c:pt>
                <c:pt idx="70">
                  <c:v>177</c:v>
                </c:pt>
                <c:pt idx="71">
                  <c:v>191</c:v>
                </c:pt>
                <c:pt idx="72">
                  <c:v>168</c:v>
                </c:pt>
                <c:pt idx="73">
                  <c:v>154</c:v>
                </c:pt>
                <c:pt idx="74">
                  <c:v>225</c:v>
                </c:pt>
                <c:pt idx="75">
                  <c:v>221</c:v>
                </c:pt>
                <c:pt idx="76">
                  <c:v>230</c:v>
                </c:pt>
                <c:pt idx="77">
                  <c:v>253</c:v>
                </c:pt>
                <c:pt idx="78">
                  <c:v>286</c:v>
                </c:pt>
                <c:pt idx="79">
                  <c:v>213</c:v>
                </c:pt>
                <c:pt idx="80">
                  <c:v>226</c:v>
                </c:pt>
                <c:pt idx="81">
                  <c:v>242</c:v>
                </c:pt>
                <c:pt idx="82">
                  <c:v>198</c:v>
                </c:pt>
                <c:pt idx="83">
                  <c:v>200</c:v>
                </c:pt>
                <c:pt idx="84">
                  <c:v>162</c:v>
                </c:pt>
                <c:pt idx="85">
                  <c:v>184</c:v>
                </c:pt>
                <c:pt idx="86">
                  <c:v>196</c:v>
                </c:pt>
                <c:pt idx="87">
                  <c:v>233</c:v>
                </c:pt>
                <c:pt idx="88">
                  <c:v>225</c:v>
                </c:pt>
                <c:pt idx="89">
                  <c:v>272</c:v>
                </c:pt>
                <c:pt idx="90">
                  <c:v>234</c:v>
                </c:pt>
                <c:pt idx="91">
                  <c:v>230</c:v>
                </c:pt>
                <c:pt idx="92">
                  <c:v>234</c:v>
                </c:pt>
                <c:pt idx="93">
                  <c:v>217</c:v>
                </c:pt>
                <c:pt idx="94">
                  <c:v>215</c:v>
                </c:pt>
                <c:pt idx="95">
                  <c:v>221</c:v>
                </c:pt>
                <c:pt idx="96">
                  <c:v>166</c:v>
                </c:pt>
                <c:pt idx="97">
                  <c:v>155</c:v>
                </c:pt>
                <c:pt idx="98">
                  <c:v>204</c:v>
                </c:pt>
                <c:pt idx="99">
                  <c:v>183</c:v>
                </c:pt>
                <c:pt idx="100">
                  <c:v>233</c:v>
                </c:pt>
                <c:pt idx="101">
                  <c:v>278</c:v>
                </c:pt>
                <c:pt idx="102">
                  <c:v>210</c:v>
                </c:pt>
                <c:pt idx="103">
                  <c:v>252</c:v>
                </c:pt>
                <c:pt idx="104">
                  <c:v>217</c:v>
                </c:pt>
                <c:pt idx="105">
                  <c:v>239</c:v>
                </c:pt>
                <c:pt idx="106">
                  <c:v>224</c:v>
                </c:pt>
                <c:pt idx="107">
                  <c:v>213</c:v>
                </c:pt>
                <c:pt idx="108">
                  <c:v>182</c:v>
                </c:pt>
                <c:pt idx="109">
                  <c:v>167</c:v>
                </c:pt>
                <c:pt idx="110">
                  <c:v>233</c:v>
                </c:pt>
                <c:pt idx="111">
                  <c:v>236</c:v>
                </c:pt>
                <c:pt idx="112">
                  <c:v>272</c:v>
                </c:pt>
                <c:pt idx="113">
                  <c:v>249</c:v>
                </c:pt>
                <c:pt idx="114">
                  <c:v>216</c:v>
                </c:pt>
                <c:pt idx="115">
                  <c:v>235</c:v>
                </c:pt>
                <c:pt idx="116">
                  <c:v>230</c:v>
                </c:pt>
                <c:pt idx="117">
                  <c:v>212</c:v>
                </c:pt>
                <c:pt idx="118">
                  <c:v>199</c:v>
                </c:pt>
                <c:pt idx="119">
                  <c:v>147</c:v>
                </c:pt>
                <c:pt idx="120">
                  <c:v>166</c:v>
                </c:pt>
                <c:pt idx="121">
                  <c:v>144</c:v>
                </c:pt>
              </c:numCache>
            </c:numRef>
          </c:val>
          <c:extLst>
            <c:ext xmlns:c16="http://schemas.microsoft.com/office/drawing/2014/chart" uri="{C3380CC4-5D6E-409C-BE32-E72D297353CC}">
              <c16:uniqueId val="{00000000-F2F5-472B-8EF7-BB7AEFF7A635}"/>
            </c:ext>
          </c:extLst>
        </c:ser>
        <c:ser>
          <c:idx val="1"/>
          <c:order val="1"/>
          <c:tx>
            <c:strRef>
              <c:f>D.PriceSales!$C$1</c:f>
              <c:strCache>
                <c:ptCount val="1"/>
                <c:pt idx="0">
                  <c:v>Condo Sales</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D.PriceSales!$C$2:$C$123</c:f>
              <c:numCache>
                <c:formatCode>0</c:formatCode>
                <c:ptCount val="122"/>
                <c:pt idx="0">
                  <c:v>21</c:v>
                </c:pt>
                <c:pt idx="1">
                  <c:v>34</c:v>
                </c:pt>
                <c:pt idx="2">
                  <c:v>31</c:v>
                </c:pt>
                <c:pt idx="3">
                  <c:v>46</c:v>
                </c:pt>
                <c:pt idx="4">
                  <c:v>29</c:v>
                </c:pt>
                <c:pt idx="5">
                  <c:v>48</c:v>
                </c:pt>
                <c:pt idx="6">
                  <c:v>28</c:v>
                </c:pt>
                <c:pt idx="7">
                  <c:v>32</c:v>
                </c:pt>
                <c:pt idx="8">
                  <c:v>35</c:v>
                </c:pt>
                <c:pt idx="9">
                  <c:v>29</c:v>
                </c:pt>
                <c:pt idx="10">
                  <c:v>17</c:v>
                </c:pt>
                <c:pt idx="11">
                  <c:v>33</c:v>
                </c:pt>
                <c:pt idx="12">
                  <c:v>24</c:v>
                </c:pt>
                <c:pt idx="13">
                  <c:v>22</c:v>
                </c:pt>
                <c:pt idx="14">
                  <c:v>27</c:v>
                </c:pt>
                <c:pt idx="15">
                  <c:v>35</c:v>
                </c:pt>
                <c:pt idx="16">
                  <c:v>30</c:v>
                </c:pt>
                <c:pt idx="17">
                  <c:v>36</c:v>
                </c:pt>
                <c:pt idx="18">
                  <c:v>28</c:v>
                </c:pt>
                <c:pt idx="19">
                  <c:v>28</c:v>
                </c:pt>
                <c:pt idx="20">
                  <c:v>17</c:v>
                </c:pt>
                <c:pt idx="21">
                  <c:v>38</c:v>
                </c:pt>
                <c:pt idx="22">
                  <c:v>21</c:v>
                </c:pt>
                <c:pt idx="23">
                  <c:v>35</c:v>
                </c:pt>
                <c:pt idx="24">
                  <c:v>26</c:v>
                </c:pt>
                <c:pt idx="25">
                  <c:v>27</c:v>
                </c:pt>
                <c:pt idx="26">
                  <c:v>42</c:v>
                </c:pt>
                <c:pt idx="27">
                  <c:v>33</c:v>
                </c:pt>
                <c:pt idx="28">
                  <c:v>30</c:v>
                </c:pt>
                <c:pt idx="29">
                  <c:v>36</c:v>
                </c:pt>
                <c:pt idx="30">
                  <c:v>33</c:v>
                </c:pt>
                <c:pt idx="31">
                  <c:v>37</c:v>
                </c:pt>
                <c:pt idx="32">
                  <c:v>29</c:v>
                </c:pt>
                <c:pt idx="33">
                  <c:v>17</c:v>
                </c:pt>
                <c:pt idx="34">
                  <c:v>23</c:v>
                </c:pt>
                <c:pt idx="35">
                  <c:v>25</c:v>
                </c:pt>
                <c:pt idx="36">
                  <c:v>19</c:v>
                </c:pt>
                <c:pt idx="37">
                  <c:v>28</c:v>
                </c:pt>
                <c:pt idx="38">
                  <c:v>26</c:v>
                </c:pt>
                <c:pt idx="39">
                  <c:v>29</c:v>
                </c:pt>
                <c:pt idx="40">
                  <c:v>30</c:v>
                </c:pt>
                <c:pt idx="41">
                  <c:v>27</c:v>
                </c:pt>
                <c:pt idx="42">
                  <c:v>31</c:v>
                </c:pt>
                <c:pt idx="43">
                  <c:v>40</c:v>
                </c:pt>
                <c:pt idx="44">
                  <c:v>29</c:v>
                </c:pt>
                <c:pt idx="45">
                  <c:v>39</c:v>
                </c:pt>
                <c:pt idx="46">
                  <c:v>25</c:v>
                </c:pt>
                <c:pt idx="47">
                  <c:v>23</c:v>
                </c:pt>
                <c:pt idx="48">
                  <c:v>17</c:v>
                </c:pt>
                <c:pt idx="49">
                  <c:v>28</c:v>
                </c:pt>
                <c:pt idx="50">
                  <c:v>36</c:v>
                </c:pt>
                <c:pt idx="51">
                  <c:v>25</c:v>
                </c:pt>
                <c:pt idx="52">
                  <c:v>41</c:v>
                </c:pt>
                <c:pt idx="53">
                  <c:v>30</c:v>
                </c:pt>
                <c:pt idx="54">
                  <c:v>28</c:v>
                </c:pt>
                <c:pt idx="55">
                  <c:v>30</c:v>
                </c:pt>
                <c:pt idx="56">
                  <c:v>20</c:v>
                </c:pt>
                <c:pt idx="57">
                  <c:v>27</c:v>
                </c:pt>
                <c:pt idx="58">
                  <c:v>26</c:v>
                </c:pt>
                <c:pt idx="59">
                  <c:v>31</c:v>
                </c:pt>
                <c:pt idx="60">
                  <c:v>21</c:v>
                </c:pt>
                <c:pt idx="61">
                  <c:v>28</c:v>
                </c:pt>
                <c:pt idx="62">
                  <c:v>25</c:v>
                </c:pt>
                <c:pt idx="63">
                  <c:v>22</c:v>
                </c:pt>
                <c:pt idx="64">
                  <c:v>32</c:v>
                </c:pt>
                <c:pt idx="65">
                  <c:v>17</c:v>
                </c:pt>
                <c:pt idx="66">
                  <c:v>22</c:v>
                </c:pt>
                <c:pt idx="67">
                  <c:v>28</c:v>
                </c:pt>
                <c:pt idx="68">
                  <c:v>21</c:v>
                </c:pt>
                <c:pt idx="69">
                  <c:v>29</c:v>
                </c:pt>
                <c:pt idx="70">
                  <c:v>16</c:v>
                </c:pt>
                <c:pt idx="71">
                  <c:v>25</c:v>
                </c:pt>
                <c:pt idx="72">
                  <c:v>21</c:v>
                </c:pt>
                <c:pt idx="73">
                  <c:v>21</c:v>
                </c:pt>
                <c:pt idx="74">
                  <c:v>36</c:v>
                </c:pt>
                <c:pt idx="75">
                  <c:v>20</c:v>
                </c:pt>
                <c:pt idx="76">
                  <c:v>32</c:v>
                </c:pt>
                <c:pt idx="77">
                  <c:v>30</c:v>
                </c:pt>
                <c:pt idx="78">
                  <c:v>44</c:v>
                </c:pt>
                <c:pt idx="79">
                  <c:v>31</c:v>
                </c:pt>
                <c:pt idx="80">
                  <c:v>29</c:v>
                </c:pt>
                <c:pt idx="81">
                  <c:v>27</c:v>
                </c:pt>
                <c:pt idx="82">
                  <c:v>21</c:v>
                </c:pt>
                <c:pt idx="83">
                  <c:v>19</c:v>
                </c:pt>
                <c:pt idx="84">
                  <c:v>25</c:v>
                </c:pt>
                <c:pt idx="85">
                  <c:v>24</c:v>
                </c:pt>
                <c:pt idx="86">
                  <c:v>28</c:v>
                </c:pt>
                <c:pt idx="87">
                  <c:v>34</c:v>
                </c:pt>
                <c:pt idx="88">
                  <c:v>37</c:v>
                </c:pt>
                <c:pt idx="89">
                  <c:v>35</c:v>
                </c:pt>
                <c:pt idx="90">
                  <c:v>33</c:v>
                </c:pt>
                <c:pt idx="91">
                  <c:v>37</c:v>
                </c:pt>
                <c:pt idx="92">
                  <c:v>28</c:v>
                </c:pt>
                <c:pt idx="93">
                  <c:v>33</c:v>
                </c:pt>
                <c:pt idx="94">
                  <c:v>21</c:v>
                </c:pt>
                <c:pt idx="95">
                  <c:v>27</c:v>
                </c:pt>
                <c:pt idx="96">
                  <c:v>30</c:v>
                </c:pt>
                <c:pt idx="97">
                  <c:v>14</c:v>
                </c:pt>
                <c:pt idx="98">
                  <c:v>32</c:v>
                </c:pt>
                <c:pt idx="99">
                  <c:v>19</c:v>
                </c:pt>
                <c:pt idx="100">
                  <c:v>30</c:v>
                </c:pt>
                <c:pt idx="101">
                  <c:v>35</c:v>
                </c:pt>
                <c:pt idx="102">
                  <c:v>24</c:v>
                </c:pt>
                <c:pt idx="103">
                  <c:v>34</c:v>
                </c:pt>
                <c:pt idx="104">
                  <c:v>36</c:v>
                </c:pt>
                <c:pt idx="105">
                  <c:v>28</c:v>
                </c:pt>
                <c:pt idx="106">
                  <c:v>21</c:v>
                </c:pt>
                <c:pt idx="107">
                  <c:v>24</c:v>
                </c:pt>
                <c:pt idx="108">
                  <c:v>20</c:v>
                </c:pt>
                <c:pt idx="109">
                  <c:v>28</c:v>
                </c:pt>
                <c:pt idx="110">
                  <c:v>24</c:v>
                </c:pt>
                <c:pt idx="111">
                  <c:v>26</c:v>
                </c:pt>
                <c:pt idx="112">
                  <c:v>26</c:v>
                </c:pt>
                <c:pt idx="113">
                  <c:v>35</c:v>
                </c:pt>
                <c:pt idx="114">
                  <c:v>30</c:v>
                </c:pt>
                <c:pt idx="115">
                  <c:v>37</c:v>
                </c:pt>
                <c:pt idx="116">
                  <c:v>28</c:v>
                </c:pt>
                <c:pt idx="117">
                  <c:v>47</c:v>
                </c:pt>
                <c:pt idx="118">
                  <c:v>25</c:v>
                </c:pt>
                <c:pt idx="119">
                  <c:v>19</c:v>
                </c:pt>
                <c:pt idx="120">
                  <c:v>20</c:v>
                </c:pt>
                <c:pt idx="121">
                  <c:v>25</c:v>
                </c:pt>
              </c:numCache>
            </c:numRef>
          </c:val>
          <c:extLst>
            <c:ext xmlns:c16="http://schemas.microsoft.com/office/drawing/2014/chart" uri="{C3380CC4-5D6E-409C-BE32-E72D297353CC}">
              <c16:uniqueId val="{00000001-F2F5-472B-8EF7-BB7AEFF7A635}"/>
            </c:ext>
          </c:extLst>
        </c:ser>
        <c:dLbls>
          <c:showLegendKey val="0"/>
          <c:showVal val="0"/>
          <c:showCatName val="0"/>
          <c:showSerName val="0"/>
          <c:showPercent val="0"/>
          <c:showBubbleSize val="0"/>
        </c:dLbls>
        <c:gapWidth val="150"/>
        <c:overlap val="100"/>
        <c:axId val="1304612799"/>
        <c:axId val="1307590191"/>
      </c:barChart>
      <c:catAx>
        <c:axId val="13046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7590191"/>
        <c:crosses val="autoZero"/>
        <c:auto val="1"/>
        <c:lblAlgn val="ctr"/>
        <c:lblOffset val="100"/>
        <c:noMultiLvlLbl val="0"/>
      </c:catAx>
      <c:valAx>
        <c:axId val="130759019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46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Existing SFR Sales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D.PriceSales!$F$1</c:f>
              <c:strCache>
                <c:ptCount val="1"/>
              </c:strCache>
            </c:strRef>
          </c:tx>
          <c:spPr>
            <a:solidFill>
              <a:schemeClr val="accent2"/>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5C4-4E73-9DAE-E89BD8242309}"/>
              </c:ext>
            </c:extLst>
          </c:dPt>
          <c:dPt>
            <c:idx val="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5C4-4E73-9DAE-E89BD8242309}"/>
              </c:ext>
            </c:extLst>
          </c:dPt>
          <c:dPt>
            <c:idx val="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5C4-4E73-9DAE-E89BD8242309}"/>
              </c:ext>
            </c:extLst>
          </c:dPt>
          <c:dPt>
            <c:idx val="1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05C4-4E73-9DAE-E89BD8242309}"/>
              </c:ext>
            </c:extLst>
          </c:dPt>
          <c:dPt>
            <c:idx val="1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05C4-4E73-9DAE-E89BD8242309}"/>
              </c:ext>
            </c:extLst>
          </c:dPt>
          <c:dPt>
            <c:idx val="1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05C4-4E73-9DAE-E89BD8242309}"/>
              </c:ext>
            </c:extLst>
          </c:dPt>
          <c:dPt>
            <c:idx val="1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05C4-4E73-9DAE-E89BD8242309}"/>
              </c:ext>
            </c:extLst>
          </c:dPt>
          <c:dPt>
            <c:idx val="2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05C4-4E73-9DAE-E89BD8242309}"/>
              </c:ext>
            </c:extLst>
          </c:dPt>
          <c:dPt>
            <c:idx val="2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05C4-4E73-9DAE-E89BD8242309}"/>
              </c:ext>
            </c:extLst>
          </c:dPt>
          <c:dPt>
            <c:idx val="2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05C4-4E73-9DAE-E89BD8242309}"/>
              </c:ext>
            </c:extLst>
          </c:dPt>
          <c:dPt>
            <c:idx val="3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05C4-4E73-9DAE-E89BD8242309}"/>
              </c:ext>
            </c:extLst>
          </c:dPt>
          <c:dPt>
            <c:idx val="3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05C4-4E73-9DAE-E89BD8242309}"/>
              </c:ext>
            </c:extLst>
          </c:dPt>
          <c:dPt>
            <c:idx val="3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05C4-4E73-9DAE-E89BD8242309}"/>
              </c:ext>
            </c:extLst>
          </c:dPt>
          <c:dPt>
            <c:idx val="4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05C4-4E73-9DAE-E89BD8242309}"/>
              </c:ext>
            </c:extLst>
          </c:dPt>
          <c:dPt>
            <c:idx val="4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05C4-4E73-9DAE-E89BD8242309}"/>
              </c:ext>
            </c:extLst>
          </c:dPt>
          <c:dPt>
            <c:idx val="4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05C4-4E73-9DAE-E89BD8242309}"/>
              </c:ext>
            </c:extLst>
          </c:dPt>
          <c:dPt>
            <c:idx val="4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05C4-4E73-9DAE-E89BD8242309}"/>
              </c:ext>
            </c:extLst>
          </c:dPt>
          <c:dPt>
            <c:idx val="4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3-05C4-4E73-9DAE-E89BD8242309}"/>
              </c:ext>
            </c:extLst>
          </c:dPt>
          <c:dPt>
            <c:idx val="4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5-05C4-4E73-9DAE-E89BD8242309}"/>
              </c:ext>
            </c:extLst>
          </c:dPt>
          <c:dPt>
            <c:idx val="4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7-05C4-4E73-9DAE-E89BD8242309}"/>
              </c:ext>
            </c:extLst>
          </c:dPt>
          <c:dLbls>
            <c:dLbl>
              <c:idx val="49"/>
              <c:layout>
                <c:manualLayout>
                  <c:x val="-1.0185067526415994E-16"/>
                  <c:y val="-0.13665743305632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5C4-4E73-9DAE-E89BD824230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D.PriceSales!$A$74:$A$123</c:f>
              <c:strCache>
                <c:ptCount val="50"/>
                <c:pt idx="0">
                  <c:v>Jan-15</c:v>
                </c:pt>
                <c:pt idx="1">
                  <c:v>Feb-15</c:v>
                </c:pt>
                <c:pt idx="2">
                  <c:v>Mar-15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Mar-16</c:v>
                </c:pt>
                <c:pt idx="15">
                  <c:v>Apr-16</c:v>
                </c:pt>
                <c:pt idx="16">
                  <c:v>May-16</c:v>
                </c:pt>
                <c:pt idx="17">
                  <c:v>Jun-16</c:v>
                </c:pt>
                <c:pt idx="18">
                  <c:v>Jul-16</c:v>
                </c:pt>
                <c:pt idx="19">
                  <c:v>Aug-16</c:v>
                </c:pt>
                <c:pt idx="20">
                  <c:v>Sep-16</c:v>
                </c:pt>
                <c:pt idx="21">
                  <c:v>Oct-16</c:v>
                </c:pt>
                <c:pt idx="22">
                  <c:v>Nov-16</c:v>
                </c:pt>
                <c:pt idx="23">
                  <c:v>Dec-16</c:v>
                </c:pt>
                <c:pt idx="24">
                  <c:v>Jan-17</c:v>
                </c:pt>
                <c:pt idx="25">
                  <c:v>Feb-17</c:v>
                </c:pt>
                <c:pt idx="26">
                  <c:v>Mar-17</c:v>
                </c:pt>
                <c:pt idx="27">
                  <c:v>Apr-17</c:v>
                </c:pt>
                <c:pt idx="28">
                  <c:v>May-17</c:v>
                </c:pt>
                <c:pt idx="29">
                  <c:v>Jun-17</c:v>
                </c:pt>
                <c:pt idx="30">
                  <c:v>Jul-17</c:v>
                </c:pt>
                <c:pt idx="31">
                  <c:v>Aug-17</c:v>
                </c:pt>
                <c:pt idx="32">
                  <c:v>Sep-17</c:v>
                </c:pt>
                <c:pt idx="33">
                  <c:v>Oct-17</c:v>
                </c:pt>
                <c:pt idx="34">
                  <c:v>Nov-17</c:v>
                </c:pt>
                <c:pt idx="35">
                  <c:v>Dec-17</c:v>
                </c:pt>
                <c:pt idx="36">
                  <c:v>Jan-18</c:v>
                </c:pt>
                <c:pt idx="37">
                  <c:v>Feb-18</c:v>
                </c:pt>
                <c:pt idx="38">
                  <c:v>Mar-18</c:v>
                </c:pt>
                <c:pt idx="39">
                  <c:v>Apr-18</c:v>
                </c:pt>
                <c:pt idx="40">
                  <c:v>May-18</c:v>
                </c:pt>
                <c:pt idx="41">
                  <c:v>Jun-18</c:v>
                </c:pt>
                <c:pt idx="42">
                  <c:v>Jul-18</c:v>
                </c:pt>
                <c:pt idx="43">
                  <c:v>Aug-18</c:v>
                </c:pt>
                <c:pt idx="44">
                  <c:v>Sep-18</c:v>
                </c:pt>
                <c:pt idx="45">
                  <c:v>Oct-18</c:v>
                </c:pt>
                <c:pt idx="46">
                  <c:v>Nov-18</c:v>
                </c:pt>
                <c:pt idx="47">
                  <c:v>Dec-18</c:v>
                </c:pt>
                <c:pt idx="48">
                  <c:v>Jan-19</c:v>
                </c:pt>
                <c:pt idx="49">
                  <c:v>Feb-19</c:v>
                </c:pt>
              </c:strCache>
            </c:strRef>
          </c:cat>
          <c:val>
            <c:numRef>
              <c:f>D.PriceSales!$F$74:$F$123</c:f>
              <c:numCache>
                <c:formatCode>0.0%</c:formatCode>
                <c:ptCount val="50"/>
                <c:pt idx="0">
                  <c:v>0.18309859154929575</c:v>
                </c:pt>
                <c:pt idx="1">
                  <c:v>5.4794520547945202E-2</c:v>
                </c:pt>
                <c:pt idx="2">
                  <c:v>0.38036809815950923</c:v>
                </c:pt>
                <c:pt idx="3">
                  <c:v>4.5454545454546302E-3</c:v>
                </c:pt>
                <c:pt idx="4">
                  <c:v>-9.0909090909090939E-2</c:v>
                </c:pt>
                <c:pt idx="5">
                  <c:v>0.17674418604651154</c:v>
                </c:pt>
                <c:pt idx="6">
                  <c:v>0.24890829694323147</c:v>
                </c:pt>
                <c:pt idx="7">
                  <c:v>-2.7397260273972601E-2</c:v>
                </c:pt>
                <c:pt idx="8">
                  <c:v>6.1032863849765251E-2</c:v>
                </c:pt>
                <c:pt idx="9">
                  <c:v>-1.6260162601625994E-2</c:v>
                </c:pt>
                <c:pt idx="10">
                  <c:v>0.11864406779661008</c:v>
                </c:pt>
                <c:pt idx="11">
                  <c:v>4.7120418848167533E-2</c:v>
                </c:pt>
                <c:pt idx="12">
                  <c:v>-3.5714285714285698E-2</c:v>
                </c:pt>
                <c:pt idx="13">
                  <c:v>0.19480519480519476</c:v>
                </c:pt>
                <c:pt idx="14">
                  <c:v>-0.12888888888888894</c:v>
                </c:pt>
                <c:pt idx="15">
                  <c:v>5.4298642533936681E-2</c:v>
                </c:pt>
                <c:pt idx="16">
                  <c:v>-2.1739130434782594E-2</c:v>
                </c:pt>
                <c:pt idx="17">
                  <c:v>7.5098814229249022E-2</c:v>
                </c:pt>
                <c:pt idx="18">
                  <c:v>-0.18181818181818177</c:v>
                </c:pt>
                <c:pt idx="19">
                  <c:v>7.9812206572769995E-2</c:v>
                </c:pt>
                <c:pt idx="20">
                  <c:v>3.539823008849563E-2</c:v>
                </c:pt>
                <c:pt idx="21">
                  <c:v>-0.10330578512396693</c:v>
                </c:pt>
                <c:pt idx="22">
                  <c:v>8.5858585858585856E-2</c:v>
                </c:pt>
                <c:pt idx="23">
                  <c:v>0.10499999999999998</c:v>
                </c:pt>
                <c:pt idx="24">
                  <c:v>2.4691358024691468E-2</c:v>
                </c:pt>
                <c:pt idx="25">
                  <c:v>-0.15760869565217395</c:v>
                </c:pt>
                <c:pt idx="26">
                  <c:v>4.081632653061229E-2</c:v>
                </c:pt>
                <c:pt idx="27">
                  <c:v>-0.21459227467811159</c:v>
                </c:pt>
                <c:pt idx="28">
                  <c:v>3.5555555555555562E-2</c:v>
                </c:pt>
                <c:pt idx="29">
                  <c:v>2.2058823529411686E-2</c:v>
                </c:pt>
                <c:pt idx="30">
                  <c:v>-0.10256410256410253</c:v>
                </c:pt>
                <c:pt idx="31">
                  <c:v>9.565217391304337E-2</c:v>
                </c:pt>
                <c:pt idx="32">
                  <c:v>-7.2649572649572614E-2</c:v>
                </c:pt>
                <c:pt idx="33">
                  <c:v>0.10138248847926268</c:v>
                </c:pt>
                <c:pt idx="34">
                  <c:v>4.1860465116279055E-2</c:v>
                </c:pt>
                <c:pt idx="35">
                  <c:v>-3.6199095022624417E-2</c:v>
                </c:pt>
                <c:pt idx="36">
                  <c:v>9.6385542168674787E-2</c:v>
                </c:pt>
                <c:pt idx="37">
                  <c:v>7.7419354838709653E-2</c:v>
                </c:pt>
                <c:pt idx="38">
                  <c:v>0.14215686274509798</c:v>
                </c:pt>
                <c:pt idx="39">
                  <c:v>0.28961748633879791</c:v>
                </c:pt>
                <c:pt idx="40">
                  <c:v>0.16738197424892709</c:v>
                </c:pt>
                <c:pt idx="41">
                  <c:v>-0.10431654676258995</c:v>
                </c:pt>
                <c:pt idx="42">
                  <c:v>2.857142857142847E-2</c:v>
                </c:pt>
                <c:pt idx="43">
                  <c:v>-6.7460317460317443E-2</c:v>
                </c:pt>
                <c:pt idx="44">
                  <c:v>5.9907834101382562E-2</c:v>
                </c:pt>
                <c:pt idx="45">
                  <c:v>-0.11297071129707115</c:v>
                </c:pt>
                <c:pt idx="46">
                  <c:v>-0.1116071428571429</c:v>
                </c:pt>
                <c:pt idx="47">
                  <c:v>-0.3098591549295775</c:v>
                </c:pt>
                <c:pt idx="48">
                  <c:v>-8.7912087912087933E-2</c:v>
                </c:pt>
                <c:pt idx="49">
                  <c:v>-0.13772455089820357</c:v>
                </c:pt>
              </c:numCache>
            </c:numRef>
          </c:val>
          <c:extLst>
            <c:ext xmlns:c16="http://schemas.microsoft.com/office/drawing/2014/chart" uri="{C3380CC4-5D6E-409C-BE32-E72D297353CC}">
              <c16:uniqueId val="{00000028-05C4-4E73-9DAE-E89BD8242309}"/>
            </c:ext>
          </c:extLst>
        </c:ser>
        <c:dLbls>
          <c:showLegendKey val="0"/>
          <c:showVal val="0"/>
          <c:showCatName val="0"/>
          <c:showSerName val="0"/>
          <c:showPercent val="0"/>
          <c:showBubbleSize val="0"/>
        </c:dLbls>
        <c:gapWidth val="150"/>
        <c:overlap val="100"/>
        <c:axId val="1304612799"/>
        <c:axId val="1307590191"/>
      </c:barChart>
      <c:catAx>
        <c:axId val="13046127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7590191"/>
        <c:crosses val="autoZero"/>
        <c:auto val="1"/>
        <c:lblAlgn val="ctr"/>
        <c:lblOffset val="100"/>
        <c:noMultiLvlLbl val="0"/>
      </c:catAx>
      <c:valAx>
        <c:axId val="13075901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461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a:t>
            </a:r>
            <a:r>
              <a:rPr lang="en-US" baseline="0" dirty="0"/>
              <a:t> Existing SFR Sales Growth</a:t>
            </a:r>
            <a:endParaRPr lang="en-US"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D.Buckets!$D$1</c:f>
              <c:strCache>
                <c:ptCount val="1"/>
                <c:pt idx="0">
                  <c:v>YTD %Chg.</c:v>
                </c:pt>
              </c:strCache>
            </c:strRef>
          </c:tx>
          <c:spPr>
            <a:solidFill>
              <a:schemeClr val="accent1"/>
            </a:solidFill>
            <a:ln>
              <a:noFill/>
            </a:ln>
            <a:effectLst>
              <a:outerShdw blurRad="50800" dist="38100" dir="2700000" algn="tl" rotWithShape="0">
                <a:prstClr val="black">
                  <a:alpha val="40000"/>
                </a:prstClr>
              </a:outerShdw>
            </a:effectLst>
          </c:spPr>
          <c:invertIfNegative val="0"/>
          <c:dPt>
            <c:idx val="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F35-4D2A-BB09-28CE30785026}"/>
              </c:ext>
            </c:extLst>
          </c:dPt>
          <c:dPt>
            <c:idx val="2"/>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F35-4D2A-BB09-28CE30785026}"/>
              </c:ext>
            </c:extLst>
          </c:dPt>
          <c:dPt>
            <c:idx val="8"/>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F35-4D2A-BB09-28CE30785026}"/>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D.Buckets!$A$2:$A$10</c:f>
              <c:strCache>
                <c:ptCount val="9"/>
                <c:pt idx="0">
                  <c:v>Under $500K</c:v>
                </c:pt>
                <c:pt idx="1">
                  <c:v>$500-$750K</c:v>
                </c:pt>
                <c:pt idx="2">
                  <c:v>$750K-$1M</c:v>
                </c:pt>
                <c:pt idx="3">
                  <c:v>$1-$1.25M</c:v>
                </c:pt>
                <c:pt idx="4">
                  <c:v>$1.25-$1.5M</c:v>
                </c:pt>
                <c:pt idx="5">
                  <c:v>$1.5-$2M</c:v>
                </c:pt>
                <c:pt idx="6">
                  <c:v>$2-$3M</c:v>
                </c:pt>
                <c:pt idx="7">
                  <c:v>$3M +</c:v>
                </c:pt>
                <c:pt idx="8">
                  <c:v>Total</c:v>
                </c:pt>
              </c:strCache>
            </c:strRef>
          </c:cat>
          <c:val>
            <c:numRef>
              <c:f>D.Buckets!$D$2:$D$10</c:f>
              <c:numCache>
                <c:formatCode>0</c:formatCode>
                <c:ptCount val="9"/>
                <c:pt idx="0">
                  <c:v>-0.23846153914928436</c:v>
                </c:pt>
                <c:pt idx="1">
                  <c:v>0.22826087474822998</c:v>
                </c:pt>
                <c:pt idx="2">
                  <c:v>2.4390242993831635E-2</c:v>
                </c:pt>
                <c:pt idx="3">
                  <c:v>-0.3333333432674408</c:v>
                </c:pt>
                <c:pt idx="4">
                  <c:v>-0.3125</c:v>
                </c:pt>
                <c:pt idx="5">
                  <c:v>-0.57142859697341919</c:v>
                </c:pt>
                <c:pt idx="6">
                  <c:v>-0.28571429848670959</c:v>
                </c:pt>
                <c:pt idx="7">
                  <c:v>-0.26666668057441711</c:v>
                </c:pt>
                <c:pt idx="8">
                  <c:v>-0.1117478534579277</c:v>
                </c:pt>
              </c:numCache>
            </c:numRef>
          </c:val>
          <c:extLst>
            <c:ext xmlns:c16="http://schemas.microsoft.com/office/drawing/2014/chart" uri="{C3380CC4-5D6E-409C-BE32-E72D297353CC}">
              <c16:uniqueId val="{00000006-CF35-4D2A-BB09-28CE30785026}"/>
            </c:ext>
          </c:extLst>
        </c:ser>
        <c:dLbls>
          <c:showLegendKey val="0"/>
          <c:showVal val="0"/>
          <c:showCatName val="0"/>
          <c:showSerName val="0"/>
          <c:showPercent val="0"/>
          <c:showBubbleSize val="0"/>
        </c:dLbls>
        <c:gapWidth val="219"/>
        <c:overlap val="-27"/>
        <c:axId val="1729563919"/>
        <c:axId val="1729616463"/>
      </c:barChart>
      <c:catAx>
        <c:axId val="17295639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29616463"/>
        <c:crosses val="autoZero"/>
        <c:auto val="1"/>
        <c:lblAlgn val="ctr"/>
        <c:lblOffset val="100"/>
        <c:noMultiLvlLbl val="0"/>
      </c:catAx>
      <c:valAx>
        <c:axId val="17296164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29563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'MSA Unemp'!$M$1</c:f>
              <c:strCache>
                <c:ptCount val="1"/>
                <c:pt idx="0">
                  <c:v>UR</c:v>
                </c:pt>
              </c:strCache>
            </c:strRef>
          </c:tx>
          <c:spPr>
            <a:solidFill>
              <a:srgbClr val="C00000"/>
            </a:solidFill>
            <a:ln>
              <a:solidFill>
                <a:schemeClr val="accent1"/>
              </a:solidFill>
            </a:ln>
            <a:effectLst>
              <a:outerShdw blurRad="50800" dist="38100" dir="2700000" algn="tl" rotWithShape="0">
                <a:prstClr val="black">
                  <a:alpha val="40000"/>
                </a:prstClr>
              </a:outerShdw>
            </a:effectLst>
          </c:spPr>
          <c:invertIfNegative val="0"/>
          <c:dPt>
            <c:idx val="12"/>
            <c:invertIfNegative val="0"/>
            <c:bubble3D val="0"/>
            <c:extLst>
              <c:ext xmlns:c16="http://schemas.microsoft.com/office/drawing/2014/chart" uri="{C3380CC4-5D6E-409C-BE32-E72D297353CC}">
                <c16:uniqueId val="{00000002-271B-443F-90C4-303A6F884CFD}"/>
              </c:ext>
            </c:extLst>
          </c:dPt>
          <c:dPt>
            <c:idx val="17"/>
            <c:invertIfNegative val="0"/>
            <c:bubble3D val="0"/>
            <c:extLst>
              <c:ext xmlns:c16="http://schemas.microsoft.com/office/drawing/2014/chart" uri="{C3380CC4-5D6E-409C-BE32-E72D297353CC}">
                <c16:uniqueId val="{00000004-1171-45DD-8AFA-A70371B6F7A3}"/>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71-45DD-8AFA-A70371B6F7A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71-45DD-8AFA-A70371B6F7A3}"/>
                </c:ext>
              </c:extLst>
            </c:dLbl>
            <c:dLbl>
              <c:idx val="2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71-45DD-8AFA-A70371B6F7A3}"/>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1-45DD-8AFA-A70371B6F7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'MSA Unemp'!$L$34:$L$61</c:f>
              <c:strCache>
                <c:ptCount val="28"/>
                <c:pt idx="0">
                  <c:v>San Francisco</c:v>
                </c:pt>
                <c:pt idx="1">
                  <c:v>Marin</c:v>
                </c:pt>
                <c:pt idx="2">
                  <c:v>South Bay</c:v>
                </c:pt>
                <c:pt idx="3">
                  <c:v>Sonoma</c:v>
                </c:pt>
                <c:pt idx="4">
                  <c:v>Napa</c:v>
                </c:pt>
                <c:pt idx="5">
                  <c:v>San Luis Obispo</c:v>
                </c:pt>
                <c:pt idx="6">
                  <c:v>Orange County</c:v>
                </c:pt>
                <c:pt idx="7">
                  <c:v>East Bay</c:v>
                </c:pt>
                <c:pt idx="8">
                  <c:v>San Diego</c:v>
                </c:pt>
                <c:pt idx="9">
                  <c:v>Santa Barbara</c:v>
                </c:pt>
                <c:pt idx="10">
                  <c:v>Sacramento</c:v>
                </c:pt>
                <c:pt idx="11">
                  <c:v>Solano</c:v>
                </c:pt>
                <c:pt idx="12">
                  <c:v>Ventura</c:v>
                </c:pt>
                <c:pt idx="13">
                  <c:v>Inland Empire</c:v>
                </c:pt>
                <c:pt idx="14">
                  <c:v>Santa Cruz</c:v>
                </c:pt>
                <c:pt idx="15">
                  <c:v>Chico</c:v>
                </c:pt>
                <c:pt idx="16">
                  <c:v>Shasta</c:v>
                </c:pt>
                <c:pt idx="17">
                  <c:v>Los Angeles</c:v>
                </c:pt>
                <c:pt idx="18">
                  <c:v>Monterey</c:v>
                </c:pt>
                <c:pt idx="19">
                  <c:v>Stanislaus</c:v>
                </c:pt>
                <c:pt idx="20">
                  <c:v>Modesto</c:v>
                </c:pt>
                <c:pt idx="21">
                  <c:v>Madera</c:v>
                </c:pt>
                <c:pt idx="22">
                  <c:v>Yuba City</c:v>
                </c:pt>
                <c:pt idx="23">
                  <c:v>Bakersfield</c:v>
                </c:pt>
                <c:pt idx="24">
                  <c:v>Merced</c:v>
                </c:pt>
                <c:pt idx="25">
                  <c:v>Fresno</c:v>
                </c:pt>
                <c:pt idx="26">
                  <c:v>Kings</c:v>
                </c:pt>
                <c:pt idx="27">
                  <c:v>Tulare</c:v>
                </c:pt>
              </c:strCache>
            </c:strRef>
          </c:cat>
          <c:val>
            <c:numRef>
              <c:f>'MSA Unemp'!$M$34:$M$61</c:f>
              <c:numCache>
                <c:formatCode>0.0%</c:formatCode>
                <c:ptCount val="28"/>
                <c:pt idx="0">
                  <c:v>2.1000000000000001E-2</c:v>
                </c:pt>
                <c:pt idx="1">
                  <c:v>2.1999999999999999E-2</c:v>
                </c:pt>
                <c:pt idx="2">
                  <c:v>2.4E-2</c:v>
                </c:pt>
                <c:pt idx="3">
                  <c:v>2.5000000000000001E-2</c:v>
                </c:pt>
                <c:pt idx="4">
                  <c:v>2.7E-2</c:v>
                </c:pt>
                <c:pt idx="5">
                  <c:v>2.7E-2</c:v>
                </c:pt>
                <c:pt idx="6">
                  <c:v>2.8000000000000001E-2</c:v>
                </c:pt>
                <c:pt idx="7">
                  <c:v>2.8000000000000001E-2</c:v>
                </c:pt>
                <c:pt idx="8">
                  <c:v>3.2000000000000001E-2</c:v>
                </c:pt>
                <c:pt idx="9">
                  <c:v>3.4000000000000002E-2</c:v>
                </c:pt>
                <c:pt idx="10">
                  <c:v>3.5000000000000003E-2</c:v>
                </c:pt>
                <c:pt idx="11">
                  <c:v>3.5999999999999997E-2</c:v>
                </c:pt>
                <c:pt idx="12">
                  <c:v>3.6999999999999998E-2</c:v>
                </c:pt>
                <c:pt idx="13">
                  <c:v>3.9E-2</c:v>
                </c:pt>
                <c:pt idx="14">
                  <c:v>4.1000000000000002E-2</c:v>
                </c:pt>
                <c:pt idx="15">
                  <c:v>4.2999999999999997E-2</c:v>
                </c:pt>
                <c:pt idx="16">
                  <c:v>4.3999999999999997E-2</c:v>
                </c:pt>
                <c:pt idx="17">
                  <c:v>4.5999999999999999E-2</c:v>
                </c:pt>
                <c:pt idx="18">
                  <c:v>4.9000000000000002E-2</c:v>
                </c:pt>
                <c:pt idx="19">
                  <c:v>5.5E-2</c:v>
                </c:pt>
                <c:pt idx="20">
                  <c:v>5.7000000000000002E-2</c:v>
                </c:pt>
                <c:pt idx="21">
                  <c:v>6.2E-2</c:v>
                </c:pt>
                <c:pt idx="22">
                  <c:v>6.4000000000000001E-2</c:v>
                </c:pt>
                <c:pt idx="23">
                  <c:v>6.6000000000000003E-2</c:v>
                </c:pt>
                <c:pt idx="24">
                  <c:v>6.7000000000000004E-2</c:v>
                </c:pt>
                <c:pt idx="25">
                  <c:v>6.9000000000000006E-2</c:v>
                </c:pt>
                <c:pt idx="26">
                  <c:v>7.0000000000000007E-2</c:v>
                </c:pt>
                <c:pt idx="27">
                  <c:v>8.5999999999999993E-2</c:v>
                </c:pt>
              </c:numCache>
            </c:numRef>
          </c:val>
          <c:extLst>
            <c:ext xmlns:c16="http://schemas.microsoft.com/office/drawing/2014/chart" uri="{C3380CC4-5D6E-409C-BE32-E72D297353CC}">
              <c16:uniqueId val="{00000003-1171-45DD-8AFA-A70371B6F7A3}"/>
            </c:ext>
          </c:extLst>
        </c:ser>
        <c:dLbls>
          <c:showLegendKey val="0"/>
          <c:showVal val="0"/>
          <c:showCatName val="0"/>
          <c:showSerName val="0"/>
          <c:showPercent val="0"/>
          <c:showBubbleSize val="0"/>
        </c:dLbls>
        <c:gapWidth val="182"/>
        <c:axId val="1594118976"/>
        <c:axId val="1"/>
      </c:barChart>
      <c:catAx>
        <c:axId val="159411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
        <c:crosses val="autoZero"/>
        <c:auto val="1"/>
        <c:lblAlgn val="ctr"/>
        <c:lblOffset val="100"/>
        <c:noMultiLvlLbl val="0"/>
      </c:catAx>
      <c:valAx>
        <c:axId val="1"/>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4118976"/>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Existing SFR Sales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1E2-4EE1-9506-EEACC7742F9C}"/>
              </c:ext>
            </c:extLst>
          </c:dPt>
          <c:dPt>
            <c:idx val="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1E2-4EE1-9506-EEACC7742F9C}"/>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1E2-4EE1-9506-EEACC7742F9C}"/>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(D.City_SYTD!$A$2:$A$10,D.City_SYTD!$A$23)</c:f>
              <c:strCache>
                <c:ptCount val="10"/>
                <c:pt idx="0">
                  <c:v>Salinas</c:v>
                </c:pt>
                <c:pt idx="1">
                  <c:v>Seaside</c:v>
                </c:pt>
                <c:pt idx="2">
                  <c:v>Monterey</c:v>
                </c:pt>
                <c:pt idx="3">
                  <c:v>Carmel</c:v>
                </c:pt>
                <c:pt idx="4">
                  <c:v>Marina</c:v>
                </c:pt>
                <c:pt idx="5">
                  <c:v>Pacifc Grove</c:v>
                </c:pt>
                <c:pt idx="6">
                  <c:v>Pebble Beach</c:v>
                </c:pt>
                <c:pt idx="7">
                  <c:v>King City</c:v>
                </c:pt>
                <c:pt idx="8">
                  <c:v>Greenfield</c:v>
                </c:pt>
                <c:pt idx="9">
                  <c:v>Elsewhere</c:v>
                </c:pt>
              </c:strCache>
            </c:strRef>
          </c:cat>
          <c:val>
            <c:numRef>
              <c:f>(D.City_SYTD!$D$2:$D$10,D.City_SYTD!$D$23)</c:f>
              <c:numCache>
                <c:formatCode>0</c:formatCode>
                <c:ptCount val="10"/>
                <c:pt idx="0">
                  <c:v>-7.0866145193576813E-2</c:v>
                </c:pt>
                <c:pt idx="1">
                  <c:v>0.3888888955116272</c:v>
                </c:pt>
                <c:pt idx="2">
                  <c:v>-0.20689655840396881</c:v>
                </c:pt>
                <c:pt idx="3">
                  <c:v>-0.3611111044883728</c:v>
                </c:pt>
                <c:pt idx="4">
                  <c:v>0</c:v>
                </c:pt>
                <c:pt idx="5">
                  <c:v>0.17647059261798859</c:v>
                </c:pt>
                <c:pt idx="6">
                  <c:v>0</c:v>
                </c:pt>
                <c:pt idx="7">
                  <c:v>0.71428573131561279</c:v>
                </c:pt>
                <c:pt idx="8">
                  <c:v>-0.26666668057441711</c:v>
                </c:pt>
                <c:pt idx="9" formatCode="0.0%">
                  <c:v>-0.37931034482758619</c:v>
                </c:pt>
              </c:numCache>
            </c:numRef>
          </c:val>
          <c:extLst>
            <c:ext xmlns:c16="http://schemas.microsoft.com/office/drawing/2014/chart" uri="{C3380CC4-5D6E-409C-BE32-E72D297353CC}">
              <c16:uniqueId val="{00000006-81E2-4EE1-9506-EEACC7742F9C}"/>
            </c:ext>
          </c:extLst>
        </c:ser>
        <c:dLbls>
          <c:showLegendKey val="0"/>
          <c:showVal val="0"/>
          <c:showCatName val="0"/>
          <c:showSerName val="0"/>
          <c:showPercent val="0"/>
          <c:showBubbleSize val="0"/>
        </c:dLbls>
        <c:gapWidth val="219"/>
        <c:overlap val="-27"/>
        <c:axId val="1831239119"/>
        <c:axId val="1877729567"/>
      </c:barChart>
      <c:catAx>
        <c:axId val="18312391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77729567"/>
        <c:crosses val="autoZero"/>
        <c:auto val="1"/>
        <c:lblAlgn val="ctr"/>
        <c:lblOffset val="100"/>
        <c:noMultiLvlLbl val="0"/>
      </c:catAx>
      <c:valAx>
        <c:axId val="187772956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31239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Median Time on Market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D.DOM!$B$1</c:f>
              <c:strCache>
                <c:ptCount val="1"/>
                <c:pt idx="0">
                  <c:v>Median Time on Market</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13"/>
              <c:layout>
                <c:manualLayout>
                  <c:x val="-3.9966697915053112E-2"/>
                  <c:y val="5.466971694670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89-4932-B6B2-9DA62BB6DE07}"/>
                </c:ext>
              </c:extLst>
            </c:dLbl>
            <c:dLbl>
              <c:idx val="121"/>
              <c:layout>
                <c:manualLayout>
                  <c:x val="-1.9983348957526556E-2"/>
                  <c:y val="-5.4669716946703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89-4932-B6B2-9DA62BB6DE0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D.DOM!$A$2:$A$123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D.DOM!$B$2:$B$123</c:f>
              <c:numCache>
                <c:formatCode>0</c:formatCode>
                <c:ptCount val="122"/>
                <c:pt idx="0">
                  <c:v>41</c:v>
                </c:pt>
                <c:pt idx="1">
                  <c:v>45</c:v>
                </c:pt>
                <c:pt idx="2">
                  <c:v>44.5</c:v>
                </c:pt>
                <c:pt idx="3">
                  <c:v>47</c:v>
                </c:pt>
                <c:pt idx="4">
                  <c:v>43</c:v>
                </c:pt>
                <c:pt idx="5">
                  <c:v>48</c:v>
                </c:pt>
                <c:pt idx="6">
                  <c:v>44</c:v>
                </c:pt>
                <c:pt idx="7">
                  <c:v>28</c:v>
                </c:pt>
                <c:pt idx="8">
                  <c:v>25</c:v>
                </c:pt>
                <c:pt idx="9">
                  <c:v>19</c:v>
                </c:pt>
                <c:pt idx="10">
                  <c:v>21</c:v>
                </c:pt>
                <c:pt idx="11">
                  <c:v>18</c:v>
                </c:pt>
                <c:pt idx="12">
                  <c:v>17</c:v>
                </c:pt>
                <c:pt idx="13">
                  <c:v>29.5</c:v>
                </c:pt>
                <c:pt idx="14">
                  <c:v>18</c:v>
                </c:pt>
                <c:pt idx="15">
                  <c:v>21.5</c:v>
                </c:pt>
                <c:pt idx="16">
                  <c:v>23</c:v>
                </c:pt>
                <c:pt idx="17">
                  <c:v>22.5</c:v>
                </c:pt>
                <c:pt idx="18">
                  <c:v>21</c:v>
                </c:pt>
                <c:pt idx="19">
                  <c:v>25</c:v>
                </c:pt>
                <c:pt idx="20">
                  <c:v>32.5</c:v>
                </c:pt>
                <c:pt idx="21">
                  <c:v>39</c:v>
                </c:pt>
                <c:pt idx="22">
                  <c:v>43</c:v>
                </c:pt>
                <c:pt idx="23">
                  <c:v>39.5</c:v>
                </c:pt>
                <c:pt idx="24">
                  <c:v>46</c:v>
                </c:pt>
                <c:pt idx="25">
                  <c:v>48</c:v>
                </c:pt>
                <c:pt idx="26">
                  <c:v>43</c:v>
                </c:pt>
                <c:pt idx="27">
                  <c:v>39</c:v>
                </c:pt>
                <c:pt idx="28">
                  <c:v>40</c:v>
                </c:pt>
                <c:pt idx="29">
                  <c:v>31</c:v>
                </c:pt>
                <c:pt idx="30">
                  <c:v>36</c:v>
                </c:pt>
                <c:pt idx="31">
                  <c:v>31</c:v>
                </c:pt>
                <c:pt idx="32">
                  <c:v>30</c:v>
                </c:pt>
                <c:pt idx="33">
                  <c:v>43.5</c:v>
                </c:pt>
                <c:pt idx="34">
                  <c:v>42</c:v>
                </c:pt>
                <c:pt idx="35">
                  <c:v>44</c:v>
                </c:pt>
                <c:pt idx="36">
                  <c:v>45</c:v>
                </c:pt>
                <c:pt idx="37">
                  <c:v>44</c:v>
                </c:pt>
                <c:pt idx="38">
                  <c:v>48</c:v>
                </c:pt>
                <c:pt idx="39">
                  <c:v>37</c:v>
                </c:pt>
                <c:pt idx="40">
                  <c:v>35</c:v>
                </c:pt>
                <c:pt idx="41">
                  <c:v>20</c:v>
                </c:pt>
                <c:pt idx="42">
                  <c:v>24</c:v>
                </c:pt>
                <c:pt idx="43">
                  <c:v>19</c:v>
                </c:pt>
                <c:pt idx="44">
                  <c:v>21</c:v>
                </c:pt>
                <c:pt idx="45">
                  <c:v>25</c:v>
                </c:pt>
                <c:pt idx="46">
                  <c:v>22</c:v>
                </c:pt>
                <c:pt idx="47">
                  <c:v>20</c:v>
                </c:pt>
                <c:pt idx="48">
                  <c:v>22</c:v>
                </c:pt>
                <c:pt idx="49">
                  <c:v>25</c:v>
                </c:pt>
                <c:pt idx="50">
                  <c:v>20</c:v>
                </c:pt>
                <c:pt idx="51">
                  <c:v>16</c:v>
                </c:pt>
                <c:pt idx="52">
                  <c:v>17</c:v>
                </c:pt>
                <c:pt idx="53">
                  <c:v>19</c:v>
                </c:pt>
                <c:pt idx="54">
                  <c:v>15</c:v>
                </c:pt>
                <c:pt idx="55">
                  <c:v>13</c:v>
                </c:pt>
                <c:pt idx="56">
                  <c:v>21.5</c:v>
                </c:pt>
                <c:pt idx="57">
                  <c:v>20</c:v>
                </c:pt>
                <c:pt idx="58">
                  <c:v>23</c:v>
                </c:pt>
                <c:pt idx="59">
                  <c:v>38</c:v>
                </c:pt>
                <c:pt idx="60">
                  <c:v>36</c:v>
                </c:pt>
                <c:pt idx="61">
                  <c:v>38</c:v>
                </c:pt>
                <c:pt idx="62">
                  <c:v>27.5</c:v>
                </c:pt>
                <c:pt idx="63">
                  <c:v>30</c:v>
                </c:pt>
                <c:pt idx="64">
                  <c:v>22</c:v>
                </c:pt>
                <c:pt idx="65">
                  <c:v>25</c:v>
                </c:pt>
                <c:pt idx="66">
                  <c:v>25</c:v>
                </c:pt>
                <c:pt idx="67">
                  <c:v>28</c:v>
                </c:pt>
                <c:pt idx="68">
                  <c:v>22</c:v>
                </c:pt>
                <c:pt idx="69">
                  <c:v>25</c:v>
                </c:pt>
                <c:pt idx="70">
                  <c:v>34</c:v>
                </c:pt>
                <c:pt idx="71">
                  <c:v>45</c:v>
                </c:pt>
                <c:pt idx="72">
                  <c:v>38</c:v>
                </c:pt>
                <c:pt idx="73">
                  <c:v>33.5</c:v>
                </c:pt>
                <c:pt idx="74">
                  <c:v>32</c:v>
                </c:pt>
                <c:pt idx="75">
                  <c:v>29</c:v>
                </c:pt>
                <c:pt idx="76">
                  <c:v>21</c:v>
                </c:pt>
                <c:pt idx="77">
                  <c:v>20</c:v>
                </c:pt>
                <c:pt idx="78">
                  <c:v>24</c:v>
                </c:pt>
                <c:pt idx="79">
                  <c:v>29</c:v>
                </c:pt>
                <c:pt idx="80">
                  <c:v>22</c:v>
                </c:pt>
                <c:pt idx="81">
                  <c:v>33</c:v>
                </c:pt>
                <c:pt idx="82">
                  <c:v>27.5</c:v>
                </c:pt>
                <c:pt idx="83">
                  <c:v>43</c:v>
                </c:pt>
                <c:pt idx="84">
                  <c:v>48.5</c:v>
                </c:pt>
                <c:pt idx="85">
                  <c:v>39</c:v>
                </c:pt>
                <c:pt idx="86">
                  <c:v>30</c:v>
                </c:pt>
                <c:pt idx="87">
                  <c:v>28</c:v>
                </c:pt>
                <c:pt idx="88">
                  <c:v>20</c:v>
                </c:pt>
                <c:pt idx="89">
                  <c:v>19</c:v>
                </c:pt>
                <c:pt idx="90">
                  <c:v>25</c:v>
                </c:pt>
                <c:pt idx="91">
                  <c:v>18</c:v>
                </c:pt>
                <c:pt idx="92">
                  <c:v>26</c:v>
                </c:pt>
                <c:pt idx="93">
                  <c:v>36</c:v>
                </c:pt>
                <c:pt idx="94">
                  <c:v>32</c:v>
                </c:pt>
                <c:pt idx="95">
                  <c:v>32</c:v>
                </c:pt>
                <c:pt idx="96">
                  <c:v>40.5</c:v>
                </c:pt>
                <c:pt idx="97">
                  <c:v>30</c:v>
                </c:pt>
                <c:pt idx="98">
                  <c:v>24</c:v>
                </c:pt>
                <c:pt idx="99">
                  <c:v>32</c:v>
                </c:pt>
                <c:pt idx="100">
                  <c:v>16</c:v>
                </c:pt>
                <c:pt idx="101">
                  <c:v>19</c:v>
                </c:pt>
                <c:pt idx="102">
                  <c:v>21</c:v>
                </c:pt>
                <c:pt idx="103">
                  <c:v>26</c:v>
                </c:pt>
                <c:pt idx="104">
                  <c:v>27</c:v>
                </c:pt>
                <c:pt idx="105">
                  <c:v>25</c:v>
                </c:pt>
                <c:pt idx="106">
                  <c:v>28</c:v>
                </c:pt>
                <c:pt idx="107">
                  <c:v>36</c:v>
                </c:pt>
                <c:pt idx="108">
                  <c:v>36.5</c:v>
                </c:pt>
                <c:pt idx="109">
                  <c:v>27.5</c:v>
                </c:pt>
                <c:pt idx="110">
                  <c:v>21</c:v>
                </c:pt>
                <c:pt idx="111">
                  <c:v>22</c:v>
                </c:pt>
                <c:pt idx="112">
                  <c:v>16</c:v>
                </c:pt>
                <c:pt idx="113">
                  <c:v>15</c:v>
                </c:pt>
                <c:pt idx="114">
                  <c:v>24</c:v>
                </c:pt>
                <c:pt idx="115">
                  <c:v>23</c:v>
                </c:pt>
                <c:pt idx="116">
                  <c:v>20</c:v>
                </c:pt>
                <c:pt idx="117">
                  <c:v>25</c:v>
                </c:pt>
                <c:pt idx="118">
                  <c:v>25</c:v>
                </c:pt>
                <c:pt idx="119">
                  <c:v>28</c:v>
                </c:pt>
                <c:pt idx="120">
                  <c:v>36</c:v>
                </c:pt>
                <c:pt idx="121">
                  <c:v>51</c:v>
                </c:pt>
              </c:numCache>
            </c:numRef>
          </c:val>
          <c:smooth val="0"/>
          <c:extLst>
            <c:ext xmlns:c16="http://schemas.microsoft.com/office/drawing/2014/chart" uri="{C3380CC4-5D6E-409C-BE32-E72D297353CC}">
              <c16:uniqueId val="{00000002-1589-4932-B6B2-9DA62BB6DE07}"/>
            </c:ext>
          </c:extLst>
        </c:ser>
        <c:dLbls>
          <c:showLegendKey val="0"/>
          <c:showVal val="0"/>
          <c:showCatName val="0"/>
          <c:showSerName val="0"/>
          <c:showPercent val="0"/>
          <c:showBubbleSize val="0"/>
        </c:dLbls>
        <c:smooth val="0"/>
        <c:axId val="1833229631"/>
        <c:axId val="1888614975"/>
      </c:lineChart>
      <c:catAx>
        <c:axId val="183322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8614975"/>
        <c:crosses val="autoZero"/>
        <c:auto val="1"/>
        <c:lblAlgn val="ctr"/>
        <c:lblOffset val="100"/>
        <c:noMultiLvlLbl val="0"/>
      </c:catAx>
      <c:valAx>
        <c:axId val="188861497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3322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Median Sales/List Price Ratio</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D.SL_Ratio!$B$1</c:f>
              <c:strCache>
                <c:ptCount val="1"/>
                <c:pt idx="0">
                  <c:v>Median Sales/List Price Ratio</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21"/>
              <c:layout>
                <c:manualLayout>
                  <c:x val="-5.5555555555557596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D8-4FA0-9EDB-62AE2893DE4F}"/>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D.SL_Ratio!$A$2:$A$123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D.SL_Ratio!$B$2:$B$123</c:f>
              <c:numCache>
                <c:formatCode>0</c:formatCode>
                <c:ptCount val="122"/>
                <c:pt idx="0">
                  <c:v>0.98996657133102417</c:v>
                </c:pt>
                <c:pt idx="1">
                  <c:v>0.97771716117858887</c:v>
                </c:pt>
                <c:pt idx="2">
                  <c:v>0.98081022500991821</c:v>
                </c:pt>
                <c:pt idx="3">
                  <c:v>0.99249625205993652</c:v>
                </c:pt>
                <c:pt idx="4">
                  <c:v>1</c:v>
                </c:pt>
                <c:pt idx="5">
                  <c:v>1</c:v>
                </c:pt>
                <c:pt idx="6">
                  <c:v>1</c:v>
                </c:pt>
                <c:pt idx="7">
                  <c:v>1</c:v>
                </c:pt>
                <c:pt idx="8">
                  <c:v>1</c:v>
                </c:pt>
                <c:pt idx="9">
                  <c:v>1</c:v>
                </c:pt>
                <c:pt idx="10">
                  <c:v>1</c:v>
                </c:pt>
                <c:pt idx="11">
                  <c:v>1</c:v>
                </c:pt>
                <c:pt idx="12">
                  <c:v>1.000495433807373</c:v>
                </c:pt>
                <c:pt idx="13">
                  <c:v>1</c:v>
                </c:pt>
                <c:pt idx="14">
                  <c:v>1</c:v>
                </c:pt>
                <c:pt idx="15">
                  <c:v>1</c:v>
                </c:pt>
                <c:pt idx="16">
                  <c:v>1</c:v>
                </c:pt>
                <c:pt idx="17">
                  <c:v>1</c:v>
                </c:pt>
                <c:pt idx="18">
                  <c:v>1</c:v>
                </c:pt>
                <c:pt idx="19">
                  <c:v>1</c:v>
                </c:pt>
                <c:pt idx="20">
                  <c:v>0.99581646919250488</c:v>
                </c:pt>
                <c:pt idx="21">
                  <c:v>0.99526065587997437</c:v>
                </c:pt>
                <c:pt idx="22">
                  <c:v>0.98649662733078003</c:v>
                </c:pt>
                <c:pt idx="23">
                  <c:v>0.99125289916992188</c:v>
                </c:pt>
                <c:pt idx="24">
                  <c:v>1</c:v>
                </c:pt>
                <c:pt idx="25">
                  <c:v>0.98848140239715576</c:v>
                </c:pt>
                <c:pt idx="26">
                  <c:v>0.99303519725799561</c:v>
                </c:pt>
                <c:pt idx="27">
                  <c:v>0.98326462507247925</c:v>
                </c:pt>
                <c:pt idx="28">
                  <c:v>0.98563212156295776</c:v>
                </c:pt>
                <c:pt idx="29">
                  <c:v>0.99147123098373413</c:v>
                </c:pt>
                <c:pt idx="30">
                  <c:v>0.99372959136962891</c:v>
                </c:pt>
                <c:pt idx="31">
                  <c:v>0.99361348152160645</c:v>
                </c:pt>
                <c:pt idx="32">
                  <c:v>0.9827115535736084</c:v>
                </c:pt>
                <c:pt idx="33">
                  <c:v>0.98791569471359253</c:v>
                </c:pt>
                <c:pt idx="34">
                  <c:v>0.98666667938232422</c:v>
                </c:pt>
                <c:pt idx="35">
                  <c:v>0.9821428656578064</c:v>
                </c:pt>
                <c:pt idx="36">
                  <c:v>0.97313433885574341</c:v>
                </c:pt>
                <c:pt idx="37">
                  <c:v>0.97651982307434082</c:v>
                </c:pt>
                <c:pt idx="38">
                  <c:v>0.97852027416229248</c:v>
                </c:pt>
                <c:pt idx="39">
                  <c:v>0.98961961269378662</c:v>
                </c:pt>
                <c:pt idx="40">
                  <c:v>0.98181819915771484</c:v>
                </c:pt>
                <c:pt idx="41">
                  <c:v>0.99248123168945313</c:v>
                </c:pt>
                <c:pt idx="42">
                  <c:v>0.98640668392181396</c:v>
                </c:pt>
                <c:pt idx="43">
                  <c:v>0.98359286785125732</c:v>
                </c:pt>
                <c:pt idx="44">
                  <c:v>1</c:v>
                </c:pt>
                <c:pt idx="45">
                  <c:v>0.98566305637359619</c:v>
                </c:pt>
                <c:pt idx="46">
                  <c:v>1</c:v>
                </c:pt>
                <c:pt idx="47">
                  <c:v>1</c:v>
                </c:pt>
                <c:pt idx="48">
                  <c:v>0.99874961376190186</c:v>
                </c:pt>
                <c:pt idx="49">
                  <c:v>1</c:v>
                </c:pt>
                <c:pt idx="50">
                  <c:v>0.99163180589675903</c:v>
                </c:pt>
                <c:pt idx="51">
                  <c:v>1</c:v>
                </c:pt>
                <c:pt idx="52">
                  <c:v>0.99434709548950195</c:v>
                </c:pt>
                <c:pt idx="53">
                  <c:v>1</c:v>
                </c:pt>
                <c:pt idx="54">
                  <c:v>0.99355411529541016</c:v>
                </c:pt>
                <c:pt idx="55">
                  <c:v>1</c:v>
                </c:pt>
                <c:pt idx="56">
                  <c:v>0.99696004390716553</c:v>
                </c:pt>
                <c:pt idx="57">
                  <c:v>0.99277108907699585</c:v>
                </c:pt>
                <c:pt idx="58">
                  <c:v>0.98328691720962524</c:v>
                </c:pt>
                <c:pt idx="59">
                  <c:v>0.9857863187789917</c:v>
                </c:pt>
                <c:pt idx="60">
                  <c:v>0.98346090316772461</c:v>
                </c:pt>
                <c:pt idx="61">
                  <c:v>0.97771656513214111</c:v>
                </c:pt>
                <c:pt idx="62">
                  <c:v>0.97801756858825684</c:v>
                </c:pt>
                <c:pt idx="63">
                  <c:v>0.9947662353515625</c:v>
                </c:pt>
                <c:pt idx="64">
                  <c:v>0.98496240377426147</c:v>
                </c:pt>
                <c:pt idx="65">
                  <c:v>0.98409092426300049</c:v>
                </c:pt>
                <c:pt idx="66">
                  <c:v>0.98451328277587891</c:v>
                </c:pt>
                <c:pt idx="67">
                  <c:v>0.97735852003097534</c:v>
                </c:pt>
                <c:pt idx="68">
                  <c:v>0.98879057168960571</c:v>
                </c:pt>
                <c:pt idx="69">
                  <c:v>0.98392832279205322</c:v>
                </c:pt>
                <c:pt idx="70">
                  <c:v>0.97892516851425171</c:v>
                </c:pt>
                <c:pt idx="71">
                  <c:v>0.98081022500991821</c:v>
                </c:pt>
                <c:pt idx="72">
                  <c:v>0.98253059387207031</c:v>
                </c:pt>
                <c:pt idx="73">
                  <c:v>0.97734153270721436</c:v>
                </c:pt>
                <c:pt idx="74">
                  <c:v>0.98762345314025879</c:v>
                </c:pt>
                <c:pt idx="75">
                  <c:v>0.98527246713638306</c:v>
                </c:pt>
                <c:pt idx="76">
                  <c:v>0.98872995376586914</c:v>
                </c:pt>
                <c:pt idx="77">
                  <c:v>0.99550056457519531</c:v>
                </c:pt>
                <c:pt idx="78">
                  <c:v>0.98491823673248291</c:v>
                </c:pt>
                <c:pt idx="79">
                  <c:v>0.98952269554138184</c:v>
                </c:pt>
                <c:pt idx="80">
                  <c:v>0.98671078681945801</c:v>
                </c:pt>
                <c:pt idx="81">
                  <c:v>0.9841269850730896</c:v>
                </c:pt>
                <c:pt idx="82">
                  <c:v>0.99182617664337158</c:v>
                </c:pt>
                <c:pt idx="83">
                  <c:v>0.98260730504989624</c:v>
                </c:pt>
                <c:pt idx="84">
                  <c:v>0.98193901777267456</c:v>
                </c:pt>
                <c:pt idx="85">
                  <c:v>0.9838377833366394</c:v>
                </c:pt>
                <c:pt idx="86">
                  <c:v>0.99109131097793579</c:v>
                </c:pt>
                <c:pt idx="87">
                  <c:v>0.98712444305419922</c:v>
                </c:pt>
                <c:pt idx="88">
                  <c:v>0.99022006988525391</c:v>
                </c:pt>
                <c:pt idx="89">
                  <c:v>0.99435609579086304</c:v>
                </c:pt>
                <c:pt idx="90">
                  <c:v>0.98836261034011841</c:v>
                </c:pt>
                <c:pt idx="91">
                  <c:v>0.99142247438430786</c:v>
                </c:pt>
                <c:pt idx="92">
                  <c:v>0.98993778228759766</c:v>
                </c:pt>
                <c:pt idx="93">
                  <c:v>0.98721987009048462</c:v>
                </c:pt>
                <c:pt idx="94">
                  <c:v>0.98846155405044556</c:v>
                </c:pt>
                <c:pt idx="95">
                  <c:v>0.98496991395950317</c:v>
                </c:pt>
                <c:pt idx="96">
                  <c:v>0.98568832874298096</c:v>
                </c:pt>
                <c:pt idx="97">
                  <c:v>0.98604649305343628</c:v>
                </c:pt>
                <c:pt idx="98">
                  <c:v>0.9870227575302124</c:v>
                </c:pt>
                <c:pt idx="99">
                  <c:v>0.99164575338363647</c:v>
                </c:pt>
                <c:pt idx="100">
                  <c:v>0.99599820375442505</c:v>
                </c:pt>
                <c:pt idx="101">
                  <c:v>0.98357284069061279</c:v>
                </c:pt>
                <c:pt idx="102">
                  <c:v>0.99166083335876465</c:v>
                </c:pt>
                <c:pt idx="103">
                  <c:v>0.99107801914215088</c:v>
                </c:pt>
                <c:pt idx="104">
                  <c:v>0.98868441581726074</c:v>
                </c:pt>
                <c:pt idx="105">
                  <c:v>0.98359239101409912</c:v>
                </c:pt>
                <c:pt idx="106">
                  <c:v>0.98513853549957275</c:v>
                </c:pt>
                <c:pt idx="107">
                  <c:v>0.98870056867599487</c:v>
                </c:pt>
                <c:pt idx="108">
                  <c:v>0.98247534036636353</c:v>
                </c:pt>
                <c:pt idx="109">
                  <c:v>0.98881697654724121</c:v>
                </c:pt>
                <c:pt idx="110">
                  <c:v>0.98997491598129272</c:v>
                </c:pt>
                <c:pt idx="111">
                  <c:v>0.99388402700424194</c:v>
                </c:pt>
                <c:pt idx="112">
                  <c:v>0.99189043045043945</c:v>
                </c:pt>
                <c:pt idx="113">
                  <c:v>0.99719697237014771</c:v>
                </c:pt>
                <c:pt idx="114">
                  <c:v>0.99068683385848999</c:v>
                </c:pt>
                <c:pt idx="115">
                  <c:v>0.99651873111724854</c:v>
                </c:pt>
                <c:pt idx="116">
                  <c:v>0.99096196889877319</c:v>
                </c:pt>
                <c:pt idx="117">
                  <c:v>0.98948574066162109</c:v>
                </c:pt>
                <c:pt idx="118">
                  <c:v>0.9905511736869812</c:v>
                </c:pt>
                <c:pt idx="119">
                  <c:v>0.98542803525924683</c:v>
                </c:pt>
                <c:pt idx="120">
                  <c:v>0.98424804210662842</c:v>
                </c:pt>
                <c:pt idx="121">
                  <c:v>0.98094075918197632</c:v>
                </c:pt>
              </c:numCache>
            </c:numRef>
          </c:val>
          <c:smooth val="0"/>
          <c:extLst>
            <c:ext xmlns:c16="http://schemas.microsoft.com/office/drawing/2014/chart" uri="{C3380CC4-5D6E-409C-BE32-E72D297353CC}">
              <c16:uniqueId val="{00000001-FBD8-4FA0-9EDB-62AE2893DE4F}"/>
            </c:ext>
          </c:extLst>
        </c:ser>
        <c:dLbls>
          <c:showLegendKey val="0"/>
          <c:showVal val="0"/>
          <c:showCatName val="0"/>
          <c:showSerName val="0"/>
          <c:showPercent val="0"/>
          <c:showBubbleSize val="0"/>
        </c:dLbls>
        <c:smooth val="0"/>
        <c:axId val="1885922543"/>
        <c:axId val="1888605823"/>
      </c:lineChart>
      <c:catAx>
        <c:axId val="188592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8605823"/>
        <c:crosses val="autoZero"/>
        <c:auto val="1"/>
        <c:lblAlgn val="ctr"/>
        <c:lblOffset val="100"/>
        <c:noMultiLvlLbl val="0"/>
      </c:catAx>
      <c:valAx>
        <c:axId val="1888605823"/>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5922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Median Time on Market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D.DOM_Buckets!$B$1</c:f>
              <c:strCache>
                <c:ptCount val="1"/>
                <c:pt idx="0">
                  <c:v>2018</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D.DOM_Buckets!$A$2:$A$10</c:f>
              <c:strCache>
                <c:ptCount val="9"/>
                <c:pt idx="0">
                  <c:v>Under $500K</c:v>
                </c:pt>
                <c:pt idx="1">
                  <c:v>$500-$750K</c:v>
                </c:pt>
                <c:pt idx="2">
                  <c:v>$750K-$1M</c:v>
                </c:pt>
                <c:pt idx="3">
                  <c:v>$1-$1.25M</c:v>
                </c:pt>
                <c:pt idx="4">
                  <c:v>$1.25-$1.5M</c:v>
                </c:pt>
                <c:pt idx="5">
                  <c:v>$1.5-$2M</c:v>
                </c:pt>
                <c:pt idx="6">
                  <c:v>$2-$3M</c:v>
                </c:pt>
                <c:pt idx="7">
                  <c:v>$3M +</c:v>
                </c:pt>
                <c:pt idx="8">
                  <c:v>Total</c:v>
                </c:pt>
              </c:strCache>
            </c:strRef>
          </c:cat>
          <c:val>
            <c:numRef>
              <c:f>D.DOM_Buckets!$B$2:$B$10</c:f>
              <c:numCache>
                <c:formatCode>0</c:formatCode>
                <c:ptCount val="9"/>
                <c:pt idx="0">
                  <c:v>18</c:v>
                </c:pt>
                <c:pt idx="1">
                  <c:v>26</c:v>
                </c:pt>
                <c:pt idx="2">
                  <c:v>31.5</c:v>
                </c:pt>
                <c:pt idx="3">
                  <c:v>70</c:v>
                </c:pt>
                <c:pt idx="4">
                  <c:v>4</c:v>
                </c:pt>
                <c:pt idx="5">
                  <c:v>87.5</c:v>
                </c:pt>
                <c:pt idx="6">
                  <c:v>64</c:v>
                </c:pt>
                <c:pt idx="7">
                  <c:v>188</c:v>
                </c:pt>
                <c:pt idx="8">
                  <c:v>27.5</c:v>
                </c:pt>
              </c:numCache>
            </c:numRef>
          </c:val>
          <c:extLst>
            <c:ext xmlns:c16="http://schemas.microsoft.com/office/drawing/2014/chart" uri="{C3380CC4-5D6E-409C-BE32-E72D297353CC}">
              <c16:uniqueId val="{00000000-45EA-4CB5-8582-38BB02CD12FB}"/>
            </c:ext>
          </c:extLst>
        </c:ser>
        <c:ser>
          <c:idx val="1"/>
          <c:order val="1"/>
          <c:tx>
            <c:strRef>
              <c:f>D.DOM_Buckets!$C$1</c:f>
              <c:strCache>
                <c:ptCount val="1"/>
                <c:pt idx="0">
                  <c:v>2019</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D.DOM_Buckets!$A$2:$A$10</c:f>
              <c:strCache>
                <c:ptCount val="9"/>
                <c:pt idx="0">
                  <c:v>Under $500K</c:v>
                </c:pt>
                <c:pt idx="1">
                  <c:v>$500-$750K</c:v>
                </c:pt>
                <c:pt idx="2">
                  <c:v>$750K-$1M</c:v>
                </c:pt>
                <c:pt idx="3">
                  <c:v>$1-$1.25M</c:v>
                </c:pt>
                <c:pt idx="4">
                  <c:v>$1.25-$1.5M</c:v>
                </c:pt>
                <c:pt idx="5">
                  <c:v>$1.5-$2M</c:v>
                </c:pt>
                <c:pt idx="6">
                  <c:v>$2-$3M</c:v>
                </c:pt>
                <c:pt idx="7">
                  <c:v>$3M +</c:v>
                </c:pt>
                <c:pt idx="8">
                  <c:v>Total</c:v>
                </c:pt>
              </c:strCache>
            </c:strRef>
          </c:cat>
          <c:val>
            <c:numRef>
              <c:f>D.DOM_Buckets!$C$2:$C$10</c:f>
              <c:numCache>
                <c:formatCode>0</c:formatCode>
                <c:ptCount val="9"/>
                <c:pt idx="0">
                  <c:v>46.5</c:v>
                </c:pt>
                <c:pt idx="1">
                  <c:v>29</c:v>
                </c:pt>
                <c:pt idx="2">
                  <c:v>52</c:v>
                </c:pt>
                <c:pt idx="3">
                  <c:v>151</c:v>
                </c:pt>
                <c:pt idx="4">
                  <c:v>89</c:v>
                </c:pt>
                <c:pt idx="5">
                  <c:v>87</c:v>
                </c:pt>
                <c:pt idx="6">
                  <c:v>130</c:v>
                </c:pt>
                <c:pt idx="7">
                  <c:v>73</c:v>
                </c:pt>
                <c:pt idx="8">
                  <c:v>51</c:v>
                </c:pt>
              </c:numCache>
            </c:numRef>
          </c:val>
          <c:extLst>
            <c:ext xmlns:c16="http://schemas.microsoft.com/office/drawing/2014/chart" uri="{C3380CC4-5D6E-409C-BE32-E72D297353CC}">
              <c16:uniqueId val="{00000001-45EA-4CB5-8582-38BB02CD12FB}"/>
            </c:ext>
          </c:extLst>
        </c:ser>
        <c:dLbls>
          <c:showLegendKey val="0"/>
          <c:showVal val="0"/>
          <c:showCatName val="0"/>
          <c:showSerName val="0"/>
          <c:showPercent val="0"/>
          <c:showBubbleSize val="0"/>
        </c:dLbls>
        <c:gapWidth val="219"/>
        <c:overlap val="-27"/>
        <c:axId val="1488027312"/>
        <c:axId val="1108720928"/>
      </c:barChart>
      <c:catAx>
        <c:axId val="148802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08720928"/>
        <c:crosses val="autoZero"/>
        <c:auto val="1"/>
        <c:lblAlgn val="ctr"/>
        <c:lblOffset val="100"/>
        <c:noMultiLvlLbl val="0"/>
      </c:catAx>
      <c:valAx>
        <c:axId val="11087209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8802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Sales/List Price Ratio</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D.SL_Ratio_Buckets!$B$1</c:f>
              <c:strCache>
                <c:ptCount val="1"/>
                <c:pt idx="0">
                  <c:v>2018</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D.SL_Ratio_Buckets!$A$2:$A$10</c:f>
              <c:strCache>
                <c:ptCount val="9"/>
                <c:pt idx="0">
                  <c:v>Under $500K</c:v>
                </c:pt>
                <c:pt idx="1">
                  <c:v>$500-$750K</c:v>
                </c:pt>
                <c:pt idx="2">
                  <c:v>$750K-$1M</c:v>
                </c:pt>
                <c:pt idx="3">
                  <c:v>$1-$1.25M</c:v>
                </c:pt>
                <c:pt idx="4">
                  <c:v>$1.25-$1.5M</c:v>
                </c:pt>
                <c:pt idx="5">
                  <c:v>$1.5-$2M</c:v>
                </c:pt>
                <c:pt idx="6">
                  <c:v>$2-$3M</c:v>
                </c:pt>
                <c:pt idx="7">
                  <c:v>$3M +</c:v>
                </c:pt>
                <c:pt idx="8">
                  <c:v>Total</c:v>
                </c:pt>
              </c:strCache>
            </c:strRef>
          </c:cat>
          <c:val>
            <c:numRef>
              <c:f>D.SL_Ratio_Buckets!$B$2:$B$10</c:f>
              <c:numCache>
                <c:formatCode>0</c:formatCode>
                <c:ptCount val="9"/>
                <c:pt idx="0">
                  <c:v>1</c:v>
                </c:pt>
                <c:pt idx="1">
                  <c:v>0.99332219362258911</c:v>
                </c:pt>
                <c:pt idx="2">
                  <c:v>0.9885714054107666</c:v>
                </c:pt>
                <c:pt idx="3">
                  <c:v>0.98293840885162354</c:v>
                </c:pt>
                <c:pt idx="4">
                  <c:v>0.96497499942779541</c:v>
                </c:pt>
                <c:pt idx="5">
                  <c:v>0.90024501085281372</c:v>
                </c:pt>
                <c:pt idx="6">
                  <c:v>0.96226418018341064</c:v>
                </c:pt>
                <c:pt idx="7">
                  <c:v>0.91131782531738281</c:v>
                </c:pt>
                <c:pt idx="8">
                  <c:v>0.98881697654724121</c:v>
                </c:pt>
              </c:numCache>
            </c:numRef>
          </c:val>
          <c:extLst>
            <c:ext xmlns:c16="http://schemas.microsoft.com/office/drawing/2014/chart" uri="{C3380CC4-5D6E-409C-BE32-E72D297353CC}">
              <c16:uniqueId val="{00000000-B094-4200-814D-08169C131DB1}"/>
            </c:ext>
          </c:extLst>
        </c:ser>
        <c:ser>
          <c:idx val="1"/>
          <c:order val="1"/>
          <c:tx>
            <c:strRef>
              <c:f>D.SL_Ratio_Buckets!$C$1</c:f>
              <c:strCache>
                <c:ptCount val="1"/>
                <c:pt idx="0">
                  <c:v>2019</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D.SL_Ratio_Buckets!$A$2:$A$10</c:f>
              <c:strCache>
                <c:ptCount val="9"/>
                <c:pt idx="0">
                  <c:v>Under $500K</c:v>
                </c:pt>
                <c:pt idx="1">
                  <c:v>$500-$750K</c:v>
                </c:pt>
                <c:pt idx="2">
                  <c:v>$750K-$1M</c:v>
                </c:pt>
                <c:pt idx="3">
                  <c:v>$1-$1.25M</c:v>
                </c:pt>
                <c:pt idx="4">
                  <c:v>$1.25-$1.5M</c:v>
                </c:pt>
                <c:pt idx="5">
                  <c:v>$1.5-$2M</c:v>
                </c:pt>
                <c:pt idx="6">
                  <c:v>$2-$3M</c:v>
                </c:pt>
                <c:pt idx="7">
                  <c:v>$3M +</c:v>
                </c:pt>
                <c:pt idx="8">
                  <c:v>Total</c:v>
                </c:pt>
              </c:strCache>
            </c:strRef>
          </c:cat>
          <c:val>
            <c:numRef>
              <c:f>D.SL_Ratio_Buckets!$C$2:$C$10</c:f>
              <c:numCache>
                <c:formatCode>0</c:formatCode>
                <c:ptCount val="9"/>
                <c:pt idx="0">
                  <c:v>1</c:v>
                </c:pt>
                <c:pt idx="1">
                  <c:v>0.98639458417892456</c:v>
                </c:pt>
                <c:pt idx="2">
                  <c:v>0.97529256343841553</c:v>
                </c:pt>
                <c:pt idx="3">
                  <c:v>0.97069799900054932</c:v>
                </c:pt>
                <c:pt idx="4">
                  <c:v>0.95824402570724487</c:v>
                </c:pt>
                <c:pt idx="5">
                  <c:v>0.93295514583587646</c:v>
                </c:pt>
                <c:pt idx="6">
                  <c:v>0.90558767318725586</c:v>
                </c:pt>
                <c:pt idx="7">
                  <c:v>0.92237162590026855</c:v>
                </c:pt>
                <c:pt idx="8">
                  <c:v>0.98094075918197632</c:v>
                </c:pt>
              </c:numCache>
            </c:numRef>
          </c:val>
          <c:extLst>
            <c:ext xmlns:c16="http://schemas.microsoft.com/office/drawing/2014/chart" uri="{C3380CC4-5D6E-409C-BE32-E72D297353CC}">
              <c16:uniqueId val="{00000001-B094-4200-814D-08169C131DB1}"/>
            </c:ext>
          </c:extLst>
        </c:ser>
        <c:dLbls>
          <c:showLegendKey val="0"/>
          <c:showVal val="0"/>
          <c:showCatName val="0"/>
          <c:showSerName val="0"/>
          <c:showPercent val="0"/>
          <c:showBubbleSize val="0"/>
        </c:dLbls>
        <c:gapWidth val="219"/>
        <c:overlap val="-27"/>
        <c:axId val="1486458096"/>
        <c:axId val="1458800928"/>
      </c:barChart>
      <c:catAx>
        <c:axId val="148645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58800928"/>
        <c:crosses val="autoZero"/>
        <c:auto val="1"/>
        <c:lblAlgn val="ctr"/>
        <c:lblOffset val="100"/>
        <c:noMultiLvlLbl val="0"/>
      </c:catAx>
      <c:valAx>
        <c:axId val="14588009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8645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Median Time on Market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D.DOM_City!$C$1</c:f>
              <c:strCache>
                <c:ptCount val="1"/>
                <c:pt idx="0">
                  <c:v>2019</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D.DOM_City!$A$2:$A$18</c:f>
              <c:strCache>
                <c:ptCount val="17"/>
                <c:pt idx="0">
                  <c:v>Castroville</c:v>
                </c:pt>
                <c:pt idx="1">
                  <c:v>Carmel Highlands</c:v>
                </c:pt>
                <c:pt idx="2">
                  <c:v>Pebble Beach</c:v>
                </c:pt>
                <c:pt idx="3">
                  <c:v>Aromas</c:v>
                </c:pt>
                <c:pt idx="4">
                  <c:v>Royal Oaks</c:v>
                </c:pt>
                <c:pt idx="5">
                  <c:v>Carmel</c:v>
                </c:pt>
                <c:pt idx="6">
                  <c:v>Monterey</c:v>
                </c:pt>
                <c:pt idx="7">
                  <c:v>Soledad</c:v>
                </c:pt>
                <c:pt idx="8">
                  <c:v>Pacifc Grove</c:v>
                </c:pt>
                <c:pt idx="9">
                  <c:v>Seaside</c:v>
                </c:pt>
                <c:pt idx="10">
                  <c:v>Salinas</c:v>
                </c:pt>
                <c:pt idx="11">
                  <c:v>Watsonville</c:v>
                </c:pt>
                <c:pt idx="12">
                  <c:v>King City</c:v>
                </c:pt>
                <c:pt idx="13">
                  <c:v>Marina</c:v>
                </c:pt>
                <c:pt idx="14">
                  <c:v>Carmel Valley</c:v>
                </c:pt>
                <c:pt idx="15">
                  <c:v>Greenfield</c:v>
                </c:pt>
                <c:pt idx="16">
                  <c:v>Sand City</c:v>
                </c:pt>
              </c:strCache>
            </c:strRef>
          </c:cat>
          <c:val>
            <c:numRef>
              <c:f>D.DOM_City!$C$2:$C$18</c:f>
              <c:numCache>
                <c:formatCode>0</c:formatCode>
                <c:ptCount val="17"/>
                <c:pt idx="0">
                  <c:v>192</c:v>
                </c:pt>
                <c:pt idx="1">
                  <c:v>177</c:v>
                </c:pt>
                <c:pt idx="2">
                  <c:v>154</c:v>
                </c:pt>
                <c:pt idx="3">
                  <c:v>104</c:v>
                </c:pt>
                <c:pt idx="4">
                  <c:v>91.5</c:v>
                </c:pt>
                <c:pt idx="5">
                  <c:v>80</c:v>
                </c:pt>
                <c:pt idx="6">
                  <c:v>79</c:v>
                </c:pt>
                <c:pt idx="7">
                  <c:v>61</c:v>
                </c:pt>
                <c:pt idx="8">
                  <c:v>52</c:v>
                </c:pt>
                <c:pt idx="9">
                  <c:v>48</c:v>
                </c:pt>
                <c:pt idx="10">
                  <c:v>47.5</c:v>
                </c:pt>
                <c:pt idx="11">
                  <c:v>44.5</c:v>
                </c:pt>
                <c:pt idx="12">
                  <c:v>32</c:v>
                </c:pt>
                <c:pt idx="13">
                  <c:v>29</c:v>
                </c:pt>
                <c:pt idx="14">
                  <c:v>13</c:v>
                </c:pt>
                <c:pt idx="15">
                  <c:v>8</c:v>
                </c:pt>
                <c:pt idx="16">
                  <c:v>5</c:v>
                </c:pt>
              </c:numCache>
            </c:numRef>
          </c:val>
          <c:extLst>
            <c:ext xmlns:c16="http://schemas.microsoft.com/office/drawing/2014/chart" uri="{C3380CC4-5D6E-409C-BE32-E72D297353CC}">
              <c16:uniqueId val="{00000000-6AD7-4704-8C23-CC3D12EE3FED}"/>
            </c:ext>
          </c:extLst>
        </c:ser>
        <c:dLbls>
          <c:showLegendKey val="0"/>
          <c:showVal val="0"/>
          <c:showCatName val="0"/>
          <c:showSerName val="0"/>
          <c:showPercent val="0"/>
          <c:showBubbleSize val="0"/>
        </c:dLbls>
        <c:gapWidth val="219"/>
        <c:overlap val="-27"/>
        <c:axId val="1488022112"/>
        <c:axId val="1450623024"/>
      </c:barChart>
      <c:catAx>
        <c:axId val="14880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50623024"/>
        <c:crosses val="autoZero"/>
        <c:auto val="1"/>
        <c:lblAlgn val="ctr"/>
        <c:lblOffset val="100"/>
        <c:noMultiLvlLbl val="0"/>
      </c:catAx>
      <c:valAx>
        <c:axId val="14506230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8802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Sales/List Price Ratio</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D.SL_Ratio_City!$C$1</c:f>
              <c:strCache>
                <c:ptCount val="1"/>
                <c:pt idx="0">
                  <c:v>2019</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effectLst>
                      <a:glow rad="101600">
                        <a:schemeClr val="bg1">
                          <a:alpha val="60000"/>
                        </a:schemeClr>
                      </a:glow>
                    </a:effectLst>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D.SL_Ratio_City!$A$2:$A$19</c:f>
              <c:strCache>
                <c:ptCount val="18"/>
                <c:pt idx="0">
                  <c:v>Aromas</c:v>
                </c:pt>
                <c:pt idx="1">
                  <c:v>Del Rey Oaks</c:v>
                </c:pt>
                <c:pt idx="2">
                  <c:v>Greenfield</c:v>
                </c:pt>
                <c:pt idx="3">
                  <c:v>King City</c:v>
                </c:pt>
                <c:pt idx="4">
                  <c:v>Soledad</c:v>
                </c:pt>
                <c:pt idx="5">
                  <c:v>Marina</c:v>
                </c:pt>
                <c:pt idx="6">
                  <c:v>Salinas</c:v>
                </c:pt>
                <c:pt idx="7">
                  <c:v>Royal Oaks</c:v>
                </c:pt>
                <c:pt idx="8">
                  <c:v>Pacifc Grove</c:v>
                </c:pt>
                <c:pt idx="9">
                  <c:v>Watsonville</c:v>
                </c:pt>
                <c:pt idx="10">
                  <c:v>Sand City</c:v>
                </c:pt>
                <c:pt idx="11">
                  <c:v>Seaside</c:v>
                </c:pt>
                <c:pt idx="12">
                  <c:v>Monterey</c:v>
                </c:pt>
                <c:pt idx="13">
                  <c:v>Carmel Valley</c:v>
                </c:pt>
                <c:pt idx="14">
                  <c:v>Castroville</c:v>
                </c:pt>
                <c:pt idx="15">
                  <c:v>Carmel</c:v>
                </c:pt>
                <c:pt idx="16">
                  <c:v>Pebble Beach</c:v>
                </c:pt>
                <c:pt idx="17">
                  <c:v>Carmel Highlands</c:v>
                </c:pt>
              </c:strCache>
            </c:strRef>
          </c:cat>
          <c:val>
            <c:numRef>
              <c:f>D.SL_Ratio_City!$C$2:$C$19</c:f>
              <c:numCache>
                <c:formatCode>0</c:formatCode>
                <c:ptCount val="18"/>
                <c:pt idx="0">
                  <c:v>1.0480320453643799</c:v>
                </c:pt>
                <c:pt idx="1">
                  <c:v>1.0021400451660156</c:v>
                </c:pt>
                <c:pt idx="2">
                  <c:v>1</c:v>
                </c:pt>
                <c:pt idx="3">
                  <c:v>1</c:v>
                </c:pt>
                <c:pt idx="4">
                  <c:v>1</c:v>
                </c:pt>
                <c:pt idx="5">
                  <c:v>0.99615383148193359</c:v>
                </c:pt>
                <c:pt idx="6">
                  <c:v>0.99340903759002686</c:v>
                </c:pt>
                <c:pt idx="7">
                  <c:v>0.99319732189178467</c:v>
                </c:pt>
                <c:pt idx="8">
                  <c:v>0.9827725887298584</c:v>
                </c:pt>
                <c:pt idx="9">
                  <c:v>0.9826958179473877</c:v>
                </c:pt>
                <c:pt idx="10">
                  <c:v>0.974540114402771</c:v>
                </c:pt>
                <c:pt idx="11">
                  <c:v>0.97098135948181152</c:v>
                </c:pt>
                <c:pt idx="12">
                  <c:v>0.96492683887481689</c:v>
                </c:pt>
                <c:pt idx="13">
                  <c:v>0.94786965847015381</c:v>
                </c:pt>
                <c:pt idx="14">
                  <c:v>0.94736844301223755</c:v>
                </c:pt>
                <c:pt idx="15">
                  <c:v>0.94491147994995117</c:v>
                </c:pt>
                <c:pt idx="16">
                  <c:v>0.93295514583587646</c:v>
                </c:pt>
                <c:pt idx="17">
                  <c:v>0.93189966678619385</c:v>
                </c:pt>
              </c:numCache>
            </c:numRef>
          </c:val>
          <c:extLst>
            <c:ext xmlns:c16="http://schemas.microsoft.com/office/drawing/2014/chart" uri="{C3380CC4-5D6E-409C-BE32-E72D297353CC}">
              <c16:uniqueId val="{00000000-F677-4A0D-B3B1-E6DC6A212B92}"/>
            </c:ext>
          </c:extLst>
        </c:ser>
        <c:dLbls>
          <c:showLegendKey val="0"/>
          <c:showVal val="0"/>
          <c:showCatName val="0"/>
          <c:showSerName val="0"/>
          <c:showPercent val="0"/>
          <c:showBubbleSize val="0"/>
        </c:dLbls>
        <c:gapWidth val="219"/>
        <c:overlap val="-27"/>
        <c:axId val="1485382704"/>
        <c:axId val="1450628016"/>
      </c:barChart>
      <c:catAx>
        <c:axId val="148538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50628016"/>
        <c:crosses val="autoZero"/>
        <c:auto val="1"/>
        <c:lblAlgn val="ctr"/>
        <c:lblOffset val="100"/>
        <c:noMultiLvlLbl val="0"/>
      </c:catAx>
      <c:valAx>
        <c:axId val="14506280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8538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Active Listings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D.Listings!$B$1</c:f>
              <c:strCache>
                <c:ptCount val="1"/>
                <c:pt idx="0">
                  <c:v>Listings</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D.Listings!$A$2:$A$87</c:f>
              <c:strCache>
                <c:ptCount val="86"/>
                <c:pt idx="0">
                  <c:v>Jan-12</c:v>
                </c:pt>
                <c:pt idx="1">
                  <c:v>Feb-12</c:v>
                </c:pt>
                <c:pt idx="2">
                  <c:v>Mar-12</c:v>
                </c:pt>
                <c:pt idx="3">
                  <c:v>Apr-12</c:v>
                </c:pt>
                <c:pt idx="4">
                  <c:v>May-12</c:v>
                </c:pt>
                <c:pt idx="5">
                  <c:v>Jun-12</c:v>
                </c:pt>
                <c:pt idx="6">
                  <c:v>Jul-12</c:v>
                </c:pt>
                <c:pt idx="7">
                  <c:v>Aug-12</c:v>
                </c:pt>
                <c:pt idx="8">
                  <c:v>Sep-12</c:v>
                </c:pt>
                <c:pt idx="9">
                  <c:v>Oct-12</c:v>
                </c:pt>
                <c:pt idx="10">
                  <c:v>Nov-12</c:v>
                </c:pt>
                <c:pt idx="11">
                  <c:v>Dec-12</c:v>
                </c:pt>
                <c:pt idx="12">
                  <c:v>Jan-13</c:v>
                </c:pt>
                <c:pt idx="13">
                  <c:v>Feb-13</c:v>
                </c:pt>
                <c:pt idx="14">
                  <c:v>Mar-13</c:v>
                </c:pt>
                <c:pt idx="15">
                  <c:v>Apr-13</c:v>
                </c:pt>
                <c:pt idx="16">
                  <c:v>May-13</c:v>
                </c:pt>
                <c:pt idx="17">
                  <c:v>Jun-13</c:v>
                </c:pt>
                <c:pt idx="18">
                  <c:v>Jul-13</c:v>
                </c:pt>
                <c:pt idx="19">
                  <c:v>Aug-13</c:v>
                </c:pt>
                <c:pt idx="20">
                  <c:v>Sep-13</c:v>
                </c:pt>
                <c:pt idx="21">
                  <c:v>Oct-13</c:v>
                </c:pt>
                <c:pt idx="22">
                  <c:v>Nov-13</c:v>
                </c:pt>
                <c:pt idx="23">
                  <c:v>Dec-13</c:v>
                </c:pt>
                <c:pt idx="24">
                  <c:v>Jan-14</c:v>
                </c:pt>
                <c:pt idx="25">
                  <c:v>Feb-14</c:v>
                </c:pt>
                <c:pt idx="26">
                  <c:v>Mar-14</c:v>
                </c:pt>
                <c:pt idx="27">
                  <c:v>Apr-14</c:v>
                </c:pt>
                <c:pt idx="28">
                  <c:v>May-14</c:v>
                </c:pt>
                <c:pt idx="29">
                  <c:v>Jun-14</c:v>
                </c:pt>
                <c:pt idx="30">
                  <c:v>Jul-14</c:v>
                </c:pt>
                <c:pt idx="31">
                  <c:v>Aug-14</c:v>
                </c:pt>
                <c:pt idx="32">
                  <c:v>Sep-14</c:v>
                </c:pt>
                <c:pt idx="33">
                  <c:v>Oct-14</c:v>
                </c:pt>
                <c:pt idx="34">
                  <c:v>Nov-14</c:v>
                </c:pt>
                <c:pt idx="35">
                  <c:v>Dec-14</c:v>
                </c:pt>
                <c:pt idx="36">
                  <c:v>Jan-15</c:v>
                </c:pt>
                <c:pt idx="37">
                  <c:v>Feb-15</c:v>
                </c:pt>
                <c:pt idx="38">
                  <c:v>Mar-15</c:v>
                </c:pt>
                <c:pt idx="39">
                  <c:v>Apr-15</c:v>
                </c:pt>
                <c:pt idx="40">
                  <c:v>May-15</c:v>
                </c:pt>
                <c:pt idx="41">
                  <c:v>Jun-15</c:v>
                </c:pt>
                <c:pt idx="42">
                  <c:v>Jul-15</c:v>
                </c:pt>
                <c:pt idx="43">
                  <c:v>Aug-15</c:v>
                </c:pt>
                <c:pt idx="44">
                  <c:v>Sep-15</c:v>
                </c:pt>
                <c:pt idx="45">
                  <c:v>Oct-15</c:v>
                </c:pt>
                <c:pt idx="46">
                  <c:v>Nov-15</c:v>
                </c:pt>
                <c:pt idx="47">
                  <c:v>Dec-15</c:v>
                </c:pt>
                <c:pt idx="48">
                  <c:v>Jan-16</c:v>
                </c:pt>
                <c:pt idx="49">
                  <c:v>Feb-16</c:v>
                </c:pt>
                <c:pt idx="50">
                  <c:v>Mar-16</c:v>
                </c:pt>
                <c:pt idx="51">
                  <c:v>Apr-16</c:v>
                </c:pt>
                <c:pt idx="52">
                  <c:v>May-16</c:v>
                </c:pt>
                <c:pt idx="53">
                  <c:v>Jun-16</c:v>
                </c:pt>
                <c:pt idx="54">
                  <c:v>Jul-16</c:v>
                </c:pt>
                <c:pt idx="55">
                  <c:v>Aug-16</c:v>
                </c:pt>
                <c:pt idx="56">
                  <c:v>Sep-16</c:v>
                </c:pt>
                <c:pt idx="57">
                  <c:v>Oct-16</c:v>
                </c:pt>
                <c:pt idx="58">
                  <c:v>Nov-16</c:v>
                </c:pt>
                <c:pt idx="59">
                  <c:v>Dec-16</c:v>
                </c:pt>
                <c:pt idx="60">
                  <c:v>Jan-17</c:v>
                </c:pt>
                <c:pt idx="61">
                  <c:v>Feb-17</c:v>
                </c:pt>
                <c:pt idx="62">
                  <c:v>Mar-17</c:v>
                </c:pt>
                <c:pt idx="63">
                  <c:v>Apr-17</c:v>
                </c:pt>
                <c:pt idx="64">
                  <c:v>May-17</c:v>
                </c:pt>
                <c:pt idx="65">
                  <c:v>Jun-17</c:v>
                </c:pt>
                <c:pt idx="66">
                  <c:v>Jul-17</c:v>
                </c:pt>
                <c:pt idx="67">
                  <c:v>Aug-17</c:v>
                </c:pt>
                <c:pt idx="68">
                  <c:v>Sep-17</c:v>
                </c:pt>
                <c:pt idx="69">
                  <c:v>Oct-17</c:v>
                </c:pt>
                <c:pt idx="70">
                  <c:v>Nov-17</c:v>
                </c:pt>
                <c:pt idx="71">
                  <c:v>Dec-17</c:v>
                </c:pt>
                <c:pt idx="72">
                  <c:v>Jan-18</c:v>
                </c:pt>
                <c:pt idx="73">
                  <c:v>Feb-18</c:v>
                </c:pt>
                <c:pt idx="74">
                  <c:v>Mar-18</c:v>
                </c:pt>
                <c:pt idx="75">
                  <c:v>Apr-18</c:v>
                </c:pt>
                <c:pt idx="76">
                  <c:v>May-18</c:v>
                </c:pt>
                <c:pt idx="77">
                  <c:v>Jun-18</c:v>
                </c:pt>
                <c:pt idx="78">
                  <c:v>Jul-18</c:v>
                </c:pt>
                <c:pt idx="79">
                  <c:v>Aug-18</c:v>
                </c:pt>
                <c:pt idx="80">
                  <c:v>Sep-18</c:v>
                </c:pt>
                <c:pt idx="81">
                  <c:v>Oct-18</c:v>
                </c:pt>
                <c:pt idx="82">
                  <c:v>Nov-18</c:v>
                </c:pt>
                <c:pt idx="83">
                  <c:v>Dec-18</c:v>
                </c:pt>
                <c:pt idx="84">
                  <c:v>Jan-19</c:v>
                </c:pt>
                <c:pt idx="85">
                  <c:v>Feb-19</c:v>
                </c:pt>
              </c:strCache>
            </c:strRef>
          </c:cat>
          <c:val>
            <c:numRef>
              <c:f>D.Listings!$B$2:$B$87</c:f>
              <c:numCache>
                <c:formatCode>0</c:formatCode>
                <c:ptCount val="86"/>
                <c:pt idx="0">
                  <c:v>876</c:v>
                </c:pt>
                <c:pt idx="1">
                  <c:v>822</c:v>
                </c:pt>
                <c:pt idx="2">
                  <c:v>725</c:v>
                </c:pt>
                <c:pt idx="3">
                  <c:v>726</c:v>
                </c:pt>
                <c:pt idx="4">
                  <c:v>692</c:v>
                </c:pt>
                <c:pt idx="5">
                  <c:v>720</c:v>
                </c:pt>
                <c:pt idx="6">
                  <c:v>742</c:v>
                </c:pt>
                <c:pt idx="7">
                  <c:v>711</c:v>
                </c:pt>
                <c:pt idx="8">
                  <c:v>685</c:v>
                </c:pt>
                <c:pt idx="9">
                  <c:v>645</c:v>
                </c:pt>
                <c:pt idx="10">
                  <c:v>582</c:v>
                </c:pt>
                <c:pt idx="11">
                  <c:v>513</c:v>
                </c:pt>
                <c:pt idx="12">
                  <c:v>542</c:v>
                </c:pt>
                <c:pt idx="13">
                  <c:v>515</c:v>
                </c:pt>
                <c:pt idx="14">
                  <c:v>520</c:v>
                </c:pt>
                <c:pt idx="15">
                  <c:v>548</c:v>
                </c:pt>
                <c:pt idx="16">
                  <c:v>628</c:v>
                </c:pt>
                <c:pt idx="17">
                  <c:v>657</c:v>
                </c:pt>
                <c:pt idx="18">
                  <c:v>673</c:v>
                </c:pt>
                <c:pt idx="19">
                  <c:v>711</c:v>
                </c:pt>
                <c:pt idx="20">
                  <c:v>697</c:v>
                </c:pt>
                <c:pt idx="21">
                  <c:v>657</c:v>
                </c:pt>
                <c:pt idx="22">
                  <c:v>577</c:v>
                </c:pt>
                <c:pt idx="23">
                  <c:v>553</c:v>
                </c:pt>
                <c:pt idx="24">
                  <c:v>594</c:v>
                </c:pt>
                <c:pt idx="25">
                  <c:v>617</c:v>
                </c:pt>
                <c:pt idx="26">
                  <c:v>650</c:v>
                </c:pt>
                <c:pt idx="27">
                  <c:v>659</c:v>
                </c:pt>
                <c:pt idx="28">
                  <c:v>679</c:v>
                </c:pt>
                <c:pt idx="29">
                  <c:v>732</c:v>
                </c:pt>
                <c:pt idx="30">
                  <c:v>734</c:v>
                </c:pt>
                <c:pt idx="31">
                  <c:v>755</c:v>
                </c:pt>
                <c:pt idx="32">
                  <c:v>769</c:v>
                </c:pt>
                <c:pt idx="33">
                  <c:v>741</c:v>
                </c:pt>
                <c:pt idx="34">
                  <c:v>665</c:v>
                </c:pt>
                <c:pt idx="35">
                  <c:v>605</c:v>
                </c:pt>
                <c:pt idx="36">
                  <c:v>616</c:v>
                </c:pt>
                <c:pt idx="37">
                  <c:v>581</c:v>
                </c:pt>
                <c:pt idx="38">
                  <c:v>587</c:v>
                </c:pt>
                <c:pt idx="39">
                  <c:v>622</c:v>
                </c:pt>
                <c:pt idx="40">
                  <c:v>658</c:v>
                </c:pt>
                <c:pt idx="41">
                  <c:v>679</c:v>
                </c:pt>
                <c:pt idx="42">
                  <c:v>747</c:v>
                </c:pt>
                <c:pt idx="43">
                  <c:v>741</c:v>
                </c:pt>
                <c:pt idx="44">
                  <c:v>726</c:v>
                </c:pt>
                <c:pt idx="45">
                  <c:v>700</c:v>
                </c:pt>
                <c:pt idx="46">
                  <c:v>642</c:v>
                </c:pt>
                <c:pt idx="47">
                  <c:v>582</c:v>
                </c:pt>
                <c:pt idx="48">
                  <c:v>571</c:v>
                </c:pt>
                <c:pt idx="49">
                  <c:v>600</c:v>
                </c:pt>
                <c:pt idx="50">
                  <c:v>618</c:v>
                </c:pt>
                <c:pt idx="51">
                  <c:v>637</c:v>
                </c:pt>
                <c:pt idx="52">
                  <c:v>633</c:v>
                </c:pt>
                <c:pt idx="53">
                  <c:v>755</c:v>
                </c:pt>
                <c:pt idx="54">
                  <c:v>790</c:v>
                </c:pt>
                <c:pt idx="55">
                  <c:v>790</c:v>
                </c:pt>
                <c:pt idx="56">
                  <c:v>775</c:v>
                </c:pt>
                <c:pt idx="57">
                  <c:v>761</c:v>
                </c:pt>
                <c:pt idx="58">
                  <c:v>658</c:v>
                </c:pt>
                <c:pt idx="59">
                  <c:v>567</c:v>
                </c:pt>
                <c:pt idx="60">
                  <c:v>583</c:v>
                </c:pt>
                <c:pt idx="61">
                  <c:v>551</c:v>
                </c:pt>
                <c:pt idx="62">
                  <c:v>552</c:v>
                </c:pt>
                <c:pt idx="63">
                  <c:v>634</c:v>
                </c:pt>
                <c:pt idx="64">
                  <c:v>637</c:v>
                </c:pt>
                <c:pt idx="65">
                  <c:v>682</c:v>
                </c:pt>
                <c:pt idx="66">
                  <c:v>730</c:v>
                </c:pt>
                <c:pt idx="67">
                  <c:v>747</c:v>
                </c:pt>
                <c:pt idx="68">
                  <c:v>725</c:v>
                </c:pt>
                <c:pt idx="69">
                  <c:v>678</c:v>
                </c:pt>
                <c:pt idx="70">
                  <c:v>591</c:v>
                </c:pt>
                <c:pt idx="71">
                  <c:v>483</c:v>
                </c:pt>
                <c:pt idx="72">
                  <c:v>483</c:v>
                </c:pt>
                <c:pt idx="73">
                  <c:v>546</c:v>
                </c:pt>
                <c:pt idx="74">
                  <c:v>550</c:v>
                </c:pt>
                <c:pt idx="75">
                  <c:v>573</c:v>
                </c:pt>
                <c:pt idx="76">
                  <c:v>573</c:v>
                </c:pt>
                <c:pt idx="77">
                  <c:v>626</c:v>
                </c:pt>
                <c:pt idx="78">
                  <c:v>648</c:v>
                </c:pt>
                <c:pt idx="79">
                  <c:v>671</c:v>
                </c:pt>
                <c:pt idx="80">
                  <c:v>702</c:v>
                </c:pt>
                <c:pt idx="81">
                  <c:v>684</c:v>
                </c:pt>
                <c:pt idx="82">
                  <c:v>663</c:v>
                </c:pt>
                <c:pt idx="83">
                  <c:v>547</c:v>
                </c:pt>
                <c:pt idx="84">
                  <c:v>589</c:v>
                </c:pt>
                <c:pt idx="85">
                  <c:v>553</c:v>
                </c:pt>
              </c:numCache>
            </c:numRef>
          </c:val>
          <c:extLst>
            <c:ext xmlns:c16="http://schemas.microsoft.com/office/drawing/2014/chart" uri="{C3380CC4-5D6E-409C-BE32-E72D297353CC}">
              <c16:uniqueId val="{00000000-68E0-4C1E-A341-B7F8901D338A}"/>
            </c:ext>
          </c:extLst>
        </c:ser>
        <c:dLbls>
          <c:showLegendKey val="0"/>
          <c:showVal val="0"/>
          <c:showCatName val="0"/>
          <c:showSerName val="0"/>
          <c:showPercent val="0"/>
          <c:showBubbleSize val="0"/>
        </c:dLbls>
        <c:gapWidth val="219"/>
        <c:overlap val="-27"/>
        <c:axId val="1885657599"/>
        <c:axId val="1888627871"/>
      </c:barChart>
      <c:catAx>
        <c:axId val="188565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8627871"/>
        <c:crosses val="autoZero"/>
        <c:auto val="1"/>
        <c:lblAlgn val="ctr"/>
        <c:lblOffset val="100"/>
        <c:noMultiLvlLbl val="0"/>
      </c:catAx>
      <c:valAx>
        <c:axId val="188862787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5657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Monterey AOR Active Listings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D.Listings!$C$1</c:f>
              <c:strCache>
                <c:ptCount val="1"/>
              </c:strCache>
            </c:strRef>
          </c:tx>
          <c:spPr>
            <a:solidFill>
              <a:schemeClr val="accent2"/>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D6E-4988-A2A4-143D3F07CEC8}"/>
              </c:ext>
            </c:extLst>
          </c:dPt>
          <c:dPt>
            <c:idx val="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D6E-4988-A2A4-143D3F07CEC8}"/>
              </c:ext>
            </c:extLst>
          </c:dPt>
          <c:dPt>
            <c:idx val="1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D6E-4988-A2A4-143D3F07CEC8}"/>
              </c:ext>
            </c:extLst>
          </c:dPt>
          <c:dPt>
            <c:idx val="1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D6E-4988-A2A4-143D3F07CEC8}"/>
              </c:ext>
            </c:extLst>
          </c:dPt>
          <c:dPt>
            <c:idx val="1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D6E-4988-A2A4-143D3F07CEC8}"/>
              </c:ext>
            </c:extLst>
          </c:dPt>
          <c:dPt>
            <c:idx val="1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D6E-4988-A2A4-143D3F07CEC8}"/>
              </c:ext>
            </c:extLst>
          </c:dPt>
          <c:dPt>
            <c:idx val="1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6E-4988-A2A4-143D3F07CEC8}"/>
              </c:ext>
            </c:extLst>
          </c:dPt>
          <c:dPt>
            <c:idx val="1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5D6E-4988-A2A4-143D3F07CEC8}"/>
              </c:ext>
            </c:extLst>
          </c:dPt>
          <c:dPt>
            <c:idx val="1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5D6E-4988-A2A4-143D3F07CEC8}"/>
              </c:ext>
            </c:extLst>
          </c:dPt>
          <c:dPt>
            <c:idx val="2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5D6E-4988-A2A4-143D3F07CEC8}"/>
              </c:ext>
            </c:extLst>
          </c:dPt>
          <c:dPt>
            <c:idx val="2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5D6E-4988-A2A4-143D3F07CEC8}"/>
              </c:ext>
            </c:extLst>
          </c:dPt>
          <c:dPt>
            <c:idx val="2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5D6E-4988-A2A4-143D3F07CEC8}"/>
              </c:ext>
            </c:extLst>
          </c:dPt>
          <c:dPt>
            <c:idx val="2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5D6E-4988-A2A4-143D3F07CEC8}"/>
              </c:ext>
            </c:extLst>
          </c:dPt>
          <c:dPt>
            <c:idx val="2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5D6E-4988-A2A4-143D3F07CEC8}"/>
              </c:ext>
            </c:extLst>
          </c:dPt>
          <c:dPt>
            <c:idx val="2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5D6E-4988-A2A4-143D3F07CEC8}"/>
              </c:ext>
            </c:extLst>
          </c:dPt>
          <c:dPt>
            <c:idx val="2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5D6E-4988-A2A4-143D3F07CEC8}"/>
              </c:ext>
            </c:extLst>
          </c:dPt>
          <c:dPt>
            <c:idx val="2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5D6E-4988-A2A4-143D3F07CEC8}"/>
              </c:ext>
            </c:extLst>
          </c:dPt>
          <c:dPt>
            <c:idx val="2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3-5D6E-4988-A2A4-143D3F07CEC8}"/>
              </c:ext>
            </c:extLst>
          </c:dPt>
          <c:dPt>
            <c:idx val="29"/>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5-5D6E-4988-A2A4-143D3F07CEC8}"/>
              </c:ext>
            </c:extLst>
          </c:dPt>
          <c:dPt>
            <c:idx val="3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7-5D6E-4988-A2A4-143D3F07CEC8}"/>
              </c:ext>
            </c:extLst>
          </c:dPt>
          <c:dPt>
            <c:idx val="3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9-5D6E-4988-A2A4-143D3F07CEC8}"/>
              </c:ext>
            </c:extLst>
          </c:dPt>
          <c:dPt>
            <c:idx val="3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B-5D6E-4988-A2A4-143D3F07CEC8}"/>
              </c:ext>
            </c:extLst>
          </c:dPt>
          <c:dLbls>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5D6E-4988-A2A4-143D3F07CEC8}"/>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5D6E-4988-A2A4-143D3F07CEC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D.Listings!$A$50:$A$87</c:f>
              <c:strCache>
                <c:ptCount val="38"/>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pt idx="36">
                  <c:v>Jan-19</c:v>
                </c:pt>
                <c:pt idx="37">
                  <c:v>Feb-19</c:v>
                </c:pt>
              </c:strCache>
            </c:strRef>
          </c:cat>
          <c:val>
            <c:numRef>
              <c:f>D.Listings!$C$50:$C$87</c:f>
              <c:numCache>
                <c:formatCode>General</c:formatCode>
                <c:ptCount val="38"/>
                <c:pt idx="0">
                  <c:v>-7.3051948051948035E-2</c:v>
                </c:pt>
                <c:pt idx="1">
                  <c:v>3.2702237521514688E-2</c:v>
                </c:pt>
                <c:pt idx="2">
                  <c:v>5.2810902896081702E-2</c:v>
                </c:pt>
                <c:pt idx="3">
                  <c:v>2.4115755627009738E-2</c:v>
                </c:pt>
                <c:pt idx="4">
                  <c:v>-3.7993920972644424E-2</c:v>
                </c:pt>
                <c:pt idx="5">
                  <c:v>0.11192930780559651</c:v>
                </c:pt>
                <c:pt idx="6">
                  <c:v>5.7563587684069661E-2</c:v>
                </c:pt>
                <c:pt idx="7">
                  <c:v>6.612685560053988E-2</c:v>
                </c:pt>
                <c:pt idx="8">
                  <c:v>6.7493112947658362E-2</c:v>
                </c:pt>
                <c:pt idx="9">
                  <c:v>8.7142857142857189E-2</c:v>
                </c:pt>
                <c:pt idx="10">
                  <c:v>2.4922118380062308E-2</c:v>
                </c:pt>
                <c:pt idx="11">
                  <c:v>-2.5773195876288679E-2</c:v>
                </c:pt>
                <c:pt idx="12">
                  <c:v>2.1015761821365997E-2</c:v>
                </c:pt>
                <c:pt idx="13">
                  <c:v>-8.1666666666666665E-2</c:v>
                </c:pt>
                <c:pt idx="14">
                  <c:v>-0.10679611650485432</c:v>
                </c:pt>
                <c:pt idx="15">
                  <c:v>-4.7095761381475976E-3</c:v>
                </c:pt>
                <c:pt idx="16">
                  <c:v>6.3191153238546516E-3</c:v>
                </c:pt>
                <c:pt idx="17">
                  <c:v>-9.6688741721854266E-2</c:v>
                </c:pt>
                <c:pt idx="18">
                  <c:v>-7.5949367088607556E-2</c:v>
                </c:pt>
                <c:pt idx="19">
                  <c:v>-5.44303797468354E-2</c:v>
                </c:pt>
                <c:pt idx="20">
                  <c:v>-6.4516129032258118E-2</c:v>
                </c:pt>
                <c:pt idx="21">
                  <c:v>-0.10906701708278577</c:v>
                </c:pt>
                <c:pt idx="22">
                  <c:v>-0.10182370820668696</c:v>
                </c:pt>
                <c:pt idx="23">
                  <c:v>-0.14814814814814814</c:v>
                </c:pt>
                <c:pt idx="24">
                  <c:v>-0.17152658662092624</c:v>
                </c:pt>
                <c:pt idx="25">
                  <c:v>-9.0744101633394303E-3</c:v>
                </c:pt>
                <c:pt idx="26">
                  <c:v>-3.6231884057971175E-3</c:v>
                </c:pt>
                <c:pt idx="27">
                  <c:v>-9.6214511041009421E-2</c:v>
                </c:pt>
                <c:pt idx="28">
                  <c:v>-0.10047095761381475</c:v>
                </c:pt>
                <c:pt idx="29">
                  <c:v>-8.2111436950146666E-2</c:v>
                </c:pt>
                <c:pt idx="30">
                  <c:v>-0.11232876712328765</c:v>
                </c:pt>
                <c:pt idx="31">
                  <c:v>-0.10174029451137889</c:v>
                </c:pt>
                <c:pt idx="32">
                  <c:v>-3.1724137931034457E-2</c:v>
                </c:pt>
                <c:pt idx="33">
                  <c:v>8.8495575221239076E-3</c:v>
                </c:pt>
                <c:pt idx="34">
                  <c:v>0.12182741116751261</c:v>
                </c:pt>
                <c:pt idx="35">
                  <c:v>0.13250517598343681</c:v>
                </c:pt>
                <c:pt idx="36">
                  <c:v>0.21946169772256718</c:v>
                </c:pt>
                <c:pt idx="37">
                  <c:v>1.2820512820512775E-2</c:v>
                </c:pt>
              </c:numCache>
            </c:numRef>
          </c:val>
          <c:extLst>
            <c:ext xmlns:c16="http://schemas.microsoft.com/office/drawing/2014/chart" uri="{C3380CC4-5D6E-409C-BE32-E72D297353CC}">
              <c16:uniqueId val="{0000002E-5D6E-4988-A2A4-143D3F07CEC8}"/>
            </c:ext>
          </c:extLst>
        </c:ser>
        <c:dLbls>
          <c:showLegendKey val="0"/>
          <c:showVal val="0"/>
          <c:showCatName val="0"/>
          <c:showSerName val="0"/>
          <c:showPercent val="0"/>
          <c:showBubbleSize val="0"/>
        </c:dLbls>
        <c:gapWidth val="219"/>
        <c:overlap val="-27"/>
        <c:axId val="1885657599"/>
        <c:axId val="1888627871"/>
      </c:barChart>
      <c:catAx>
        <c:axId val="18856575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8627871"/>
        <c:crosses val="autoZero"/>
        <c:auto val="1"/>
        <c:lblAlgn val="ctr"/>
        <c:lblOffset val="100"/>
        <c:noMultiLvlLbl val="0"/>
      </c:catAx>
      <c:valAx>
        <c:axId val="188862787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5657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Monterey AOR Active Listings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a:outerShdw blurRad="50800" dist="38100" dir="2700000" algn="tl" rotWithShape="0">
                <a:prstClr val="black">
                  <a:alpha val="40000"/>
                </a:prstClr>
              </a:outerShdw>
            </a:effectLst>
          </c:spPr>
          <c:invertIfNegative val="0"/>
          <c:dPt>
            <c:idx val="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82C-442B-8333-743D68D5EDFC}"/>
              </c:ext>
            </c:extLst>
          </c:dPt>
          <c:dPt>
            <c:idx val="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82C-442B-8333-743D68D5EDFC}"/>
              </c:ext>
            </c:extLst>
          </c:dPt>
          <c:dPt>
            <c:idx val="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82C-442B-8333-743D68D5EDFC}"/>
              </c:ext>
            </c:extLst>
          </c:dPt>
          <c:dPt>
            <c:idx val="8"/>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82C-442B-8333-743D68D5EDFC}"/>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D.List_Bucket!$A$2:$A$10</c:f>
              <c:strCache>
                <c:ptCount val="9"/>
                <c:pt idx="0">
                  <c:v>Under $500K</c:v>
                </c:pt>
                <c:pt idx="1">
                  <c:v>$500-$750K</c:v>
                </c:pt>
                <c:pt idx="2">
                  <c:v>$750K-$1M</c:v>
                </c:pt>
                <c:pt idx="3">
                  <c:v>$1-$1.25M</c:v>
                </c:pt>
                <c:pt idx="4">
                  <c:v>$1.25-$1.5M</c:v>
                </c:pt>
                <c:pt idx="5">
                  <c:v>$1.5-$2M</c:v>
                </c:pt>
                <c:pt idx="6">
                  <c:v>$2-$3M</c:v>
                </c:pt>
                <c:pt idx="7">
                  <c:v>$3M +</c:v>
                </c:pt>
                <c:pt idx="8">
                  <c:v>Total</c:v>
                </c:pt>
              </c:strCache>
            </c:strRef>
          </c:cat>
          <c:val>
            <c:numRef>
              <c:f>D.List_Bucket!$D$2:$D$10</c:f>
              <c:numCache>
                <c:formatCode>0</c:formatCode>
                <c:ptCount val="9"/>
                <c:pt idx="0">
                  <c:v>4.5454546809196472E-2</c:v>
                </c:pt>
                <c:pt idx="1">
                  <c:v>0.3095238208770752</c:v>
                </c:pt>
                <c:pt idx="2">
                  <c:v>-0.2083333283662796</c:v>
                </c:pt>
                <c:pt idx="3">
                  <c:v>0.17241379618644714</c:v>
                </c:pt>
                <c:pt idx="4">
                  <c:v>-6.8181820213794708E-2</c:v>
                </c:pt>
                <c:pt idx="5">
                  <c:v>-0.2222222238779068</c:v>
                </c:pt>
                <c:pt idx="6">
                  <c:v>0</c:v>
                </c:pt>
                <c:pt idx="7">
                  <c:v>3.7735849618911743E-2</c:v>
                </c:pt>
                <c:pt idx="8">
                  <c:v>1.2820512987673283E-2</c:v>
                </c:pt>
              </c:numCache>
            </c:numRef>
          </c:val>
          <c:extLst>
            <c:ext xmlns:c16="http://schemas.microsoft.com/office/drawing/2014/chart" uri="{C3380CC4-5D6E-409C-BE32-E72D297353CC}">
              <c16:uniqueId val="{00000008-D82C-442B-8333-743D68D5EDFC}"/>
            </c:ext>
          </c:extLst>
        </c:ser>
        <c:dLbls>
          <c:showLegendKey val="0"/>
          <c:showVal val="0"/>
          <c:showCatName val="0"/>
          <c:showSerName val="0"/>
          <c:showPercent val="0"/>
          <c:showBubbleSize val="0"/>
        </c:dLbls>
        <c:gapWidth val="219"/>
        <c:overlap val="-27"/>
        <c:axId val="1728577391"/>
        <c:axId val="1888603743"/>
      </c:barChart>
      <c:catAx>
        <c:axId val="17285773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8603743"/>
        <c:crosses val="autoZero"/>
        <c:auto val="1"/>
        <c:lblAlgn val="ctr"/>
        <c:lblOffset val="100"/>
        <c:noMultiLvlLbl val="0"/>
      </c:catAx>
      <c:valAx>
        <c:axId val="188860374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28577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04062618216135E-2"/>
          <c:y val="6.2114681375498644E-2"/>
          <c:w val="0.89692101300359162"/>
          <c:h val="0.73908215703312163"/>
        </c:manualLayout>
      </c:layout>
      <c:lineChart>
        <c:grouping val="standard"/>
        <c:varyColors val="0"/>
        <c:ser>
          <c:idx val="0"/>
          <c:order val="0"/>
          <c:tx>
            <c:strRef>
              <c:f>Sheet1!$B$1</c:f>
              <c:strCache>
                <c:ptCount val="1"/>
                <c:pt idx="0">
                  <c:v>Series 1</c:v>
                </c:pt>
              </c:strCache>
            </c:strRef>
          </c:tx>
          <c:spPr>
            <a:ln w="38100">
              <a:solidFill>
                <a:schemeClr val="accent2"/>
              </a:solidFill>
            </a:ln>
            <a:effectLst>
              <a:outerShdw blurRad="50800" dist="38100" algn="l" rotWithShape="0">
                <a:prstClr val="black">
                  <a:alpha val="40000"/>
                </a:prstClr>
              </a:outerShdw>
            </a:effectLst>
          </c:spPr>
          <c:marker>
            <c:symbol val="none"/>
          </c:marker>
          <c:dLbls>
            <c:dLbl>
              <c:idx val="167"/>
              <c:layout>
                <c:manualLayout>
                  <c:x val="0"/>
                  <c:y val="4.9515205846797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55-433B-AF47-C6ED7BA9A57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Sheet1!$A$2:$A$375</c:f>
              <c:numCache>
                <c:formatCode>m/d/yyyy</c:formatCode>
                <c:ptCount val="17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numCache>
            </c:numRef>
          </c:cat>
          <c:val>
            <c:numRef>
              <c:f>Sheet1!$B$2:$B$375</c:f>
              <c:numCache>
                <c:formatCode>General</c:formatCode>
                <c:ptCount val="170"/>
                <c:pt idx="0">
                  <c:v>105.1</c:v>
                </c:pt>
                <c:pt idx="1">
                  <c:v>104.4</c:v>
                </c:pt>
                <c:pt idx="2">
                  <c:v>103</c:v>
                </c:pt>
                <c:pt idx="3">
                  <c:v>97.5</c:v>
                </c:pt>
                <c:pt idx="4">
                  <c:v>103.1</c:v>
                </c:pt>
                <c:pt idx="5">
                  <c:v>106.2</c:v>
                </c:pt>
                <c:pt idx="6">
                  <c:v>103.6</c:v>
                </c:pt>
                <c:pt idx="7">
                  <c:v>105.5</c:v>
                </c:pt>
                <c:pt idx="8">
                  <c:v>87.5</c:v>
                </c:pt>
                <c:pt idx="9">
                  <c:v>85.2</c:v>
                </c:pt>
                <c:pt idx="10">
                  <c:v>98.3</c:v>
                </c:pt>
                <c:pt idx="11">
                  <c:v>103.8</c:v>
                </c:pt>
                <c:pt idx="12">
                  <c:v>106.8</c:v>
                </c:pt>
                <c:pt idx="13">
                  <c:v>102.7</c:v>
                </c:pt>
                <c:pt idx="14">
                  <c:v>107.5</c:v>
                </c:pt>
                <c:pt idx="15">
                  <c:v>109.8</c:v>
                </c:pt>
                <c:pt idx="16">
                  <c:v>104.7</c:v>
                </c:pt>
                <c:pt idx="17">
                  <c:v>105.4</c:v>
                </c:pt>
                <c:pt idx="18">
                  <c:v>107</c:v>
                </c:pt>
                <c:pt idx="19">
                  <c:v>100.2</c:v>
                </c:pt>
                <c:pt idx="20">
                  <c:v>105.9</c:v>
                </c:pt>
                <c:pt idx="21">
                  <c:v>105.1</c:v>
                </c:pt>
                <c:pt idx="22">
                  <c:v>105.3</c:v>
                </c:pt>
                <c:pt idx="23">
                  <c:v>110</c:v>
                </c:pt>
                <c:pt idx="24">
                  <c:v>110.2</c:v>
                </c:pt>
                <c:pt idx="25">
                  <c:v>111.2</c:v>
                </c:pt>
                <c:pt idx="26">
                  <c:v>108.2</c:v>
                </c:pt>
                <c:pt idx="27">
                  <c:v>106.3</c:v>
                </c:pt>
                <c:pt idx="28">
                  <c:v>108.5</c:v>
                </c:pt>
                <c:pt idx="29">
                  <c:v>105.3</c:v>
                </c:pt>
                <c:pt idx="30">
                  <c:v>111.9</c:v>
                </c:pt>
                <c:pt idx="31">
                  <c:v>105.6</c:v>
                </c:pt>
                <c:pt idx="32">
                  <c:v>99.5</c:v>
                </c:pt>
                <c:pt idx="33">
                  <c:v>95.2</c:v>
                </c:pt>
                <c:pt idx="34">
                  <c:v>87.8</c:v>
                </c:pt>
                <c:pt idx="35">
                  <c:v>90.6</c:v>
                </c:pt>
                <c:pt idx="36">
                  <c:v>87.3</c:v>
                </c:pt>
                <c:pt idx="37">
                  <c:v>76.400000000000006</c:v>
                </c:pt>
                <c:pt idx="38">
                  <c:v>65.900000000000006</c:v>
                </c:pt>
                <c:pt idx="39">
                  <c:v>62.8</c:v>
                </c:pt>
                <c:pt idx="40">
                  <c:v>58.1</c:v>
                </c:pt>
                <c:pt idx="41">
                  <c:v>51</c:v>
                </c:pt>
                <c:pt idx="42">
                  <c:v>51.9</c:v>
                </c:pt>
                <c:pt idx="43">
                  <c:v>58.5</c:v>
                </c:pt>
                <c:pt idx="44">
                  <c:v>61.4</c:v>
                </c:pt>
                <c:pt idx="45">
                  <c:v>38.799999999999997</c:v>
                </c:pt>
                <c:pt idx="46">
                  <c:v>44.7</c:v>
                </c:pt>
                <c:pt idx="47">
                  <c:v>38.6</c:v>
                </c:pt>
                <c:pt idx="48">
                  <c:v>37.4</c:v>
                </c:pt>
                <c:pt idx="49">
                  <c:v>25.3</c:v>
                </c:pt>
                <c:pt idx="50">
                  <c:v>26.9</c:v>
                </c:pt>
                <c:pt idx="51">
                  <c:v>40.799999999999997</c:v>
                </c:pt>
                <c:pt idx="52">
                  <c:v>52.3</c:v>
                </c:pt>
                <c:pt idx="53">
                  <c:v>47.4</c:v>
                </c:pt>
                <c:pt idx="54">
                  <c:v>54.5</c:v>
                </c:pt>
                <c:pt idx="55">
                  <c:v>54.5</c:v>
                </c:pt>
                <c:pt idx="56">
                  <c:v>53.4</c:v>
                </c:pt>
                <c:pt idx="57">
                  <c:v>48.7</c:v>
                </c:pt>
                <c:pt idx="58">
                  <c:v>50.6</c:v>
                </c:pt>
                <c:pt idx="59">
                  <c:v>53.6</c:v>
                </c:pt>
                <c:pt idx="60">
                  <c:v>56.453590393066406</c:v>
                </c:pt>
                <c:pt idx="61">
                  <c:v>46.424945831298828</c:v>
                </c:pt>
                <c:pt idx="62">
                  <c:v>52.292800903320313</c:v>
                </c:pt>
                <c:pt idx="63">
                  <c:v>57.7353515625</c:v>
                </c:pt>
                <c:pt idx="64">
                  <c:v>62.660324096679688</c:v>
                </c:pt>
                <c:pt idx="65">
                  <c:v>54.313667297363281</c:v>
                </c:pt>
                <c:pt idx="66">
                  <c:v>51.025138854980469</c:v>
                </c:pt>
                <c:pt idx="67">
                  <c:v>53.178218841552734</c:v>
                </c:pt>
                <c:pt idx="68">
                  <c:v>48.610343933105469</c:v>
                </c:pt>
                <c:pt idx="69">
                  <c:v>49.915264129638672</c:v>
                </c:pt>
                <c:pt idx="70">
                  <c:v>57.823970794677734</c:v>
                </c:pt>
                <c:pt idx="71">
                  <c:v>63.401641845703125</c:v>
                </c:pt>
                <c:pt idx="72">
                  <c:v>64.791358947753906</c:v>
                </c:pt>
                <c:pt idx="73">
                  <c:v>72.023307800292969</c:v>
                </c:pt>
                <c:pt idx="74">
                  <c:v>63.824527740478516</c:v>
                </c:pt>
                <c:pt idx="75" formatCode="0.0">
                  <c:v>66.019317626953125</c:v>
                </c:pt>
                <c:pt idx="76" formatCode="0.0">
                  <c:v>61.742794036865234</c:v>
                </c:pt>
                <c:pt idx="77" formatCode="0.0">
                  <c:v>57.618946075439453</c:v>
                </c:pt>
                <c:pt idx="78" formatCode="0.0">
                  <c:v>59.227939605712891</c:v>
                </c:pt>
                <c:pt idx="79" formatCode="0.0">
                  <c:v>45.181694030761719</c:v>
                </c:pt>
                <c:pt idx="80" formatCode="0.0">
                  <c:v>46.368515014648438</c:v>
                </c:pt>
                <c:pt idx="81" formatCode="0.0">
                  <c:v>40.867630004882813</c:v>
                </c:pt>
                <c:pt idx="82" formatCode="0.0">
                  <c:v>55.172801971435547</c:v>
                </c:pt>
                <c:pt idx="83" formatCode="0.0">
                  <c:v>64.757354736328125</c:v>
                </c:pt>
                <c:pt idx="84" formatCode="0.0">
                  <c:v>61.510860443115234</c:v>
                </c:pt>
                <c:pt idx="85" formatCode="0.0">
                  <c:v>71.622032165527344</c:v>
                </c:pt>
                <c:pt idx="86" formatCode="0.0">
                  <c:v>69.450096130371094</c:v>
                </c:pt>
                <c:pt idx="87" formatCode="0.0">
                  <c:v>68.70074462890625</c:v>
                </c:pt>
                <c:pt idx="88" formatCode="0.0">
                  <c:v>64.366348266601563</c:v>
                </c:pt>
                <c:pt idx="89" formatCode="0.0">
                  <c:v>62.686740875244141</c:v>
                </c:pt>
                <c:pt idx="90" formatCode="0.0">
                  <c:v>65.373786926269531</c:v>
                </c:pt>
                <c:pt idx="91" formatCode="0.0">
                  <c:v>61.275157928466797</c:v>
                </c:pt>
                <c:pt idx="92" formatCode="0.0">
                  <c:v>68.352226257324219</c:v>
                </c:pt>
                <c:pt idx="93" formatCode="0.0">
                  <c:v>73.082130432128906</c:v>
                </c:pt>
                <c:pt idx="94" formatCode="0.0">
                  <c:v>71.538131713867188</c:v>
                </c:pt>
                <c:pt idx="95" formatCode="0.0">
                  <c:v>66.693191528320313</c:v>
                </c:pt>
                <c:pt idx="96" formatCode="0.0">
                  <c:v>58.432323455810547</c:v>
                </c:pt>
                <c:pt idx="97" formatCode="0.0">
                  <c:v>68.03509521484375</c:v>
                </c:pt>
                <c:pt idx="98" formatCode="0.0">
                  <c:v>61.897247314453125</c:v>
                </c:pt>
                <c:pt idx="99" formatCode="0.0">
                  <c:v>68.954719543457031</c:v>
                </c:pt>
                <c:pt idx="100" formatCode="0.0">
                  <c:v>74.255409240722656</c:v>
                </c:pt>
                <c:pt idx="101" formatCode="0.0">
                  <c:v>82.126724243164063</c:v>
                </c:pt>
                <c:pt idx="102" formatCode="0.0">
                  <c:v>81.009355012654197</c:v>
                </c:pt>
                <c:pt idx="103" formatCode="0.0">
                  <c:v>81.757221522957593</c:v>
                </c:pt>
                <c:pt idx="104" formatCode="0.0">
                  <c:v>80.204628427652395</c:v>
                </c:pt>
                <c:pt idx="105" formatCode="0.0">
                  <c:v>72.376307583276002</c:v>
                </c:pt>
                <c:pt idx="106" formatCode="0.0">
                  <c:v>72.030153019923205</c:v>
                </c:pt>
                <c:pt idx="107" formatCode="0.0">
                  <c:v>77.535542922462895</c:v>
                </c:pt>
                <c:pt idx="108" formatCode="0.0">
                  <c:v>79.4098806656623</c:v>
                </c:pt>
                <c:pt idx="109" formatCode="0.0">
                  <c:v>78.300636301924101</c:v>
                </c:pt>
                <c:pt idx="110" formatCode="0.0">
                  <c:v>83.861154855769698</c:v>
                </c:pt>
                <c:pt idx="111" formatCode="0.0">
                  <c:v>81.712589035029694</c:v>
                </c:pt>
                <c:pt idx="112" formatCode="0.0">
                  <c:v>82.208088077423994</c:v>
                </c:pt>
                <c:pt idx="113" formatCode="0.0">
                  <c:v>86.366114534908107</c:v>
                </c:pt>
                <c:pt idx="114" formatCode="0.0">
                  <c:v>90.333325161652297</c:v>
                </c:pt>
                <c:pt idx="115" formatCode="0.0">
                  <c:v>93.4151784886119</c:v>
                </c:pt>
                <c:pt idx="116" formatCode="0.0">
                  <c:v>89.0421024530431</c:v>
                </c:pt>
                <c:pt idx="117" formatCode="0.0">
                  <c:v>94.050397907457906</c:v>
                </c:pt>
                <c:pt idx="118" formatCode="0.0">
                  <c:v>91.033111115912106</c:v>
                </c:pt>
                <c:pt idx="119" formatCode="0.0">
                  <c:v>93.062882208409803</c:v>
                </c:pt>
                <c:pt idx="120" formatCode="0.0">
                  <c:v>103.799600106353</c:v>
                </c:pt>
                <c:pt idx="121" formatCode="0.0">
                  <c:v>98.824514961566706</c:v>
                </c:pt>
                <c:pt idx="122" formatCode="0.0">
                  <c:v>101.44126006010001</c:v>
                </c:pt>
                <c:pt idx="123" formatCode="0.0">
                  <c:v>94.315622937580798</c:v>
                </c:pt>
                <c:pt idx="124" formatCode="0.0">
                  <c:v>94.6</c:v>
                </c:pt>
                <c:pt idx="125" formatCode="0.0">
                  <c:v>99.8</c:v>
                </c:pt>
                <c:pt idx="126" formatCode="0.0">
                  <c:v>91</c:v>
                </c:pt>
                <c:pt idx="127" formatCode="0.0">
                  <c:v>101.3</c:v>
                </c:pt>
                <c:pt idx="128" formatCode="0.0">
                  <c:v>102.6</c:v>
                </c:pt>
                <c:pt idx="129" formatCode="0.0">
                  <c:v>99.1</c:v>
                </c:pt>
                <c:pt idx="130" formatCode="0.0">
                  <c:v>92.6</c:v>
                </c:pt>
                <c:pt idx="131" formatCode="0.0">
                  <c:v>96.3</c:v>
                </c:pt>
                <c:pt idx="132" formatCode="0.0">
                  <c:v>97.8</c:v>
                </c:pt>
                <c:pt idx="133" formatCode="0.0">
                  <c:v>94</c:v>
                </c:pt>
                <c:pt idx="134" formatCode="0.0">
                  <c:v>96.1</c:v>
                </c:pt>
                <c:pt idx="135" formatCode="0.0">
                  <c:v>94.7</c:v>
                </c:pt>
                <c:pt idx="136" formatCode="0.0">
                  <c:v>92.4</c:v>
                </c:pt>
                <c:pt idx="137" formatCode="0.0">
                  <c:v>97.4</c:v>
                </c:pt>
                <c:pt idx="138" formatCode="0.0">
                  <c:v>96.7</c:v>
                </c:pt>
                <c:pt idx="139" formatCode="0.0">
                  <c:v>101.8</c:v>
                </c:pt>
                <c:pt idx="140" formatCode="0.0">
                  <c:v>103.5</c:v>
                </c:pt>
                <c:pt idx="141" formatCode="0.0">
                  <c:v>100.8</c:v>
                </c:pt>
                <c:pt idx="142" formatCode="0.0">
                  <c:v>109.4</c:v>
                </c:pt>
                <c:pt idx="143" formatCode="0.0">
                  <c:v>113.3</c:v>
                </c:pt>
                <c:pt idx="144" formatCode="0.0">
                  <c:v>111.6</c:v>
                </c:pt>
                <c:pt idx="145" formatCode="0.0">
                  <c:v>116.1</c:v>
                </c:pt>
                <c:pt idx="146" formatCode="0.0">
                  <c:v>124.9</c:v>
                </c:pt>
                <c:pt idx="147" formatCode="0.0">
                  <c:v>119.4</c:v>
                </c:pt>
                <c:pt idx="148" formatCode="0.0">
                  <c:v>117.6</c:v>
                </c:pt>
                <c:pt idx="149" formatCode="0.0">
                  <c:v>117.3</c:v>
                </c:pt>
                <c:pt idx="150" formatCode="0.0">
                  <c:v>120</c:v>
                </c:pt>
                <c:pt idx="151">
                  <c:v>120.4</c:v>
                </c:pt>
                <c:pt idx="152">
                  <c:v>120.6</c:v>
                </c:pt>
                <c:pt idx="153">
                  <c:v>126.2</c:v>
                </c:pt>
                <c:pt idx="154">
                  <c:v>128.6</c:v>
                </c:pt>
                <c:pt idx="155">
                  <c:v>123.1</c:v>
                </c:pt>
                <c:pt idx="156" formatCode="0.0">
                  <c:v>124.3</c:v>
                </c:pt>
                <c:pt idx="157" formatCode="0.0">
                  <c:v>130</c:v>
                </c:pt>
                <c:pt idx="158" formatCode="0.0">
                  <c:v>127</c:v>
                </c:pt>
                <c:pt idx="159" formatCode="0.0">
                  <c:v>125.6</c:v>
                </c:pt>
                <c:pt idx="160" formatCode="0.0">
                  <c:v>128.80000000000001</c:v>
                </c:pt>
                <c:pt idx="161" formatCode="0.0">
                  <c:v>127.1</c:v>
                </c:pt>
                <c:pt idx="162" formatCode="0.0">
                  <c:v>127.9</c:v>
                </c:pt>
                <c:pt idx="163" formatCode="0.0">
                  <c:v>134.69999999999999</c:v>
                </c:pt>
                <c:pt idx="164" formatCode="0.0">
                  <c:v>135.30000000000001</c:v>
                </c:pt>
                <c:pt idx="165" formatCode="0.0">
                  <c:v>137.9</c:v>
                </c:pt>
                <c:pt idx="166" formatCode="0.0">
                  <c:v>136.4</c:v>
                </c:pt>
                <c:pt idx="167" formatCode="0.0">
                  <c:v>128.1</c:v>
                </c:pt>
                <c:pt idx="168" formatCode="0.0">
                  <c:v>121.7</c:v>
                </c:pt>
              </c:numCache>
            </c:numRef>
          </c:val>
          <c:smooth val="0"/>
          <c:extLst>
            <c:ext xmlns:c16="http://schemas.microsoft.com/office/drawing/2014/chart" uri="{C3380CC4-5D6E-409C-BE32-E72D297353CC}">
              <c16:uniqueId val="{00000000-8FC5-49D9-809D-E6D7F8244B0E}"/>
            </c:ext>
          </c:extLst>
        </c:ser>
        <c:dLbls>
          <c:showLegendKey val="0"/>
          <c:showVal val="0"/>
          <c:showCatName val="0"/>
          <c:showSerName val="0"/>
          <c:showPercent val="0"/>
          <c:showBubbleSize val="0"/>
        </c:dLbls>
        <c:smooth val="0"/>
        <c:axId val="123400192"/>
        <c:axId val="123401728"/>
      </c:lineChart>
      <c:dateAx>
        <c:axId val="123400192"/>
        <c:scaling>
          <c:orientation val="minMax"/>
        </c:scaling>
        <c:delete val="0"/>
        <c:axPos val="b"/>
        <c:numFmt formatCode="[$-409]mmm\-yy;@" sourceLinked="0"/>
        <c:majorTickMark val="out"/>
        <c:minorTickMark val="none"/>
        <c:tickLblPos val="nextTo"/>
        <c:crossAx val="123401728"/>
        <c:crosses val="autoZero"/>
        <c:auto val="1"/>
        <c:lblOffset val="100"/>
        <c:baseTimeUnit val="months"/>
        <c:majorUnit val="8"/>
        <c:majorTimeUnit val="months"/>
      </c:dateAx>
      <c:valAx>
        <c:axId val="123401728"/>
        <c:scaling>
          <c:orientation val="minMax"/>
        </c:scaling>
        <c:delete val="0"/>
        <c:axPos val="l"/>
        <c:title>
          <c:tx>
            <c:rich>
              <a:bodyPr/>
              <a:lstStyle/>
              <a:p>
                <a:pPr>
                  <a:defRPr/>
                </a:pPr>
                <a:r>
                  <a:rPr lang="en-US" sz="1400" dirty="0">
                    <a:effectLst/>
                  </a:rPr>
                  <a:t>INDEX, 100=1985</a:t>
                </a:r>
                <a:endParaRPr lang="en-US" sz="1100" dirty="0">
                  <a:effectLst/>
                </a:endParaRPr>
              </a:p>
            </c:rich>
          </c:tx>
          <c:overlay val="0"/>
        </c:title>
        <c:numFmt formatCode="General" sourceLinked="1"/>
        <c:majorTickMark val="out"/>
        <c:minorTickMark val="none"/>
        <c:tickLblPos val="nextTo"/>
        <c:crossAx val="123400192"/>
        <c:crosses val="autoZero"/>
        <c:crossBetween val="between"/>
      </c:valAx>
    </c:plotArea>
    <c:plotVisOnly val="1"/>
    <c:dispBlanksAs val="gap"/>
    <c:showDLblsOverMax val="0"/>
  </c:chart>
  <c:txPr>
    <a:bodyPr/>
    <a:lstStyle/>
    <a:p>
      <a:pPr>
        <a:defRPr sz="1400" b="0">
          <a:latin typeface="Century Gothic" panose="020B0502020202020204" pitchFamily="34" charset="0"/>
          <a:cs typeface="Arial"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Monterey AOR Active Listings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D.List_City!$D$1</c:f>
              <c:strCache>
                <c:ptCount val="1"/>
                <c:pt idx="0">
                  <c:v>YTD %Chg.</c:v>
                </c:pt>
              </c:strCache>
            </c:strRef>
          </c:tx>
          <c:spPr>
            <a:solidFill>
              <a:schemeClr val="accent2"/>
            </a:solidFill>
            <a:ln>
              <a:noFill/>
            </a:ln>
            <a:effectLst>
              <a:outerShdw blurRad="50800" dist="38100" dir="2700000" algn="tl" rotWithShape="0">
                <a:prstClr val="black">
                  <a:alpha val="40000"/>
                </a:prstClr>
              </a:outerShdw>
            </a:effectLst>
          </c:spPr>
          <c:invertIfNegative val="0"/>
          <c:dPt>
            <c:idx val="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F84-45D4-949F-1061F6F51120}"/>
              </c:ext>
            </c:extLst>
          </c:dPt>
          <c:dPt>
            <c:idx val="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F84-45D4-949F-1061F6F51120}"/>
              </c:ext>
            </c:extLst>
          </c:dPt>
          <c:dPt>
            <c:idx val="1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F84-45D4-949F-1061F6F51120}"/>
              </c:ext>
            </c:extLst>
          </c:dPt>
          <c:dPt>
            <c:idx val="1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F84-45D4-949F-1061F6F51120}"/>
              </c:ext>
            </c:extLst>
          </c:dPt>
          <c:dPt>
            <c:idx val="1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F84-45D4-949F-1061F6F51120}"/>
              </c:ext>
            </c:extLst>
          </c:dPt>
          <c:dPt>
            <c:idx val="2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CF84-45D4-949F-1061F6F51120}"/>
              </c:ext>
            </c:extLst>
          </c:dPt>
          <c:dPt>
            <c:idx val="2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CF84-45D4-949F-1061F6F51120}"/>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D.List_City!$A$2:$A$25</c:f>
              <c:strCache>
                <c:ptCount val="24"/>
                <c:pt idx="0">
                  <c:v>Salinas</c:v>
                </c:pt>
                <c:pt idx="1">
                  <c:v>Carmel</c:v>
                </c:pt>
                <c:pt idx="2">
                  <c:v>Pebble Beach</c:v>
                </c:pt>
                <c:pt idx="3">
                  <c:v>Monterey</c:v>
                </c:pt>
                <c:pt idx="4">
                  <c:v>Carmel Valley</c:v>
                </c:pt>
                <c:pt idx="5">
                  <c:v>Pacifc Grove</c:v>
                </c:pt>
                <c:pt idx="6">
                  <c:v>Marina</c:v>
                </c:pt>
                <c:pt idx="7">
                  <c:v>Seaside</c:v>
                </c:pt>
                <c:pt idx="8">
                  <c:v>King City</c:v>
                </c:pt>
                <c:pt idx="9">
                  <c:v>Big Sur</c:v>
                </c:pt>
                <c:pt idx="10">
                  <c:v>Greenfield</c:v>
                </c:pt>
                <c:pt idx="11">
                  <c:v>Soledad</c:v>
                </c:pt>
                <c:pt idx="12">
                  <c:v>Watsonville</c:v>
                </c:pt>
                <c:pt idx="13">
                  <c:v>Castroville</c:v>
                </c:pt>
                <c:pt idx="14">
                  <c:v>Aromas</c:v>
                </c:pt>
                <c:pt idx="15">
                  <c:v>Carmel Highlands</c:v>
                </c:pt>
                <c:pt idx="16">
                  <c:v>Chualar</c:v>
                </c:pt>
                <c:pt idx="17">
                  <c:v>Del Rey Oaks</c:v>
                </c:pt>
                <c:pt idx="18">
                  <c:v>Royal Oaks</c:v>
                </c:pt>
                <c:pt idx="19">
                  <c:v>Corral de Tierra</c:v>
                </c:pt>
                <c:pt idx="20">
                  <c:v>Gonzales</c:v>
                </c:pt>
                <c:pt idx="21">
                  <c:v>Lockwood</c:v>
                </c:pt>
                <c:pt idx="22">
                  <c:v>Bradley</c:v>
                </c:pt>
                <c:pt idx="23">
                  <c:v>Prunedale</c:v>
                </c:pt>
              </c:strCache>
            </c:strRef>
          </c:cat>
          <c:val>
            <c:numRef>
              <c:f>D.List_City!$D$2:$D$25</c:f>
              <c:numCache>
                <c:formatCode>0</c:formatCode>
                <c:ptCount val="24"/>
                <c:pt idx="0">
                  <c:v>8.5714288055896759E-2</c:v>
                </c:pt>
                <c:pt idx="1">
                  <c:v>-0.1355932205915451</c:v>
                </c:pt>
                <c:pt idx="2">
                  <c:v>0</c:v>
                </c:pt>
                <c:pt idx="3">
                  <c:v>-3.9215687662363052E-2</c:v>
                </c:pt>
                <c:pt idx="4">
                  <c:v>0</c:v>
                </c:pt>
                <c:pt idx="5">
                  <c:v>0.12903225421905518</c:v>
                </c:pt>
                <c:pt idx="6">
                  <c:v>0.3888888955116272</c:v>
                </c:pt>
                <c:pt idx="7">
                  <c:v>0.35294118523597717</c:v>
                </c:pt>
                <c:pt idx="8">
                  <c:v>0.4444444477558136</c:v>
                </c:pt>
                <c:pt idx="9">
                  <c:v>0.10000000149011612</c:v>
                </c:pt>
                <c:pt idx="10">
                  <c:v>-0.15384615957736969</c:v>
                </c:pt>
                <c:pt idx="11">
                  <c:v>0.25</c:v>
                </c:pt>
                <c:pt idx="12">
                  <c:v>0.75</c:v>
                </c:pt>
                <c:pt idx="13">
                  <c:v>2</c:v>
                </c:pt>
                <c:pt idx="14">
                  <c:v>0.25</c:v>
                </c:pt>
                <c:pt idx="15">
                  <c:v>-0.5</c:v>
                </c:pt>
                <c:pt idx="16">
                  <c:v>1</c:v>
                </c:pt>
                <c:pt idx="17">
                  <c:v>0</c:v>
                </c:pt>
                <c:pt idx="18">
                  <c:v>-0.60000002384185791</c:v>
                </c:pt>
                <c:pt idx="19">
                  <c:v>0.5</c:v>
                </c:pt>
                <c:pt idx="20">
                  <c:v>2</c:v>
                </c:pt>
                <c:pt idx="21">
                  <c:v>0</c:v>
                </c:pt>
                <c:pt idx="22">
                  <c:v>-0.5</c:v>
                </c:pt>
                <c:pt idx="23">
                  <c:v>-0.5</c:v>
                </c:pt>
              </c:numCache>
            </c:numRef>
          </c:val>
          <c:extLst>
            <c:ext xmlns:c16="http://schemas.microsoft.com/office/drawing/2014/chart" uri="{C3380CC4-5D6E-409C-BE32-E72D297353CC}">
              <c16:uniqueId val="{0000000E-CF84-45D4-949F-1061F6F51120}"/>
            </c:ext>
          </c:extLst>
        </c:ser>
        <c:dLbls>
          <c:showLegendKey val="0"/>
          <c:showVal val="0"/>
          <c:showCatName val="0"/>
          <c:showSerName val="0"/>
          <c:showPercent val="0"/>
          <c:showBubbleSize val="0"/>
        </c:dLbls>
        <c:gapWidth val="219"/>
        <c:overlap val="-27"/>
        <c:axId val="1499701264"/>
        <c:axId val="1541077568"/>
      </c:barChart>
      <c:catAx>
        <c:axId val="14997012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41077568"/>
        <c:crosses val="autoZero"/>
        <c:auto val="1"/>
        <c:lblAlgn val="ctr"/>
        <c:lblOffset val="100"/>
        <c:noMultiLvlLbl val="0"/>
      </c:catAx>
      <c:valAx>
        <c:axId val="1541077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9970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Monterey AOR Median Prices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D.PriceSales!$D$1</c:f>
              <c:strCache>
                <c:ptCount val="1"/>
                <c:pt idx="0">
                  <c:v>Median SFR Price</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21"/>
              <c:layout>
                <c:manualLayout>
                  <c:x val="-1.0185067526415994E-16"/>
                  <c:y val="-0.1329639889196676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EF-4D30-82BE-4FF251F1E7D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D.PriceSales!$D$2:$D$123</c:f>
              <c:numCache>
                <c:formatCode>0</c:formatCode>
                <c:ptCount val="122"/>
                <c:pt idx="0">
                  <c:v>225000</c:v>
                </c:pt>
                <c:pt idx="1">
                  <c:v>215000</c:v>
                </c:pt>
                <c:pt idx="2">
                  <c:v>215000</c:v>
                </c:pt>
                <c:pt idx="3">
                  <c:v>210000</c:v>
                </c:pt>
                <c:pt idx="4">
                  <c:v>201750</c:v>
                </c:pt>
                <c:pt idx="5">
                  <c:v>205000</c:v>
                </c:pt>
                <c:pt idx="6">
                  <c:v>220000</c:v>
                </c:pt>
                <c:pt idx="7">
                  <c:v>230000</c:v>
                </c:pt>
                <c:pt idx="8">
                  <c:v>228400</c:v>
                </c:pt>
                <c:pt idx="9">
                  <c:v>239000</c:v>
                </c:pt>
                <c:pt idx="10">
                  <c:v>240000</c:v>
                </c:pt>
                <c:pt idx="11">
                  <c:v>250000</c:v>
                </c:pt>
                <c:pt idx="12">
                  <c:v>245000</c:v>
                </c:pt>
                <c:pt idx="13">
                  <c:v>249995</c:v>
                </c:pt>
                <c:pt idx="14">
                  <c:v>245000</c:v>
                </c:pt>
                <c:pt idx="15">
                  <c:v>249500</c:v>
                </c:pt>
                <c:pt idx="16">
                  <c:v>281000</c:v>
                </c:pt>
                <c:pt idx="17">
                  <c:v>262900</c:v>
                </c:pt>
                <c:pt idx="18">
                  <c:v>267450</c:v>
                </c:pt>
                <c:pt idx="19">
                  <c:v>257500</c:v>
                </c:pt>
                <c:pt idx="20">
                  <c:v>249950</c:v>
                </c:pt>
                <c:pt idx="21">
                  <c:v>275000</c:v>
                </c:pt>
                <c:pt idx="22">
                  <c:v>244000</c:v>
                </c:pt>
                <c:pt idx="23">
                  <c:v>235000</c:v>
                </c:pt>
                <c:pt idx="24">
                  <c:v>251850</c:v>
                </c:pt>
                <c:pt idx="25">
                  <c:v>230999.5</c:v>
                </c:pt>
                <c:pt idx="26">
                  <c:v>255900</c:v>
                </c:pt>
                <c:pt idx="27">
                  <c:v>255000</c:v>
                </c:pt>
                <c:pt idx="28">
                  <c:v>250000</c:v>
                </c:pt>
                <c:pt idx="29">
                  <c:v>285000</c:v>
                </c:pt>
                <c:pt idx="30">
                  <c:v>250000</c:v>
                </c:pt>
                <c:pt idx="31">
                  <c:v>252000</c:v>
                </c:pt>
                <c:pt idx="32">
                  <c:v>280000</c:v>
                </c:pt>
                <c:pt idx="33">
                  <c:v>266000</c:v>
                </c:pt>
                <c:pt idx="34">
                  <c:v>270000</c:v>
                </c:pt>
                <c:pt idx="35">
                  <c:v>275000</c:v>
                </c:pt>
                <c:pt idx="36">
                  <c:v>280000</c:v>
                </c:pt>
                <c:pt idx="37">
                  <c:v>265000</c:v>
                </c:pt>
                <c:pt idx="38">
                  <c:v>314900</c:v>
                </c:pt>
                <c:pt idx="39">
                  <c:v>280000</c:v>
                </c:pt>
                <c:pt idx="40">
                  <c:v>295000</c:v>
                </c:pt>
                <c:pt idx="41">
                  <c:v>289000</c:v>
                </c:pt>
                <c:pt idx="42">
                  <c:v>280750</c:v>
                </c:pt>
                <c:pt idx="43">
                  <c:v>317500</c:v>
                </c:pt>
                <c:pt idx="44">
                  <c:v>330000</c:v>
                </c:pt>
                <c:pt idx="45">
                  <c:v>315000</c:v>
                </c:pt>
                <c:pt idx="46">
                  <c:v>323100</c:v>
                </c:pt>
                <c:pt idx="47">
                  <c:v>346500</c:v>
                </c:pt>
                <c:pt idx="48">
                  <c:v>339500</c:v>
                </c:pt>
                <c:pt idx="49">
                  <c:v>315000</c:v>
                </c:pt>
                <c:pt idx="50">
                  <c:v>359900</c:v>
                </c:pt>
                <c:pt idx="51">
                  <c:v>380000</c:v>
                </c:pt>
                <c:pt idx="52">
                  <c:v>410000</c:v>
                </c:pt>
                <c:pt idx="53">
                  <c:v>417500</c:v>
                </c:pt>
                <c:pt idx="54">
                  <c:v>408805</c:v>
                </c:pt>
                <c:pt idx="55">
                  <c:v>407000</c:v>
                </c:pt>
                <c:pt idx="56">
                  <c:v>422500</c:v>
                </c:pt>
                <c:pt idx="57">
                  <c:v>412000</c:v>
                </c:pt>
                <c:pt idx="58">
                  <c:v>420000</c:v>
                </c:pt>
                <c:pt idx="59">
                  <c:v>438500</c:v>
                </c:pt>
                <c:pt idx="60">
                  <c:v>428500</c:v>
                </c:pt>
                <c:pt idx="61">
                  <c:v>500000</c:v>
                </c:pt>
                <c:pt idx="62">
                  <c:v>521250</c:v>
                </c:pt>
                <c:pt idx="63">
                  <c:v>451500</c:v>
                </c:pt>
                <c:pt idx="64">
                  <c:v>445000</c:v>
                </c:pt>
                <c:pt idx="65">
                  <c:v>485000</c:v>
                </c:pt>
                <c:pt idx="66">
                  <c:v>445000</c:v>
                </c:pt>
                <c:pt idx="67">
                  <c:v>492500</c:v>
                </c:pt>
                <c:pt idx="68">
                  <c:v>451000</c:v>
                </c:pt>
                <c:pt idx="69">
                  <c:v>460000</c:v>
                </c:pt>
                <c:pt idx="70">
                  <c:v>460000</c:v>
                </c:pt>
                <c:pt idx="71">
                  <c:v>430000</c:v>
                </c:pt>
                <c:pt idx="72">
                  <c:v>420000</c:v>
                </c:pt>
                <c:pt idx="73">
                  <c:v>501000</c:v>
                </c:pt>
                <c:pt idx="74">
                  <c:v>510000</c:v>
                </c:pt>
                <c:pt idx="75">
                  <c:v>455000</c:v>
                </c:pt>
                <c:pt idx="76">
                  <c:v>530000</c:v>
                </c:pt>
                <c:pt idx="77">
                  <c:v>485000</c:v>
                </c:pt>
                <c:pt idx="78">
                  <c:v>479500</c:v>
                </c:pt>
                <c:pt idx="79">
                  <c:v>470000</c:v>
                </c:pt>
                <c:pt idx="80">
                  <c:v>480000</c:v>
                </c:pt>
                <c:pt idx="81">
                  <c:v>486000</c:v>
                </c:pt>
                <c:pt idx="82">
                  <c:v>512500</c:v>
                </c:pt>
                <c:pt idx="83">
                  <c:v>520000</c:v>
                </c:pt>
                <c:pt idx="84">
                  <c:v>500000</c:v>
                </c:pt>
                <c:pt idx="85">
                  <c:v>497975</c:v>
                </c:pt>
                <c:pt idx="86">
                  <c:v>490000</c:v>
                </c:pt>
                <c:pt idx="87">
                  <c:v>529900</c:v>
                </c:pt>
                <c:pt idx="88">
                  <c:v>540000</c:v>
                </c:pt>
                <c:pt idx="89">
                  <c:v>537000</c:v>
                </c:pt>
                <c:pt idx="90">
                  <c:v>539750</c:v>
                </c:pt>
                <c:pt idx="91">
                  <c:v>515000</c:v>
                </c:pt>
                <c:pt idx="92">
                  <c:v>566500</c:v>
                </c:pt>
                <c:pt idx="93">
                  <c:v>499900</c:v>
                </c:pt>
                <c:pt idx="94">
                  <c:v>515000</c:v>
                </c:pt>
                <c:pt idx="95">
                  <c:v>497000</c:v>
                </c:pt>
                <c:pt idx="96">
                  <c:v>572500</c:v>
                </c:pt>
                <c:pt idx="97">
                  <c:v>535000</c:v>
                </c:pt>
                <c:pt idx="98">
                  <c:v>562450</c:v>
                </c:pt>
                <c:pt idx="99">
                  <c:v>569000</c:v>
                </c:pt>
                <c:pt idx="100">
                  <c:v>617000</c:v>
                </c:pt>
                <c:pt idx="101">
                  <c:v>624500</c:v>
                </c:pt>
                <c:pt idx="102">
                  <c:v>629000</c:v>
                </c:pt>
                <c:pt idx="103">
                  <c:v>580500</c:v>
                </c:pt>
                <c:pt idx="104">
                  <c:v>569900</c:v>
                </c:pt>
                <c:pt idx="105">
                  <c:v>575000</c:v>
                </c:pt>
                <c:pt idx="106">
                  <c:v>618125</c:v>
                </c:pt>
                <c:pt idx="107">
                  <c:v>614000</c:v>
                </c:pt>
                <c:pt idx="108">
                  <c:v>571500</c:v>
                </c:pt>
                <c:pt idx="109">
                  <c:v>590000</c:v>
                </c:pt>
                <c:pt idx="110">
                  <c:v>625000</c:v>
                </c:pt>
                <c:pt idx="111">
                  <c:v>607750</c:v>
                </c:pt>
                <c:pt idx="112">
                  <c:v>677000</c:v>
                </c:pt>
                <c:pt idx="113">
                  <c:v>632500</c:v>
                </c:pt>
                <c:pt idx="114">
                  <c:v>655500</c:v>
                </c:pt>
                <c:pt idx="115">
                  <c:v>599000</c:v>
                </c:pt>
                <c:pt idx="116">
                  <c:v>624003.5</c:v>
                </c:pt>
                <c:pt idx="117">
                  <c:v>620000</c:v>
                </c:pt>
                <c:pt idx="118">
                  <c:v>630000</c:v>
                </c:pt>
                <c:pt idx="119">
                  <c:v>590000</c:v>
                </c:pt>
                <c:pt idx="120">
                  <c:v>590000</c:v>
                </c:pt>
                <c:pt idx="121">
                  <c:v>593950</c:v>
                </c:pt>
              </c:numCache>
            </c:numRef>
          </c:val>
          <c:smooth val="0"/>
          <c:extLst>
            <c:ext xmlns:c16="http://schemas.microsoft.com/office/drawing/2014/chart" uri="{C3380CC4-5D6E-409C-BE32-E72D297353CC}">
              <c16:uniqueId val="{00000001-74EF-4D30-82BE-4FF251F1E7D9}"/>
            </c:ext>
          </c:extLst>
        </c:ser>
        <c:ser>
          <c:idx val="1"/>
          <c:order val="1"/>
          <c:tx>
            <c:strRef>
              <c:f>D.PriceSales!$E$1</c:f>
              <c:strCache>
                <c:ptCount val="1"/>
                <c:pt idx="0">
                  <c:v>Median Condo Price</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strRef>
              <c:f>D.PriceSales!$A$2:$A$123</c:f>
              <c:strCache>
                <c:ptCount val="122"/>
                <c:pt idx="0">
                  <c:v>Jan-09</c:v>
                </c:pt>
                <c:pt idx="1">
                  <c:v>Feb-09</c:v>
                </c:pt>
                <c:pt idx="2">
                  <c:v>Mar-09</c:v>
                </c:pt>
                <c:pt idx="3">
                  <c:v>Apr-09</c:v>
                </c:pt>
                <c:pt idx="4">
                  <c:v>May-09</c:v>
                </c:pt>
                <c:pt idx="5">
                  <c:v>Jun-09</c:v>
                </c:pt>
                <c:pt idx="6">
                  <c:v>Jul-09</c:v>
                </c:pt>
                <c:pt idx="7">
                  <c:v>Aug-09</c:v>
                </c:pt>
                <c:pt idx="8">
                  <c:v>Sep-09</c:v>
                </c:pt>
                <c:pt idx="9">
                  <c:v>Oct-09</c:v>
                </c:pt>
                <c:pt idx="10">
                  <c:v>Nov-09</c:v>
                </c:pt>
                <c:pt idx="11">
                  <c:v>Dec-09</c:v>
                </c:pt>
                <c:pt idx="12">
                  <c:v>Jan-10</c:v>
                </c:pt>
                <c:pt idx="13">
                  <c:v>Feb-10</c:v>
                </c:pt>
                <c:pt idx="14">
                  <c:v>Mar-10</c:v>
                </c:pt>
                <c:pt idx="15">
                  <c:v>Apr-10</c:v>
                </c:pt>
                <c:pt idx="16">
                  <c:v>May-10</c:v>
                </c:pt>
                <c:pt idx="17">
                  <c:v>Jun-10</c:v>
                </c:pt>
                <c:pt idx="18">
                  <c:v>Jul-10</c:v>
                </c:pt>
                <c:pt idx="19">
                  <c:v>Aug-10</c:v>
                </c:pt>
                <c:pt idx="20">
                  <c:v>Sep-10</c:v>
                </c:pt>
                <c:pt idx="21">
                  <c:v>Oct-10</c:v>
                </c:pt>
                <c:pt idx="22">
                  <c:v>Nov-10</c:v>
                </c:pt>
                <c:pt idx="23">
                  <c:v>Dec-10</c:v>
                </c:pt>
                <c:pt idx="24">
                  <c:v>Jan-11</c:v>
                </c:pt>
                <c:pt idx="25">
                  <c:v>Feb-11</c:v>
                </c:pt>
                <c:pt idx="26">
                  <c:v>Mar-11</c:v>
                </c:pt>
                <c:pt idx="27">
                  <c:v>Apr-11</c:v>
                </c:pt>
                <c:pt idx="28">
                  <c:v>May-11</c:v>
                </c:pt>
                <c:pt idx="29">
                  <c:v>Jun-11</c:v>
                </c:pt>
                <c:pt idx="30">
                  <c:v>Jul-11</c:v>
                </c:pt>
                <c:pt idx="31">
                  <c:v>Aug-11</c:v>
                </c:pt>
                <c:pt idx="32">
                  <c:v>Sep-11</c:v>
                </c:pt>
                <c:pt idx="33">
                  <c:v>Oct-11</c:v>
                </c:pt>
                <c:pt idx="34">
                  <c:v>Nov-11</c:v>
                </c:pt>
                <c:pt idx="35">
                  <c:v>Dec-11</c:v>
                </c:pt>
                <c:pt idx="36">
                  <c:v>Jan-12</c:v>
                </c:pt>
                <c:pt idx="37">
                  <c:v>Feb-12</c:v>
                </c:pt>
                <c:pt idx="38">
                  <c:v>Mar-12</c:v>
                </c:pt>
                <c:pt idx="39">
                  <c:v>Apr-12</c:v>
                </c:pt>
                <c:pt idx="40">
                  <c:v>May-12</c:v>
                </c:pt>
                <c:pt idx="41">
                  <c:v>Jun-12</c:v>
                </c:pt>
                <c:pt idx="42">
                  <c:v>Jul-12</c:v>
                </c:pt>
                <c:pt idx="43">
                  <c:v>Aug-12</c:v>
                </c:pt>
                <c:pt idx="44">
                  <c:v>Sep-12</c:v>
                </c:pt>
                <c:pt idx="45">
                  <c:v>Oct-12</c:v>
                </c:pt>
                <c:pt idx="46">
                  <c:v>Nov-12</c:v>
                </c:pt>
                <c:pt idx="47">
                  <c:v>Dec-12</c:v>
                </c:pt>
                <c:pt idx="48">
                  <c:v>Jan-13</c:v>
                </c:pt>
                <c:pt idx="49">
                  <c:v>Feb-13</c:v>
                </c:pt>
                <c:pt idx="50">
                  <c:v>Mar-13</c:v>
                </c:pt>
                <c:pt idx="51">
                  <c:v>Apr-13</c:v>
                </c:pt>
                <c:pt idx="52">
                  <c:v>May-13</c:v>
                </c:pt>
                <c:pt idx="53">
                  <c:v>Jun-13</c:v>
                </c:pt>
                <c:pt idx="54">
                  <c:v>Jul-13</c:v>
                </c:pt>
                <c:pt idx="55">
                  <c:v>Aug-13</c:v>
                </c:pt>
                <c:pt idx="56">
                  <c:v>Sep-13</c:v>
                </c:pt>
                <c:pt idx="57">
                  <c:v>Oct-13</c:v>
                </c:pt>
                <c:pt idx="58">
                  <c:v>Nov-13</c:v>
                </c:pt>
                <c:pt idx="59">
                  <c:v>Dec-13</c:v>
                </c:pt>
                <c:pt idx="60">
                  <c:v>Jan-14</c:v>
                </c:pt>
                <c:pt idx="61">
                  <c:v>Feb-14</c:v>
                </c:pt>
                <c:pt idx="62">
                  <c:v>Mar-14</c:v>
                </c:pt>
                <c:pt idx="63">
                  <c:v>Apr-14</c:v>
                </c:pt>
                <c:pt idx="64">
                  <c:v>May-14</c:v>
                </c:pt>
                <c:pt idx="65">
                  <c:v>Jun-14</c:v>
                </c:pt>
                <c:pt idx="66">
                  <c:v>Jul-14</c:v>
                </c:pt>
                <c:pt idx="67">
                  <c:v>Aug-14</c:v>
                </c:pt>
                <c:pt idx="68">
                  <c:v>Sep-14</c:v>
                </c:pt>
                <c:pt idx="69">
                  <c:v>Oct-14</c:v>
                </c:pt>
                <c:pt idx="70">
                  <c:v>Nov-14</c:v>
                </c:pt>
                <c:pt idx="71">
                  <c:v>Dec-14</c:v>
                </c:pt>
                <c:pt idx="72">
                  <c:v>Jan-15</c:v>
                </c:pt>
                <c:pt idx="73">
                  <c:v>Feb-15</c:v>
                </c:pt>
                <c:pt idx="74">
                  <c:v>Mar-15</c:v>
                </c:pt>
                <c:pt idx="75">
                  <c:v>Apr-15</c:v>
                </c:pt>
                <c:pt idx="76">
                  <c:v>May-15</c:v>
                </c:pt>
                <c:pt idx="77">
                  <c:v>Jun-15</c:v>
                </c:pt>
                <c:pt idx="78">
                  <c:v>Jul-15</c:v>
                </c:pt>
                <c:pt idx="79">
                  <c:v>Aug-15</c:v>
                </c:pt>
                <c:pt idx="80">
                  <c:v>Sep-15</c:v>
                </c:pt>
                <c:pt idx="81">
                  <c:v>Oct-15</c:v>
                </c:pt>
                <c:pt idx="82">
                  <c:v>Nov-15</c:v>
                </c:pt>
                <c:pt idx="83">
                  <c:v>Dec-15</c:v>
                </c:pt>
                <c:pt idx="84">
                  <c:v>Jan-16</c:v>
                </c:pt>
                <c:pt idx="85">
                  <c:v>Feb-16</c:v>
                </c:pt>
                <c:pt idx="86">
                  <c:v>Mar-16</c:v>
                </c:pt>
                <c:pt idx="87">
                  <c:v>Apr-16</c:v>
                </c:pt>
                <c:pt idx="88">
                  <c:v>May-16</c:v>
                </c:pt>
                <c:pt idx="89">
                  <c:v>Jun-16</c:v>
                </c:pt>
                <c:pt idx="90">
                  <c:v>Jul-16</c:v>
                </c:pt>
                <c:pt idx="91">
                  <c:v>Aug-16</c:v>
                </c:pt>
                <c:pt idx="92">
                  <c:v>Sep-16</c:v>
                </c:pt>
                <c:pt idx="93">
                  <c:v>Oct-16</c:v>
                </c:pt>
                <c:pt idx="94">
                  <c:v>Nov-16</c:v>
                </c:pt>
                <c:pt idx="95">
                  <c:v>Dec-16</c:v>
                </c:pt>
                <c:pt idx="96">
                  <c:v>Jan-17</c:v>
                </c:pt>
                <c:pt idx="97">
                  <c:v>Feb-17</c:v>
                </c:pt>
                <c:pt idx="98">
                  <c:v>Mar-17</c:v>
                </c:pt>
                <c:pt idx="99">
                  <c:v>Apr-17</c:v>
                </c:pt>
                <c:pt idx="100">
                  <c:v>May-17</c:v>
                </c:pt>
                <c:pt idx="101">
                  <c:v>Jun-17</c:v>
                </c:pt>
                <c:pt idx="102">
                  <c:v>Jul-17</c:v>
                </c:pt>
                <c:pt idx="103">
                  <c:v>Aug-17</c:v>
                </c:pt>
                <c:pt idx="104">
                  <c:v>Sep-17</c:v>
                </c:pt>
                <c:pt idx="105">
                  <c:v>Oct-17</c:v>
                </c:pt>
                <c:pt idx="106">
                  <c:v>Nov-17</c:v>
                </c:pt>
                <c:pt idx="107">
                  <c:v>Dec-17</c:v>
                </c:pt>
                <c:pt idx="108">
                  <c:v>Jan-18</c:v>
                </c:pt>
                <c:pt idx="109">
                  <c:v>Feb-18</c:v>
                </c:pt>
                <c:pt idx="110">
                  <c:v>Mar-18</c:v>
                </c:pt>
                <c:pt idx="111">
                  <c:v>Apr-18</c:v>
                </c:pt>
                <c:pt idx="112">
                  <c:v>May-18</c:v>
                </c:pt>
                <c:pt idx="113">
                  <c:v>Jun-18</c:v>
                </c:pt>
                <c:pt idx="114">
                  <c:v>Jul-18</c:v>
                </c:pt>
                <c:pt idx="115">
                  <c:v>Aug-18</c:v>
                </c:pt>
                <c:pt idx="116">
                  <c:v>Sep-18</c:v>
                </c:pt>
                <c:pt idx="117">
                  <c:v>Oct-18</c:v>
                </c:pt>
                <c:pt idx="118">
                  <c:v>Nov-18</c:v>
                </c:pt>
                <c:pt idx="119">
                  <c:v>Dec-18</c:v>
                </c:pt>
                <c:pt idx="120">
                  <c:v>Jan-19</c:v>
                </c:pt>
                <c:pt idx="121">
                  <c:v>Feb-19</c:v>
                </c:pt>
              </c:strCache>
            </c:strRef>
          </c:cat>
          <c:val>
            <c:numRef>
              <c:f>D.PriceSales!$E$2:$E$123</c:f>
              <c:numCache>
                <c:formatCode>0</c:formatCode>
                <c:ptCount val="122"/>
                <c:pt idx="0">
                  <c:v>74000</c:v>
                </c:pt>
                <c:pt idx="1">
                  <c:v>78750</c:v>
                </c:pt>
                <c:pt idx="2">
                  <c:v>105000</c:v>
                </c:pt>
                <c:pt idx="3">
                  <c:v>89250</c:v>
                </c:pt>
                <c:pt idx="4">
                  <c:v>70000</c:v>
                </c:pt>
                <c:pt idx="5">
                  <c:v>84500</c:v>
                </c:pt>
                <c:pt idx="6">
                  <c:v>104000</c:v>
                </c:pt>
                <c:pt idx="7">
                  <c:v>132000</c:v>
                </c:pt>
                <c:pt idx="8">
                  <c:v>80300</c:v>
                </c:pt>
                <c:pt idx="9">
                  <c:v>142500</c:v>
                </c:pt>
                <c:pt idx="10">
                  <c:v>200000</c:v>
                </c:pt>
                <c:pt idx="11">
                  <c:v>185000</c:v>
                </c:pt>
                <c:pt idx="12">
                  <c:v>197500</c:v>
                </c:pt>
                <c:pt idx="13">
                  <c:v>250000</c:v>
                </c:pt>
                <c:pt idx="14">
                  <c:v>180000</c:v>
                </c:pt>
                <c:pt idx="15">
                  <c:v>170000</c:v>
                </c:pt>
                <c:pt idx="16">
                  <c:v>198063</c:v>
                </c:pt>
                <c:pt idx="17">
                  <c:v>216500</c:v>
                </c:pt>
                <c:pt idx="18">
                  <c:v>304500</c:v>
                </c:pt>
                <c:pt idx="19">
                  <c:v>146500</c:v>
                </c:pt>
                <c:pt idx="20">
                  <c:v>180000</c:v>
                </c:pt>
                <c:pt idx="21">
                  <c:v>180000</c:v>
                </c:pt>
                <c:pt idx="22">
                  <c:v>129500</c:v>
                </c:pt>
                <c:pt idx="23">
                  <c:v>165000</c:v>
                </c:pt>
                <c:pt idx="24">
                  <c:v>76500</c:v>
                </c:pt>
                <c:pt idx="25">
                  <c:v>160000</c:v>
                </c:pt>
                <c:pt idx="26">
                  <c:v>156200</c:v>
                </c:pt>
                <c:pt idx="27">
                  <c:v>165500</c:v>
                </c:pt>
                <c:pt idx="28">
                  <c:v>163250</c:v>
                </c:pt>
                <c:pt idx="29">
                  <c:v>173750</c:v>
                </c:pt>
                <c:pt idx="30">
                  <c:v>150000</c:v>
                </c:pt>
                <c:pt idx="31">
                  <c:v>165000</c:v>
                </c:pt>
                <c:pt idx="32">
                  <c:v>170000</c:v>
                </c:pt>
                <c:pt idx="33">
                  <c:v>170000</c:v>
                </c:pt>
                <c:pt idx="34">
                  <c:v>131000</c:v>
                </c:pt>
                <c:pt idx="35">
                  <c:v>150000</c:v>
                </c:pt>
                <c:pt idx="36">
                  <c:v>160000</c:v>
                </c:pt>
                <c:pt idx="37">
                  <c:v>200000</c:v>
                </c:pt>
                <c:pt idx="38">
                  <c:v>167750</c:v>
                </c:pt>
                <c:pt idx="39">
                  <c:v>287000</c:v>
                </c:pt>
                <c:pt idx="40">
                  <c:v>221500</c:v>
                </c:pt>
                <c:pt idx="41">
                  <c:v>200000</c:v>
                </c:pt>
                <c:pt idx="42">
                  <c:v>285000</c:v>
                </c:pt>
                <c:pt idx="43">
                  <c:v>344000</c:v>
                </c:pt>
                <c:pt idx="44">
                  <c:v>310000</c:v>
                </c:pt>
                <c:pt idx="45">
                  <c:v>180000</c:v>
                </c:pt>
                <c:pt idx="46">
                  <c:v>210000</c:v>
                </c:pt>
                <c:pt idx="47">
                  <c:v>230000</c:v>
                </c:pt>
                <c:pt idx="48">
                  <c:v>241000</c:v>
                </c:pt>
                <c:pt idx="49">
                  <c:v>205000</c:v>
                </c:pt>
                <c:pt idx="50">
                  <c:v>307500</c:v>
                </c:pt>
                <c:pt idx="51">
                  <c:v>308500</c:v>
                </c:pt>
                <c:pt idx="52">
                  <c:v>390000</c:v>
                </c:pt>
                <c:pt idx="53">
                  <c:v>325500</c:v>
                </c:pt>
                <c:pt idx="54">
                  <c:v>342500</c:v>
                </c:pt>
                <c:pt idx="55">
                  <c:v>375000</c:v>
                </c:pt>
                <c:pt idx="56">
                  <c:v>361000</c:v>
                </c:pt>
                <c:pt idx="57">
                  <c:v>375000</c:v>
                </c:pt>
                <c:pt idx="58">
                  <c:v>389500</c:v>
                </c:pt>
                <c:pt idx="59">
                  <c:v>285000</c:v>
                </c:pt>
                <c:pt idx="60">
                  <c:v>353000</c:v>
                </c:pt>
                <c:pt idx="61">
                  <c:v>248500</c:v>
                </c:pt>
                <c:pt idx="62">
                  <c:v>460000</c:v>
                </c:pt>
                <c:pt idx="63">
                  <c:v>295000</c:v>
                </c:pt>
                <c:pt idx="64">
                  <c:v>405000</c:v>
                </c:pt>
                <c:pt idx="65">
                  <c:v>383000</c:v>
                </c:pt>
                <c:pt idx="66">
                  <c:v>432000</c:v>
                </c:pt>
                <c:pt idx="67">
                  <c:v>322500</c:v>
                </c:pt>
                <c:pt idx="68">
                  <c:v>365000</c:v>
                </c:pt>
                <c:pt idx="69">
                  <c:v>288000</c:v>
                </c:pt>
                <c:pt idx="70">
                  <c:v>412500</c:v>
                </c:pt>
                <c:pt idx="71">
                  <c:v>329000</c:v>
                </c:pt>
                <c:pt idx="72">
                  <c:v>318000</c:v>
                </c:pt>
                <c:pt idx="73">
                  <c:v>384500</c:v>
                </c:pt>
                <c:pt idx="74">
                  <c:v>410000</c:v>
                </c:pt>
                <c:pt idx="75">
                  <c:v>385000</c:v>
                </c:pt>
                <c:pt idx="76">
                  <c:v>427500</c:v>
                </c:pt>
                <c:pt idx="77">
                  <c:v>499000</c:v>
                </c:pt>
                <c:pt idx="78">
                  <c:v>371500</c:v>
                </c:pt>
                <c:pt idx="79">
                  <c:v>455000</c:v>
                </c:pt>
                <c:pt idx="80">
                  <c:v>312000</c:v>
                </c:pt>
                <c:pt idx="81">
                  <c:v>379000</c:v>
                </c:pt>
                <c:pt idx="82">
                  <c:v>405000</c:v>
                </c:pt>
                <c:pt idx="83">
                  <c:v>312000</c:v>
                </c:pt>
                <c:pt idx="84">
                  <c:v>355000</c:v>
                </c:pt>
                <c:pt idx="85">
                  <c:v>479500</c:v>
                </c:pt>
                <c:pt idx="86">
                  <c:v>382500</c:v>
                </c:pt>
                <c:pt idx="87">
                  <c:v>460000</c:v>
                </c:pt>
                <c:pt idx="88">
                  <c:v>327000</c:v>
                </c:pt>
                <c:pt idx="89">
                  <c:v>425000</c:v>
                </c:pt>
                <c:pt idx="90">
                  <c:v>435000</c:v>
                </c:pt>
                <c:pt idx="91">
                  <c:v>465000</c:v>
                </c:pt>
                <c:pt idx="92">
                  <c:v>431500</c:v>
                </c:pt>
                <c:pt idx="93">
                  <c:v>435000</c:v>
                </c:pt>
                <c:pt idx="94">
                  <c:v>399000</c:v>
                </c:pt>
                <c:pt idx="95">
                  <c:v>375000</c:v>
                </c:pt>
                <c:pt idx="96">
                  <c:v>363750</c:v>
                </c:pt>
                <c:pt idx="97">
                  <c:v>316000</c:v>
                </c:pt>
                <c:pt idx="98">
                  <c:v>486000</c:v>
                </c:pt>
                <c:pt idx="99">
                  <c:v>426600</c:v>
                </c:pt>
                <c:pt idx="100">
                  <c:v>502500</c:v>
                </c:pt>
                <c:pt idx="101">
                  <c:v>510361</c:v>
                </c:pt>
                <c:pt idx="102">
                  <c:v>481000</c:v>
                </c:pt>
                <c:pt idx="103">
                  <c:v>527000</c:v>
                </c:pt>
                <c:pt idx="104">
                  <c:v>491000</c:v>
                </c:pt>
                <c:pt idx="105">
                  <c:v>528500</c:v>
                </c:pt>
                <c:pt idx="106">
                  <c:v>505000</c:v>
                </c:pt>
                <c:pt idx="107">
                  <c:v>439750</c:v>
                </c:pt>
                <c:pt idx="108">
                  <c:v>530000</c:v>
                </c:pt>
                <c:pt idx="109">
                  <c:v>536000</c:v>
                </c:pt>
                <c:pt idx="110">
                  <c:v>492000</c:v>
                </c:pt>
                <c:pt idx="111">
                  <c:v>495500</c:v>
                </c:pt>
                <c:pt idx="112">
                  <c:v>523250</c:v>
                </c:pt>
                <c:pt idx="113">
                  <c:v>565000</c:v>
                </c:pt>
                <c:pt idx="114">
                  <c:v>482450</c:v>
                </c:pt>
                <c:pt idx="115">
                  <c:v>515000</c:v>
                </c:pt>
                <c:pt idx="116">
                  <c:v>437500</c:v>
                </c:pt>
                <c:pt idx="117">
                  <c:v>388000</c:v>
                </c:pt>
                <c:pt idx="118">
                  <c:v>425000</c:v>
                </c:pt>
                <c:pt idx="119">
                  <c:v>480000</c:v>
                </c:pt>
                <c:pt idx="120">
                  <c:v>512000</c:v>
                </c:pt>
                <c:pt idx="121">
                  <c:v>399000</c:v>
                </c:pt>
              </c:numCache>
            </c:numRef>
          </c:val>
          <c:smooth val="0"/>
          <c:extLst>
            <c:ext xmlns:c16="http://schemas.microsoft.com/office/drawing/2014/chart" uri="{C3380CC4-5D6E-409C-BE32-E72D297353CC}">
              <c16:uniqueId val="{00000002-74EF-4D30-82BE-4FF251F1E7D9}"/>
            </c:ext>
          </c:extLst>
        </c:ser>
        <c:dLbls>
          <c:showLegendKey val="0"/>
          <c:showVal val="0"/>
          <c:showCatName val="0"/>
          <c:showSerName val="0"/>
          <c:showPercent val="0"/>
          <c:showBubbleSize val="0"/>
        </c:dLbls>
        <c:smooth val="0"/>
        <c:axId val="1304612799"/>
        <c:axId val="1307590191"/>
      </c:lineChart>
      <c:catAx>
        <c:axId val="13046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7590191"/>
        <c:crosses val="autoZero"/>
        <c:auto val="1"/>
        <c:lblAlgn val="ctr"/>
        <c:lblOffset val="100"/>
        <c:noMultiLvlLbl val="0"/>
      </c:catAx>
      <c:valAx>
        <c:axId val="13075901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46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Monterey AOR Existing SFR Price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D.PriceSales!$G$1</c:f>
              <c:strCache>
                <c:ptCount val="1"/>
              </c:strCache>
            </c:strRef>
          </c:tx>
          <c:spPr>
            <a:solidFill>
              <a:schemeClr val="accent2"/>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6DD-4628-9C00-691CC4FBCE73}"/>
              </c:ext>
            </c:extLst>
          </c:dPt>
          <c:dPt>
            <c:idx val="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6DD-4628-9C00-691CC4FBCE73}"/>
              </c:ext>
            </c:extLst>
          </c:dPt>
          <c:dPt>
            <c:idx val="4"/>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6DD-4628-9C00-691CC4FBCE73}"/>
              </c:ext>
            </c:extLst>
          </c:dPt>
          <c:dPt>
            <c:idx val="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66DD-4628-9C00-691CC4FBCE73}"/>
              </c:ext>
            </c:extLst>
          </c:dPt>
          <c:dPt>
            <c:idx val="9"/>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66DD-4628-9C00-691CC4FBCE73}"/>
              </c:ext>
            </c:extLst>
          </c:dPt>
          <c:dPt>
            <c:idx val="12"/>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66DD-4628-9C00-691CC4FBCE73}"/>
              </c:ext>
            </c:extLst>
          </c:dPt>
          <c:dPt>
            <c:idx val="1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66DD-4628-9C00-691CC4FBCE73}"/>
              </c:ext>
            </c:extLst>
          </c:dPt>
          <c:dPt>
            <c:idx val="1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66DD-4628-9C00-691CC4FBCE73}"/>
              </c:ext>
            </c:extLst>
          </c:dPt>
          <c:dPt>
            <c:idx val="16"/>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66DD-4628-9C00-691CC4FBCE73}"/>
              </c:ext>
            </c:extLst>
          </c:dPt>
          <c:dPt>
            <c:idx val="18"/>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66DD-4628-9C00-691CC4FBCE73}"/>
              </c:ext>
            </c:extLst>
          </c:dPt>
          <c:dPt>
            <c:idx val="2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66DD-4628-9C00-691CC4FBCE73}"/>
              </c:ext>
            </c:extLst>
          </c:dPt>
          <c:dPt>
            <c:idx val="2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66DD-4628-9C00-691CC4FBCE73}"/>
              </c:ext>
            </c:extLst>
          </c:dPt>
          <c:dPt>
            <c:idx val="2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66DD-4628-9C00-691CC4FBCE73}"/>
              </c:ext>
            </c:extLst>
          </c:dPt>
          <c:dPt>
            <c:idx val="2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66DD-4628-9C00-691CC4FBCE73}"/>
              </c:ext>
            </c:extLst>
          </c:dPt>
          <c:dPt>
            <c:idx val="30"/>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66DD-4628-9C00-691CC4FBCE73}"/>
              </c:ext>
            </c:extLst>
          </c:dPt>
          <c:dPt>
            <c:idx val="32"/>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66DD-4628-9C00-691CC4FBCE73}"/>
              </c:ext>
            </c:extLst>
          </c:dPt>
          <c:dPt>
            <c:idx val="3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1-66DD-4628-9C00-691CC4FBCE73}"/>
              </c:ext>
            </c:extLst>
          </c:dPt>
          <c:dPt>
            <c:idx val="4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3-66DD-4628-9C00-691CC4FBCE73}"/>
              </c:ext>
            </c:extLst>
          </c:dPt>
          <c:dPt>
            <c:idx val="43"/>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5-66DD-4628-9C00-691CC4FBCE73}"/>
              </c:ext>
            </c:extLst>
          </c:dPt>
          <c:dPt>
            <c:idx val="4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7-66DD-4628-9C00-691CC4FBCE73}"/>
              </c:ext>
            </c:extLst>
          </c:dPt>
          <c:dPt>
            <c:idx val="46"/>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9-66DD-4628-9C00-691CC4FBCE73}"/>
              </c:ext>
            </c:extLst>
          </c:dPt>
          <c:dPt>
            <c:idx val="4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B-66DD-4628-9C00-691CC4FBCE73}"/>
              </c:ext>
            </c:extLst>
          </c:dPt>
          <c:dPt>
            <c:idx val="48"/>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D-66DD-4628-9C00-691CC4FBCE73}"/>
              </c:ext>
            </c:extLst>
          </c:dPt>
          <c:dPt>
            <c:idx val="49"/>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2F-66DD-4628-9C00-691CC4FBCE73}"/>
              </c:ext>
            </c:extLst>
          </c:dPt>
          <c:dLbls>
            <c:dLbl>
              <c:idx val="49"/>
              <c:layout>
                <c:manualLayout>
                  <c:x val="-1.0185067526415994E-16"/>
                  <c:y val="-0.13665743305632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66DD-4628-9C00-691CC4FBCE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D.PriceSales!$A$74:$A$123</c:f>
              <c:strCache>
                <c:ptCount val="50"/>
                <c:pt idx="0">
                  <c:v>Jan-15</c:v>
                </c:pt>
                <c:pt idx="1">
                  <c:v>Feb-15</c:v>
                </c:pt>
                <c:pt idx="2">
                  <c:v>Mar-15</c:v>
                </c:pt>
                <c:pt idx="3">
                  <c:v>Apr-15</c:v>
                </c:pt>
                <c:pt idx="4">
                  <c:v>May-15</c:v>
                </c:pt>
                <c:pt idx="5">
                  <c:v>Jun-15</c:v>
                </c:pt>
                <c:pt idx="6">
                  <c:v>Jul-15</c:v>
                </c:pt>
                <c:pt idx="7">
                  <c:v>Aug-15</c:v>
                </c:pt>
                <c:pt idx="8">
                  <c:v>Sep-15</c:v>
                </c:pt>
                <c:pt idx="9">
                  <c:v>Oct-15</c:v>
                </c:pt>
                <c:pt idx="10">
                  <c:v>Nov-15</c:v>
                </c:pt>
                <c:pt idx="11">
                  <c:v>Dec-15</c:v>
                </c:pt>
                <c:pt idx="12">
                  <c:v>Jan-16</c:v>
                </c:pt>
                <c:pt idx="13">
                  <c:v>Feb-16</c:v>
                </c:pt>
                <c:pt idx="14">
                  <c:v>Mar-16</c:v>
                </c:pt>
                <c:pt idx="15">
                  <c:v>Apr-16</c:v>
                </c:pt>
                <c:pt idx="16">
                  <c:v>May-16</c:v>
                </c:pt>
                <c:pt idx="17">
                  <c:v>Jun-16</c:v>
                </c:pt>
                <c:pt idx="18">
                  <c:v>Jul-16</c:v>
                </c:pt>
                <c:pt idx="19">
                  <c:v>Aug-16</c:v>
                </c:pt>
                <c:pt idx="20">
                  <c:v>Sep-16</c:v>
                </c:pt>
                <c:pt idx="21">
                  <c:v>Oct-16</c:v>
                </c:pt>
                <c:pt idx="22">
                  <c:v>Nov-16</c:v>
                </c:pt>
                <c:pt idx="23">
                  <c:v>Dec-16</c:v>
                </c:pt>
                <c:pt idx="24">
                  <c:v>Jan-17</c:v>
                </c:pt>
                <c:pt idx="25">
                  <c:v>Feb-17</c:v>
                </c:pt>
                <c:pt idx="26">
                  <c:v>Mar-17</c:v>
                </c:pt>
                <c:pt idx="27">
                  <c:v>Apr-17</c:v>
                </c:pt>
                <c:pt idx="28">
                  <c:v>May-17</c:v>
                </c:pt>
                <c:pt idx="29">
                  <c:v>Jun-17</c:v>
                </c:pt>
                <c:pt idx="30">
                  <c:v>Jul-17</c:v>
                </c:pt>
                <c:pt idx="31">
                  <c:v>Aug-17</c:v>
                </c:pt>
                <c:pt idx="32">
                  <c:v>Sep-17</c:v>
                </c:pt>
                <c:pt idx="33">
                  <c:v>Oct-17</c:v>
                </c:pt>
                <c:pt idx="34">
                  <c:v>Nov-17</c:v>
                </c:pt>
                <c:pt idx="35">
                  <c:v>Dec-17</c:v>
                </c:pt>
                <c:pt idx="36">
                  <c:v>Jan-18</c:v>
                </c:pt>
                <c:pt idx="37">
                  <c:v>Feb-18</c:v>
                </c:pt>
                <c:pt idx="38">
                  <c:v>Mar-18</c:v>
                </c:pt>
                <c:pt idx="39">
                  <c:v>Apr-18</c:v>
                </c:pt>
                <c:pt idx="40">
                  <c:v>May-18</c:v>
                </c:pt>
                <c:pt idx="41">
                  <c:v>Jun-18</c:v>
                </c:pt>
                <c:pt idx="42">
                  <c:v>Jul-18</c:v>
                </c:pt>
                <c:pt idx="43">
                  <c:v>Aug-18</c:v>
                </c:pt>
                <c:pt idx="44">
                  <c:v>Sep-18</c:v>
                </c:pt>
                <c:pt idx="45">
                  <c:v>Oct-18</c:v>
                </c:pt>
                <c:pt idx="46">
                  <c:v>Nov-18</c:v>
                </c:pt>
                <c:pt idx="47">
                  <c:v>Dec-18</c:v>
                </c:pt>
                <c:pt idx="48">
                  <c:v>Jan-19</c:v>
                </c:pt>
                <c:pt idx="49">
                  <c:v>Feb-19</c:v>
                </c:pt>
              </c:strCache>
            </c:strRef>
          </c:cat>
          <c:val>
            <c:numRef>
              <c:f>D.PriceSales!$G$74:$G$123</c:f>
              <c:numCache>
                <c:formatCode>0.0%</c:formatCode>
                <c:ptCount val="50"/>
                <c:pt idx="0">
                  <c:v>-1.9836639439906656E-2</c:v>
                </c:pt>
                <c:pt idx="1">
                  <c:v>2.0000000000000018E-3</c:v>
                </c:pt>
                <c:pt idx="2">
                  <c:v>-2.1582733812949617E-2</c:v>
                </c:pt>
                <c:pt idx="3">
                  <c:v>7.7519379844961378E-3</c:v>
                </c:pt>
                <c:pt idx="4">
                  <c:v>0.1910112359550562</c:v>
                </c:pt>
                <c:pt idx="5">
                  <c:v>0</c:v>
                </c:pt>
                <c:pt idx="6">
                  <c:v>7.7528089887640483E-2</c:v>
                </c:pt>
                <c:pt idx="7">
                  <c:v>-4.5685279187817285E-2</c:v>
                </c:pt>
                <c:pt idx="8">
                  <c:v>6.4301552106430071E-2</c:v>
                </c:pt>
                <c:pt idx="9">
                  <c:v>5.6521739130434678E-2</c:v>
                </c:pt>
                <c:pt idx="10">
                  <c:v>0.11413043478260865</c:v>
                </c:pt>
                <c:pt idx="11">
                  <c:v>0.20930232558139528</c:v>
                </c:pt>
                <c:pt idx="12">
                  <c:v>0.19047619047619047</c:v>
                </c:pt>
                <c:pt idx="13">
                  <c:v>-6.037924151696572E-3</c:v>
                </c:pt>
                <c:pt idx="14">
                  <c:v>-3.9215686274509776E-2</c:v>
                </c:pt>
                <c:pt idx="15">
                  <c:v>0.16461538461538461</c:v>
                </c:pt>
                <c:pt idx="16">
                  <c:v>1.8867924528301883E-2</c:v>
                </c:pt>
                <c:pt idx="17">
                  <c:v>0.10721649484536089</c:v>
                </c:pt>
                <c:pt idx="18">
                  <c:v>0.12565172054223139</c:v>
                </c:pt>
                <c:pt idx="19">
                  <c:v>9.5744680851063801E-2</c:v>
                </c:pt>
                <c:pt idx="20">
                  <c:v>0.1802083333333333</c:v>
                </c:pt>
                <c:pt idx="21">
                  <c:v>2.8600823045267454E-2</c:v>
                </c:pt>
                <c:pt idx="22">
                  <c:v>4.8780487804878092E-3</c:v>
                </c:pt>
                <c:pt idx="23">
                  <c:v>-4.4230769230769185E-2</c:v>
                </c:pt>
                <c:pt idx="24">
                  <c:v>0.14500000000000002</c:v>
                </c:pt>
                <c:pt idx="25">
                  <c:v>7.4351122044279405E-2</c:v>
                </c:pt>
                <c:pt idx="26">
                  <c:v>0.14785714285714291</c:v>
                </c:pt>
                <c:pt idx="27">
                  <c:v>7.3787507076807035E-2</c:v>
                </c:pt>
                <c:pt idx="28">
                  <c:v>0.1425925925925926</c:v>
                </c:pt>
                <c:pt idx="29">
                  <c:v>0.16294227188081933</c:v>
                </c:pt>
                <c:pt idx="30">
                  <c:v>0.16535433070866135</c:v>
                </c:pt>
                <c:pt idx="31">
                  <c:v>0.12718446601941746</c:v>
                </c:pt>
                <c:pt idx="32">
                  <c:v>6.0017652250661246E-3</c:v>
                </c:pt>
                <c:pt idx="33">
                  <c:v>0.15023004600920187</c:v>
                </c:pt>
                <c:pt idx="34">
                  <c:v>0.20024271844660202</c:v>
                </c:pt>
                <c:pt idx="35">
                  <c:v>0.23541247484909467</c:v>
                </c:pt>
                <c:pt idx="36">
                  <c:v>-1.7467248908297206E-3</c:v>
                </c:pt>
                <c:pt idx="37">
                  <c:v>0.10280373831775691</c:v>
                </c:pt>
                <c:pt idx="38">
                  <c:v>0.1112098853231398</c:v>
                </c:pt>
                <c:pt idx="39">
                  <c:v>6.8101933216168753E-2</c:v>
                </c:pt>
                <c:pt idx="40">
                  <c:v>9.7244732576985404E-2</c:v>
                </c:pt>
                <c:pt idx="41">
                  <c:v>1.2810248198558805E-2</c:v>
                </c:pt>
                <c:pt idx="42">
                  <c:v>4.2130365659777347E-2</c:v>
                </c:pt>
                <c:pt idx="43">
                  <c:v>3.1869078380706295E-2</c:v>
                </c:pt>
                <c:pt idx="44">
                  <c:v>9.4935076329180523E-2</c:v>
                </c:pt>
                <c:pt idx="45">
                  <c:v>7.8260869565217384E-2</c:v>
                </c:pt>
                <c:pt idx="46">
                  <c:v>1.921132457027297E-2</c:v>
                </c:pt>
                <c:pt idx="47">
                  <c:v>-3.9087947882736174E-2</c:v>
                </c:pt>
                <c:pt idx="48">
                  <c:v>3.2370953630796118E-2</c:v>
                </c:pt>
                <c:pt idx="49">
                  <c:v>6.6949152542372659E-3</c:v>
                </c:pt>
              </c:numCache>
            </c:numRef>
          </c:val>
          <c:extLst>
            <c:ext xmlns:c16="http://schemas.microsoft.com/office/drawing/2014/chart" uri="{C3380CC4-5D6E-409C-BE32-E72D297353CC}">
              <c16:uniqueId val="{00000030-66DD-4628-9C00-691CC4FBCE73}"/>
            </c:ext>
          </c:extLst>
        </c:ser>
        <c:dLbls>
          <c:showLegendKey val="0"/>
          <c:showVal val="0"/>
          <c:showCatName val="0"/>
          <c:showSerName val="0"/>
          <c:showPercent val="0"/>
          <c:showBubbleSize val="0"/>
        </c:dLbls>
        <c:gapWidth val="150"/>
        <c:overlap val="100"/>
        <c:axId val="1304612799"/>
        <c:axId val="1307590191"/>
      </c:barChart>
      <c:catAx>
        <c:axId val="13046127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7590191"/>
        <c:crosses val="autoZero"/>
        <c:auto val="1"/>
        <c:lblAlgn val="ctr"/>
        <c:lblOffset val="100"/>
        <c:noMultiLvlLbl val="0"/>
      </c:catAx>
      <c:valAx>
        <c:axId val="13075901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0461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Monterey AOR Existing SFR Prices (Feb-19)</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D.City_PYoY!$C$1</c:f>
              <c:strCache>
                <c:ptCount val="1"/>
                <c:pt idx="0">
                  <c:v>2019</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effectLst>
                      <a:glow rad="101600">
                        <a:schemeClr val="bg1">
                          <a:alpha val="60000"/>
                        </a:schemeClr>
                      </a:glow>
                    </a:effectLst>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D.City_PYoY!$A$2:$A$19</c:f>
              <c:strCache>
                <c:ptCount val="18"/>
                <c:pt idx="0">
                  <c:v>Carmel</c:v>
                </c:pt>
                <c:pt idx="1">
                  <c:v>Pebble Beach</c:v>
                </c:pt>
                <c:pt idx="2">
                  <c:v>Carmel Highlands</c:v>
                </c:pt>
                <c:pt idx="3">
                  <c:v>Monterey</c:v>
                </c:pt>
                <c:pt idx="4">
                  <c:v>Pacifc Grove</c:v>
                </c:pt>
                <c:pt idx="5">
                  <c:v>Castroville</c:v>
                </c:pt>
                <c:pt idx="6">
                  <c:v>Sand City</c:v>
                </c:pt>
                <c:pt idx="7">
                  <c:v>Del Rey Oaks</c:v>
                </c:pt>
                <c:pt idx="8">
                  <c:v>Carmel Valley</c:v>
                </c:pt>
                <c:pt idx="9">
                  <c:v>Marina</c:v>
                </c:pt>
                <c:pt idx="10">
                  <c:v>Royal Oaks</c:v>
                </c:pt>
                <c:pt idx="11">
                  <c:v>Watsonville</c:v>
                </c:pt>
                <c:pt idx="12">
                  <c:v>Aromas</c:v>
                </c:pt>
                <c:pt idx="13">
                  <c:v>Salinas</c:v>
                </c:pt>
                <c:pt idx="14">
                  <c:v>Seaside</c:v>
                </c:pt>
                <c:pt idx="15">
                  <c:v>Soledad</c:v>
                </c:pt>
                <c:pt idx="16">
                  <c:v>Greenfield</c:v>
                </c:pt>
                <c:pt idx="17">
                  <c:v>King City</c:v>
                </c:pt>
              </c:strCache>
            </c:strRef>
          </c:cat>
          <c:val>
            <c:numRef>
              <c:f>D.City_PYoY!$C$2:$C$19</c:f>
              <c:numCache>
                <c:formatCode>0</c:formatCode>
                <c:ptCount val="18"/>
                <c:pt idx="0">
                  <c:v>2470875</c:v>
                </c:pt>
                <c:pt idx="1">
                  <c:v>1767950</c:v>
                </c:pt>
                <c:pt idx="2">
                  <c:v>1300000</c:v>
                </c:pt>
                <c:pt idx="3">
                  <c:v>916350</c:v>
                </c:pt>
                <c:pt idx="4">
                  <c:v>915000</c:v>
                </c:pt>
                <c:pt idx="5">
                  <c:v>900000</c:v>
                </c:pt>
                <c:pt idx="6">
                  <c:v>800000</c:v>
                </c:pt>
                <c:pt idx="7">
                  <c:v>751600</c:v>
                </c:pt>
                <c:pt idx="8">
                  <c:v>725000</c:v>
                </c:pt>
                <c:pt idx="9">
                  <c:v>662500</c:v>
                </c:pt>
                <c:pt idx="10">
                  <c:v>637450</c:v>
                </c:pt>
                <c:pt idx="11">
                  <c:v>560500</c:v>
                </c:pt>
                <c:pt idx="12">
                  <c:v>547500</c:v>
                </c:pt>
                <c:pt idx="13">
                  <c:v>500000</c:v>
                </c:pt>
                <c:pt idx="14">
                  <c:v>468500</c:v>
                </c:pt>
                <c:pt idx="15">
                  <c:v>359000</c:v>
                </c:pt>
                <c:pt idx="16">
                  <c:v>330000</c:v>
                </c:pt>
                <c:pt idx="17">
                  <c:v>326500</c:v>
                </c:pt>
              </c:numCache>
            </c:numRef>
          </c:val>
          <c:extLst>
            <c:ext xmlns:c16="http://schemas.microsoft.com/office/drawing/2014/chart" uri="{C3380CC4-5D6E-409C-BE32-E72D297353CC}">
              <c16:uniqueId val="{00000000-F8E1-4D75-A10D-A95EA714CD5C}"/>
            </c:ext>
          </c:extLst>
        </c:ser>
        <c:dLbls>
          <c:showLegendKey val="0"/>
          <c:showVal val="0"/>
          <c:showCatName val="0"/>
          <c:showSerName val="0"/>
          <c:showPercent val="0"/>
          <c:showBubbleSize val="0"/>
        </c:dLbls>
        <c:gapWidth val="219"/>
        <c:overlap val="-27"/>
        <c:axId val="1728528591"/>
        <c:axId val="1888619135"/>
      </c:barChart>
      <c:catAx>
        <c:axId val="172852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8619135"/>
        <c:crosses val="autoZero"/>
        <c:auto val="1"/>
        <c:lblAlgn val="ctr"/>
        <c:lblOffset val="100"/>
        <c:noMultiLvlLbl val="0"/>
      </c:catAx>
      <c:valAx>
        <c:axId val="188861913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28528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Monterey AOR Existing SFR Price Growth</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D.City_PYoY!$D$1</c:f>
              <c:strCache>
                <c:ptCount val="1"/>
                <c:pt idx="0">
                  <c:v>YoY %Chg.</c:v>
                </c:pt>
              </c:strCache>
            </c:strRef>
          </c:tx>
          <c:spPr>
            <a:solidFill>
              <a:schemeClr val="accent2"/>
            </a:solidFill>
            <a:ln>
              <a:noFill/>
            </a:ln>
            <a:effectLst>
              <a:outerShdw blurRad="50800" dist="38100" dir="2700000" algn="tl" rotWithShape="0">
                <a:prstClr val="black">
                  <a:alpha val="40000"/>
                </a:prstClr>
              </a:outerShdw>
            </a:effectLst>
          </c:spPr>
          <c:invertIfNegative val="0"/>
          <c:dPt>
            <c:idx val="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D66-4969-AD9E-D7F67FBC70EB}"/>
              </c:ext>
            </c:extLst>
          </c:dPt>
          <c:dPt>
            <c:idx val="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D66-4969-AD9E-D7F67FBC70EB}"/>
              </c:ext>
            </c:extLst>
          </c:dPt>
          <c:dPt>
            <c:idx val="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D66-4969-AD9E-D7F67FBC70EB}"/>
              </c:ext>
            </c:extLst>
          </c:dPt>
          <c:dPt>
            <c:idx val="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D66-4969-AD9E-D7F67FBC70EB}"/>
              </c:ext>
            </c:extLst>
          </c:dPt>
          <c:dPt>
            <c:idx val="8"/>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1D66-4969-AD9E-D7F67FBC70EB}"/>
              </c:ext>
            </c:extLst>
          </c:dPt>
          <c:dPt>
            <c:idx val="12"/>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1D66-4969-AD9E-D7F67FBC70EB}"/>
              </c:ext>
            </c:extLst>
          </c:dPt>
          <c:dPt>
            <c:idx val="14"/>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1D66-4969-AD9E-D7F67FBC70EB}"/>
              </c:ext>
            </c:extLst>
          </c:dPt>
          <c:dPt>
            <c:idx val="15"/>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1D66-4969-AD9E-D7F67FBC70EB}"/>
              </c:ext>
            </c:extLst>
          </c:dPt>
          <c:dPt>
            <c:idx val="16"/>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1D66-4969-AD9E-D7F67FBC70EB}"/>
              </c:ext>
            </c:extLst>
          </c:dPt>
          <c:dPt>
            <c:idx val="17"/>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1D66-4969-AD9E-D7F67FBC70EB}"/>
              </c:ext>
            </c:extLst>
          </c:dPt>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effectLst>
                      <a:glow rad="101600">
                        <a:schemeClr val="bg1">
                          <a:alpha val="60000"/>
                        </a:schemeClr>
                      </a:glow>
                    </a:effectLst>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D.City_PYoY!$A$2:$A$19</c:f>
              <c:strCache>
                <c:ptCount val="18"/>
                <c:pt idx="0">
                  <c:v>Carmel</c:v>
                </c:pt>
                <c:pt idx="1">
                  <c:v>Pebble Beach</c:v>
                </c:pt>
                <c:pt idx="2">
                  <c:v>Carmel Highlands</c:v>
                </c:pt>
                <c:pt idx="3">
                  <c:v>Monterey</c:v>
                </c:pt>
                <c:pt idx="4">
                  <c:v>Pacifc Grove</c:v>
                </c:pt>
                <c:pt idx="5">
                  <c:v>Castroville</c:v>
                </c:pt>
                <c:pt idx="6">
                  <c:v>Sand City</c:v>
                </c:pt>
                <c:pt idx="7">
                  <c:v>Del Rey Oaks</c:v>
                </c:pt>
                <c:pt idx="8">
                  <c:v>Carmel Valley</c:v>
                </c:pt>
                <c:pt idx="9">
                  <c:v>Marina</c:v>
                </c:pt>
                <c:pt idx="10">
                  <c:v>Royal Oaks</c:v>
                </c:pt>
                <c:pt idx="11">
                  <c:v>Watsonville</c:v>
                </c:pt>
                <c:pt idx="12">
                  <c:v>Aromas</c:v>
                </c:pt>
                <c:pt idx="13">
                  <c:v>Salinas</c:v>
                </c:pt>
                <c:pt idx="14">
                  <c:v>Seaside</c:v>
                </c:pt>
                <c:pt idx="15">
                  <c:v>Soledad</c:v>
                </c:pt>
                <c:pt idx="16">
                  <c:v>Greenfield</c:v>
                </c:pt>
                <c:pt idx="17">
                  <c:v>King City</c:v>
                </c:pt>
              </c:strCache>
            </c:strRef>
          </c:cat>
          <c:val>
            <c:numRef>
              <c:f>D.City_PYoY!$D$2:$D$19</c:f>
              <c:numCache>
                <c:formatCode>0</c:formatCode>
                <c:ptCount val="18"/>
                <c:pt idx="0">
                  <c:v>0.30046051740646362</c:v>
                </c:pt>
                <c:pt idx="1">
                  <c:v>0.37316504120826721</c:v>
                </c:pt>
                <c:pt idx="2">
                  <c:v>-0.69411766529083252</c:v>
                </c:pt>
                <c:pt idx="3">
                  <c:v>-1.4147390611469746E-2</c:v>
                </c:pt>
                <c:pt idx="4">
                  <c:v>-3.5827185958623886E-2</c:v>
                </c:pt>
                <c:pt idx="5">
                  <c:v>0.83673471212387085</c:v>
                </c:pt>
                <c:pt idx="6">
                  <c:v>-0.21913129091262817</c:v>
                </c:pt>
                <c:pt idx="7">
                  <c:v>0.12346786260604858</c:v>
                </c:pt>
                <c:pt idx="8">
                  <c:v>-0.32683378458023071</c:v>
                </c:pt>
                <c:pt idx="9">
                  <c:v>0.12288135290145874</c:v>
                </c:pt>
                <c:pt idx="10">
                  <c:v>0.22704523801803589</c:v>
                </c:pt>
                <c:pt idx="11">
                  <c:v>0.11431411653757095</c:v>
                </c:pt>
                <c:pt idx="12">
                  <c:v>-0.31347963213920593</c:v>
                </c:pt>
                <c:pt idx="13">
                  <c:v>9.7092702984809875E-2</c:v>
                </c:pt>
                <c:pt idx="14">
                  <c:v>-9.0291261672973633E-2</c:v>
                </c:pt>
                <c:pt idx="15">
                  <c:v>-4.9006622284650803E-2</c:v>
                </c:pt>
                <c:pt idx="16">
                  <c:v>-8.3333335816860199E-2</c:v>
                </c:pt>
                <c:pt idx="17">
                  <c:v>-3.9705883711576462E-2</c:v>
                </c:pt>
              </c:numCache>
            </c:numRef>
          </c:val>
          <c:extLst>
            <c:ext xmlns:c16="http://schemas.microsoft.com/office/drawing/2014/chart" uri="{C3380CC4-5D6E-409C-BE32-E72D297353CC}">
              <c16:uniqueId val="{00000014-1D66-4969-AD9E-D7F67FBC70EB}"/>
            </c:ext>
          </c:extLst>
        </c:ser>
        <c:dLbls>
          <c:showLegendKey val="0"/>
          <c:showVal val="0"/>
          <c:showCatName val="0"/>
          <c:showSerName val="0"/>
          <c:showPercent val="0"/>
          <c:showBubbleSize val="0"/>
        </c:dLbls>
        <c:gapWidth val="219"/>
        <c:overlap val="-27"/>
        <c:axId val="1728528591"/>
        <c:axId val="1888619135"/>
      </c:barChart>
      <c:catAx>
        <c:axId val="17285285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88619135"/>
        <c:crosses val="autoZero"/>
        <c:auto val="1"/>
        <c:lblAlgn val="ctr"/>
        <c:lblOffset val="100"/>
        <c:noMultiLvlLbl val="0"/>
      </c:catAx>
      <c:valAx>
        <c:axId val="188861913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28528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30375894270801E-2"/>
          <c:y val="3.387939854975755E-2"/>
          <c:w val="0.92650451289120794"/>
          <c:h val="0.64709570447502285"/>
        </c:manualLayout>
      </c:layout>
      <c:barChart>
        <c:barDir val="col"/>
        <c:grouping val="clustered"/>
        <c:varyColors val="0"/>
        <c:ser>
          <c:idx val="0"/>
          <c:order val="0"/>
          <c:tx>
            <c:strRef>
              <c:f>Sheet1!$B$1</c:f>
              <c:strCache>
                <c:ptCount val="1"/>
                <c:pt idx="0">
                  <c:v>HAI</c:v>
                </c:pt>
              </c:strCache>
            </c:strRef>
          </c:tx>
          <c:spPr>
            <a:solidFill>
              <a:schemeClr val="accent4"/>
            </a:solidFill>
            <a:ln>
              <a:noFill/>
            </a:ln>
            <a:effectLst>
              <a:outerShdw blurRad="50800" dist="38100" algn="l" rotWithShape="0">
                <a:prstClr val="black">
                  <a:alpha val="40000"/>
                </a:prstClr>
              </a:outerShdw>
            </a:effectLst>
          </c:spPr>
          <c:invertIfNegative val="0"/>
          <c:dPt>
            <c:idx val="0"/>
            <c:invertIfNegative val="0"/>
            <c:bubble3D val="0"/>
            <c:spPr>
              <a:solidFill>
                <a:schemeClr val="tx2">
                  <a:lumMod val="40000"/>
                  <a:lumOff val="6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9424-451A-82F0-998D83AB63FD}"/>
              </c:ext>
            </c:extLst>
          </c:dPt>
          <c:dPt>
            <c:idx val="1"/>
            <c:invertIfNegative val="0"/>
            <c:bubble3D val="0"/>
            <c:spPr>
              <a:solidFill>
                <a:srgbClr val="8EB4E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2-9424-451A-82F0-998D83AB63FD}"/>
              </c:ext>
            </c:extLst>
          </c:dPt>
          <c:dPt>
            <c:idx val="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4-F46A-4EA6-B2B7-DA7571D1D0F2}"/>
              </c:ext>
            </c:extLst>
          </c:dPt>
          <c:dPt>
            <c:idx val="5"/>
            <c:invertIfNegative val="0"/>
            <c:bubble3D val="0"/>
            <c:extLst>
              <c:ext xmlns:c16="http://schemas.microsoft.com/office/drawing/2014/chart" uri="{C3380CC4-5D6E-409C-BE32-E72D297353CC}">
                <c16:uniqueId val="{00000003-9424-451A-82F0-998D83AB63FD}"/>
              </c:ext>
            </c:extLst>
          </c:dPt>
          <c:dPt>
            <c:idx val="7"/>
            <c:invertIfNegative val="0"/>
            <c:bubble3D val="0"/>
            <c:extLst>
              <c:ext xmlns:c16="http://schemas.microsoft.com/office/drawing/2014/chart" uri="{C3380CC4-5D6E-409C-BE32-E72D297353CC}">
                <c16:uniqueId val="{00000004-9424-451A-82F0-998D83AB63FD}"/>
              </c:ext>
            </c:extLst>
          </c:dPt>
          <c:dPt>
            <c:idx val="11"/>
            <c:invertIfNegative val="0"/>
            <c:bubble3D val="0"/>
            <c:extLst>
              <c:ext xmlns:c16="http://schemas.microsoft.com/office/drawing/2014/chart" uri="{C3380CC4-5D6E-409C-BE32-E72D297353CC}">
                <c16:uniqueId val="{00000005-9424-451A-82F0-998D83AB63FD}"/>
              </c:ext>
            </c:extLst>
          </c:dPt>
          <c:dPt>
            <c:idx val="13"/>
            <c:invertIfNegative val="0"/>
            <c:bubble3D val="0"/>
            <c:extLst>
              <c:ext xmlns:c16="http://schemas.microsoft.com/office/drawing/2014/chart" uri="{C3380CC4-5D6E-409C-BE32-E72D297353CC}">
                <c16:uniqueId val="{00000006-9424-451A-82F0-998D83AB63FD}"/>
              </c:ext>
            </c:extLst>
          </c:dPt>
          <c:dPt>
            <c:idx val="14"/>
            <c:invertIfNegative val="0"/>
            <c:bubble3D val="0"/>
            <c:extLst>
              <c:ext xmlns:c16="http://schemas.microsoft.com/office/drawing/2014/chart" uri="{C3380CC4-5D6E-409C-BE32-E72D297353CC}">
                <c16:uniqueId val="{00000007-9424-451A-82F0-998D83AB63FD}"/>
              </c:ext>
            </c:extLst>
          </c:dPt>
          <c:dPt>
            <c:idx val="15"/>
            <c:invertIfNegative val="0"/>
            <c:bubble3D val="0"/>
            <c:extLst>
              <c:ext xmlns:c16="http://schemas.microsoft.com/office/drawing/2014/chart" uri="{C3380CC4-5D6E-409C-BE32-E72D297353CC}">
                <c16:uniqueId val="{00000009-9424-451A-82F0-998D83AB63FD}"/>
              </c:ext>
            </c:extLst>
          </c:dPt>
          <c:dPt>
            <c:idx val="19"/>
            <c:invertIfNegative val="0"/>
            <c:bubble3D val="0"/>
            <c:extLst>
              <c:ext xmlns:c16="http://schemas.microsoft.com/office/drawing/2014/chart" uri="{C3380CC4-5D6E-409C-BE32-E72D297353CC}">
                <c16:uniqueId val="{0000000A-9424-451A-82F0-998D83AB63FD}"/>
              </c:ext>
            </c:extLst>
          </c:dPt>
          <c:dPt>
            <c:idx val="20"/>
            <c:invertIfNegative val="0"/>
            <c:bubble3D val="0"/>
            <c:extLst>
              <c:ext xmlns:c16="http://schemas.microsoft.com/office/drawing/2014/chart" uri="{C3380CC4-5D6E-409C-BE32-E72D297353CC}">
                <c16:uniqueId val="{0000000B-9424-451A-82F0-998D83AB63FD}"/>
              </c:ext>
            </c:extLst>
          </c:dPt>
          <c:dPt>
            <c:idx val="22"/>
            <c:invertIfNegative val="0"/>
            <c:bubble3D val="0"/>
            <c:extLst>
              <c:ext xmlns:c16="http://schemas.microsoft.com/office/drawing/2014/chart" uri="{C3380CC4-5D6E-409C-BE32-E72D297353CC}">
                <c16:uniqueId val="{0000000C-9424-451A-82F0-998D83AB63FD}"/>
              </c:ext>
            </c:extLst>
          </c:dPt>
          <c:dPt>
            <c:idx val="23"/>
            <c:invertIfNegative val="0"/>
            <c:bubble3D val="0"/>
            <c:extLst>
              <c:ext xmlns:c16="http://schemas.microsoft.com/office/drawing/2014/chart" uri="{C3380CC4-5D6E-409C-BE32-E72D297353CC}">
                <c16:uniqueId val="{0000000E-4DB4-4955-8260-73A506B41600}"/>
              </c:ext>
            </c:extLst>
          </c:dPt>
          <c:dPt>
            <c:idx val="24"/>
            <c:invertIfNegative val="0"/>
            <c:bubble3D val="0"/>
            <c:extLst>
              <c:ext xmlns:c16="http://schemas.microsoft.com/office/drawing/2014/chart" uri="{C3380CC4-5D6E-409C-BE32-E72D297353CC}">
                <c16:uniqueId val="{0000000D-9424-451A-82F0-998D83AB63FD}"/>
              </c:ext>
            </c:extLst>
          </c:dPt>
          <c:dPt>
            <c:idx val="27"/>
            <c:invertIfNegative val="0"/>
            <c:bubble3D val="0"/>
            <c:extLst>
              <c:ext xmlns:c16="http://schemas.microsoft.com/office/drawing/2014/chart" uri="{C3380CC4-5D6E-409C-BE32-E72D297353CC}">
                <c16:uniqueId val="{0000000F-22EC-4ABE-9195-5147A58BCFF9}"/>
              </c:ext>
            </c:extLst>
          </c:dPt>
          <c:dPt>
            <c:idx val="28"/>
            <c:invertIfNegative val="0"/>
            <c:bubble3D val="0"/>
            <c:spPr>
              <a:solidFill>
                <a:schemeClr val="tx2">
                  <a:lumMod val="40000"/>
                  <a:lumOff val="6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D531-40B7-9891-25C6A599B14E}"/>
              </c:ext>
            </c:extLst>
          </c:dPt>
          <c:dPt>
            <c:idx val="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2-67CE-4818-B11F-A7868B1D2185}"/>
              </c:ext>
            </c:extLst>
          </c:dPt>
          <c:dPt>
            <c:idx val="34"/>
            <c:invertIfNegative val="0"/>
            <c:bubble3D val="0"/>
            <c:spPr>
              <a:solidFill>
                <a:schemeClr val="accent6">
                  <a:lumMod val="60000"/>
                  <a:lumOff val="4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6-C67C-4B80-89E1-CA0E32B2D5B0}"/>
              </c:ext>
            </c:extLst>
          </c:dPt>
          <c:dPt>
            <c:idx val="43"/>
            <c:invertIfNegative val="0"/>
            <c:bubble3D val="0"/>
            <c:spPr>
              <a:solidFill>
                <a:schemeClr val="accent5">
                  <a:lumMod val="50000"/>
                </a:schemeClr>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A-746B-493B-92F9-9BE4484B4A91}"/>
              </c:ext>
            </c:extLst>
          </c:dPt>
          <c:dPt>
            <c:idx val="50"/>
            <c:invertIfNegative val="0"/>
            <c:bubble3D val="0"/>
            <c:spPr>
              <a:solidFill>
                <a:schemeClr val="accent4"/>
              </a:solidFill>
              <a:ln>
                <a:solidFill>
                  <a:schemeClr val="accent4"/>
                </a:solidFill>
              </a:ln>
              <a:effectLst>
                <a:outerShdw blurRad="50800" dist="38100" algn="l" rotWithShape="0">
                  <a:prstClr val="black">
                    <a:alpha val="40000"/>
                  </a:prstClr>
                </a:outerShdw>
              </a:effectLst>
            </c:spPr>
            <c:extLst>
              <c:ext xmlns:c16="http://schemas.microsoft.com/office/drawing/2014/chart" uri="{C3380CC4-5D6E-409C-BE32-E72D297353CC}">
                <c16:uniqueId val="{00000000-4DFB-414F-9666-F729AC76944A}"/>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Sheet1!$A$2:$A$52</c:f>
              <c:strCache>
                <c:ptCount val="51"/>
                <c:pt idx="0">
                  <c:v>Lassen</c:v>
                </c:pt>
                <c:pt idx="1">
                  <c:v>Kern</c:v>
                </c:pt>
                <c:pt idx="2">
                  <c:v>United States</c:v>
                </c:pt>
                <c:pt idx="3">
                  <c:v>Madera</c:v>
                </c:pt>
                <c:pt idx="4">
                  <c:v>Tehama</c:v>
                </c:pt>
                <c:pt idx="5">
                  <c:v>Kings County</c:v>
                </c:pt>
                <c:pt idx="6">
                  <c:v>San Bernardino</c:v>
                </c:pt>
                <c:pt idx="7">
                  <c:v>Siskiyou County</c:v>
                </c:pt>
                <c:pt idx="8">
                  <c:v>Tulare</c:v>
                </c:pt>
                <c:pt idx="9">
                  <c:v>Fresno</c:v>
                </c:pt>
                <c:pt idx="10">
                  <c:v>Shasta</c:v>
                </c:pt>
                <c:pt idx="11">
                  <c:v>Stanislaus</c:v>
                </c:pt>
                <c:pt idx="12">
                  <c:v>Sutter</c:v>
                </c:pt>
                <c:pt idx="13">
                  <c:v>Yuba</c:v>
                </c:pt>
                <c:pt idx="14">
                  <c:v>Amador</c:v>
                </c:pt>
                <c:pt idx="15">
                  <c:v>Calaveras</c:v>
                </c:pt>
                <c:pt idx="16">
                  <c:v>Tuolumne</c:v>
                </c:pt>
                <c:pt idx="17">
                  <c:v>Merced</c:v>
                </c:pt>
                <c:pt idx="18">
                  <c:v>Plumas</c:v>
                </c:pt>
                <c:pt idx="19">
                  <c:v>Sacramento</c:v>
                </c:pt>
                <c:pt idx="20">
                  <c:v>Placer County</c:v>
                </c:pt>
                <c:pt idx="21">
                  <c:v>Mariposa</c:v>
                </c:pt>
                <c:pt idx="22">
                  <c:v>Solano</c:v>
                </c:pt>
                <c:pt idx="23">
                  <c:v>El Dorado County</c:v>
                </c:pt>
                <c:pt idx="24">
                  <c:v>Butte County</c:v>
                </c:pt>
                <c:pt idx="25">
                  <c:v>San Joaquin</c:v>
                </c:pt>
                <c:pt idx="26">
                  <c:v>Riverside County</c:v>
                </c:pt>
                <c:pt idx="27">
                  <c:v>Lake County</c:v>
                </c:pt>
                <c:pt idx="28">
                  <c:v>Yolo</c:v>
                </c:pt>
                <c:pt idx="29">
                  <c:v>Humboldt</c:v>
                </c:pt>
                <c:pt idx="30">
                  <c:v>Nevada</c:v>
                </c:pt>
                <c:pt idx="31">
                  <c:v>San Benito</c:v>
                </c:pt>
                <c:pt idx="32">
                  <c:v>Contra-Costa</c:v>
                </c:pt>
                <c:pt idx="33">
                  <c:v>Ventura</c:v>
                </c:pt>
                <c:pt idx="34">
                  <c:v>CA</c:v>
                </c:pt>
                <c:pt idx="35">
                  <c:v>Los Angeles</c:v>
                </c:pt>
                <c:pt idx="36">
                  <c:v>Napa</c:v>
                </c:pt>
                <c:pt idx="37">
                  <c:v>San Diego</c:v>
                </c:pt>
                <c:pt idx="38">
                  <c:v>San Luis Obispo</c:v>
                </c:pt>
                <c:pt idx="39">
                  <c:v>Mendocino</c:v>
                </c:pt>
                <c:pt idx="40">
                  <c:v>Santa Barbara</c:v>
                </c:pt>
                <c:pt idx="41">
                  <c:v>Sonoma</c:v>
                </c:pt>
                <c:pt idx="42">
                  <c:v>Orange County</c:v>
                </c:pt>
                <c:pt idx="43">
                  <c:v>Monterey</c:v>
                </c:pt>
                <c:pt idx="44">
                  <c:v>Marin</c:v>
                </c:pt>
                <c:pt idx="45">
                  <c:v>Alameda</c:v>
                </c:pt>
                <c:pt idx="46">
                  <c:v>Santa Clara</c:v>
                </c:pt>
                <c:pt idx="47">
                  <c:v>San Francisco</c:v>
                </c:pt>
                <c:pt idx="48">
                  <c:v>San Mateo</c:v>
                </c:pt>
                <c:pt idx="49">
                  <c:v>Mono</c:v>
                </c:pt>
                <c:pt idx="50">
                  <c:v>Santa Cruz</c:v>
                </c:pt>
              </c:strCache>
            </c:strRef>
          </c:cat>
          <c:val>
            <c:numRef>
              <c:f>Sheet1!$B$2:$B$52</c:f>
              <c:numCache>
                <c:formatCode>0</c:formatCode>
                <c:ptCount val="51"/>
                <c:pt idx="0">
                  <c:v>63.598713496325296</c:v>
                </c:pt>
                <c:pt idx="1">
                  <c:v>53.143796704387</c:v>
                </c:pt>
                <c:pt idx="2">
                  <c:v>53</c:v>
                </c:pt>
                <c:pt idx="3">
                  <c:v>51.595429444744397</c:v>
                </c:pt>
                <c:pt idx="4">
                  <c:v>50.808905104779697</c:v>
                </c:pt>
                <c:pt idx="5">
                  <c:v>50.078780200715997</c:v>
                </c:pt>
                <c:pt idx="6">
                  <c:v>49.165105541669902</c:v>
                </c:pt>
                <c:pt idx="7">
                  <c:v>48.054818064253702</c:v>
                </c:pt>
                <c:pt idx="8">
                  <c:v>47.745817317480899</c:v>
                </c:pt>
                <c:pt idx="9">
                  <c:v>46.594679135371806</c:v>
                </c:pt>
                <c:pt idx="10">
                  <c:v>45.873366100015097</c:v>
                </c:pt>
                <c:pt idx="11">
                  <c:v>45.2966432754409</c:v>
                </c:pt>
                <c:pt idx="12">
                  <c:v>45.260108176306701</c:v>
                </c:pt>
                <c:pt idx="13">
                  <c:v>44.936882008393496</c:v>
                </c:pt>
                <c:pt idx="14">
                  <c:v>43.544375290309702</c:v>
                </c:pt>
                <c:pt idx="15">
                  <c:v>43.391979844919696</c:v>
                </c:pt>
                <c:pt idx="16">
                  <c:v>43.2366513384233</c:v>
                </c:pt>
                <c:pt idx="17">
                  <c:v>41.746821447465202</c:v>
                </c:pt>
                <c:pt idx="18">
                  <c:v>41.586037261407199</c:v>
                </c:pt>
                <c:pt idx="19">
                  <c:v>41.394692990566902</c:v>
                </c:pt>
                <c:pt idx="20">
                  <c:v>40.546732526997296</c:v>
                </c:pt>
                <c:pt idx="21">
                  <c:v>39.335839772993801</c:v>
                </c:pt>
                <c:pt idx="22">
                  <c:v>38.4327185494029</c:v>
                </c:pt>
                <c:pt idx="23">
                  <c:v>37.908198423924702</c:v>
                </c:pt>
                <c:pt idx="24">
                  <c:v>37.845753547777299</c:v>
                </c:pt>
                <c:pt idx="25">
                  <c:v>37.7843164940126</c:v>
                </c:pt>
                <c:pt idx="26">
                  <c:v>37.406650959158497</c:v>
                </c:pt>
                <c:pt idx="27">
                  <c:v>36.9003739883292</c:v>
                </c:pt>
                <c:pt idx="28">
                  <c:v>33.471137649495098</c:v>
                </c:pt>
                <c:pt idx="29">
                  <c:v>33.206609989791303</c:v>
                </c:pt>
                <c:pt idx="30">
                  <c:v>31.719002208664499</c:v>
                </c:pt>
                <c:pt idx="31">
                  <c:v>30.320349950258802</c:v>
                </c:pt>
                <c:pt idx="32">
                  <c:v>29.246167099393301</c:v>
                </c:pt>
                <c:pt idx="33">
                  <c:v>27.847161652265999</c:v>
                </c:pt>
                <c:pt idx="34">
                  <c:v>26.19074962278</c:v>
                </c:pt>
                <c:pt idx="35">
                  <c:v>26.143310112852603</c:v>
                </c:pt>
                <c:pt idx="36">
                  <c:v>25.185556367262603</c:v>
                </c:pt>
                <c:pt idx="37">
                  <c:v>23.010802690819297</c:v>
                </c:pt>
                <c:pt idx="38">
                  <c:v>22.441390070957201</c:v>
                </c:pt>
                <c:pt idx="39">
                  <c:v>22.241793163161098</c:v>
                </c:pt>
                <c:pt idx="40">
                  <c:v>19.980115424699299</c:v>
                </c:pt>
                <c:pt idx="41">
                  <c:v>19.848278287251699</c:v>
                </c:pt>
                <c:pt idx="42">
                  <c:v>19.628745107944003</c:v>
                </c:pt>
                <c:pt idx="43">
                  <c:v>19.108341389507601</c:v>
                </c:pt>
                <c:pt idx="44">
                  <c:v>17.937127010296301</c:v>
                </c:pt>
                <c:pt idx="45">
                  <c:v>16.4279301471284</c:v>
                </c:pt>
                <c:pt idx="46">
                  <c:v>16.421151361752802</c:v>
                </c:pt>
                <c:pt idx="47">
                  <c:v>14.393398610750898</c:v>
                </c:pt>
                <c:pt idx="48">
                  <c:v>13.809625778381099</c:v>
                </c:pt>
                <c:pt idx="49">
                  <c:v>13.732454411709099</c:v>
                </c:pt>
                <c:pt idx="50">
                  <c:v>12.208189286818801</c:v>
                </c:pt>
              </c:numCache>
            </c:numRef>
          </c:val>
          <c:extLst>
            <c:ext xmlns:c16="http://schemas.microsoft.com/office/drawing/2014/chart" uri="{C3380CC4-5D6E-409C-BE32-E72D297353CC}">
              <c16:uniqueId val="{0000000E-9424-451A-82F0-998D83AB63FD}"/>
            </c:ext>
          </c:extLst>
        </c:ser>
        <c:dLbls>
          <c:showLegendKey val="0"/>
          <c:showVal val="0"/>
          <c:showCatName val="0"/>
          <c:showSerName val="0"/>
          <c:showPercent val="0"/>
          <c:showBubbleSize val="0"/>
        </c:dLbls>
        <c:gapWidth val="50"/>
        <c:axId val="128789504"/>
        <c:axId val="128791296"/>
      </c:barChart>
      <c:catAx>
        <c:axId val="128789504"/>
        <c:scaling>
          <c:orientation val="minMax"/>
        </c:scaling>
        <c:delete val="0"/>
        <c:axPos val="b"/>
        <c:numFmt formatCode="General" sourceLinked="0"/>
        <c:majorTickMark val="out"/>
        <c:minorTickMark val="none"/>
        <c:tickLblPos val="low"/>
        <c:txPr>
          <a:bodyPr rot="-2700000"/>
          <a:lstStyle/>
          <a:p>
            <a:pPr>
              <a:defRPr/>
            </a:pPr>
            <a:endParaRPr lang="en-US"/>
          </a:p>
        </c:txPr>
        <c:crossAx val="128791296"/>
        <c:crosses val="autoZero"/>
        <c:auto val="1"/>
        <c:lblAlgn val="ctr"/>
        <c:lblOffset val="100"/>
        <c:tickLblSkip val="1"/>
        <c:noMultiLvlLbl val="0"/>
      </c:catAx>
      <c:valAx>
        <c:axId val="128791296"/>
        <c:scaling>
          <c:orientation val="minMax"/>
        </c:scaling>
        <c:delete val="0"/>
        <c:axPos val="l"/>
        <c:numFmt formatCode="#,##0" sourceLinked="0"/>
        <c:majorTickMark val="out"/>
        <c:minorTickMark val="none"/>
        <c:tickLblPos val="nextTo"/>
        <c:txPr>
          <a:bodyPr/>
          <a:lstStyle/>
          <a:p>
            <a:pPr>
              <a:defRPr sz="1400"/>
            </a:pPr>
            <a:endParaRPr lang="en-US"/>
          </a:p>
        </c:txPr>
        <c:crossAx val="128789504"/>
        <c:crosses val="autoZero"/>
        <c:crossBetween val="between"/>
      </c:valAx>
    </c:plotArea>
    <c:plotVisOnly val="1"/>
    <c:dispBlanksAs val="gap"/>
    <c:showDLblsOverMax val="0"/>
  </c:chart>
  <c:txPr>
    <a:bodyPr/>
    <a:lstStyle/>
    <a:p>
      <a:pPr>
        <a:defRPr sz="1100">
          <a:latin typeface="Century Gothic" panose="020B0502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58874395013366"/>
          <c:y val="4.2494774878430279E-2"/>
          <c:w val="0.81840642467688196"/>
          <c:h val="0.72243378367968669"/>
        </c:manualLayout>
      </c:layout>
      <c:lineChart>
        <c:grouping val="standard"/>
        <c:varyColors val="0"/>
        <c:ser>
          <c:idx val="0"/>
          <c:order val="0"/>
          <c:tx>
            <c:strRef>
              <c:f>Sheet1!$B$1</c:f>
              <c:strCache>
                <c:ptCount val="1"/>
                <c:pt idx="0">
                  <c:v>CA</c:v>
                </c:pt>
              </c:strCache>
            </c:strRef>
          </c:tx>
          <c:spPr>
            <a:ln w="38100">
              <a:solidFill>
                <a:schemeClr val="accent2"/>
              </a:solidFill>
            </a:ln>
            <a:effectLst>
              <a:outerShdw blurRad="50800" dist="38100" algn="l" rotWithShape="0">
                <a:prstClr val="black">
                  <a:alpha val="40000"/>
                </a:prstClr>
              </a:outerShdw>
            </a:effectLst>
          </c:spPr>
          <c:marker>
            <c:symbol val="none"/>
          </c:marker>
          <c:dLbls>
            <c:dLbl>
              <c:idx val="5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1-4A99-B329-2EEF9A46C7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Sheet1!$A$2:$A$61</c:f>
              <c:strCache>
                <c:ptCount val="60"/>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3">
                  <c:v>Q1 2012</c:v>
                </c:pt>
                <c:pt idx="34">
                  <c:v>Q2 2012</c:v>
                </c:pt>
                <c:pt idx="35">
                  <c:v>Q3 2012</c:v>
                </c:pt>
                <c:pt idx="36">
                  <c:v>Q4 2012</c:v>
                </c:pt>
                <c:pt idx="37">
                  <c:v>Q1 2013</c:v>
                </c:pt>
                <c:pt idx="38">
                  <c:v>Q2 2013</c:v>
                </c:pt>
                <c:pt idx="39">
                  <c:v>Q3 2013</c:v>
                </c:pt>
                <c:pt idx="40">
                  <c:v>Q4 2013</c:v>
                </c:pt>
                <c:pt idx="41">
                  <c:v>Q1 2014</c:v>
                </c:pt>
                <c:pt idx="42">
                  <c:v>Q2 2014</c:v>
                </c:pt>
                <c:pt idx="43">
                  <c:v>Q3 2014</c:v>
                </c:pt>
                <c:pt idx="44">
                  <c:v>Q4 2014</c:v>
                </c:pt>
                <c:pt idx="45">
                  <c:v>Q1 2015</c:v>
                </c:pt>
                <c:pt idx="46">
                  <c:v>Q2 2015</c:v>
                </c:pt>
                <c:pt idx="47">
                  <c:v>Q3 2015</c:v>
                </c:pt>
                <c:pt idx="48">
                  <c:v>Q4 2015</c:v>
                </c:pt>
                <c:pt idx="49">
                  <c:v>Q1 2016</c:v>
                </c:pt>
                <c:pt idx="50">
                  <c:v>Q2 2016</c:v>
                </c:pt>
                <c:pt idx="51">
                  <c:v>Q3 2016</c:v>
                </c:pt>
                <c:pt idx="52">
                  <c:v>Q4 2016</c:v>
                </c:pt>
                <c:pt idx="53">
                  <c:v>Q1 2017</c:v>
                </c:pt>
                <c:pt idx="54">
                  <c:v>Q2 2017</c:v>
                </c:pt>
                <c:pt idx="55">
                  <c:v>Q3 2017</c:v>
                </c:pt>
                <c:pt idx="56">
                  <c:v>Q4 2017</c:v>
                </c:pt>
                <c:pt idx="57">
                  <c:v>Q1 2018</c:v>
                </c:pt>
                <c:pt idx="58">
                  <c:v>Q2 2018</c:v>
                </c:pt>
                <c:pt idx="59">
                  <c:v>Q3 2018</c:v>
                </c:pt>
              </c:strCache>
            </c:strRef>
          </c:cat>
          <c:val>
            <c:numRef>
              <c:f>Sheet1!$B$2:$B$61</c:f>
              <c:numCache>
                <c:formatCode>0%</c:formatCode>
                <c:ptCount val="60"/>
                <c:pt idx="0">
                  <c:v>0.23</c:v>
                </c:pt>
                <c:pt idx="1">
                  <c:v>0.27</c:v>
                </c:pt>
                <c:pt idx="2">
                  <c:v>0.3</c:v>
                </c:pt>
                <c:pt idx="3">
                  <c:v>0.32</c:v>
                </c:pt>
                <c:pt idx="4">
                  <c:v>0.28999999999999998</c:v>
                </c:pt>
                <c:pt idx="5">
                  <c:v>0.21</c:v>
                </c:pt>
                <c:pt idx="6">
                  <c:v>0.23</c:v>
                </c:pt>
                <c:pt idx="7">
                  <c:v>0.25</c:v>
                </c:pt>
                <c:pt idx="8">
                  <c:v>0.32</c:v>
                </c:pt>
                <c:pt idx="9">
                  <c:v>0.39</c:v>
                </c:pt>
                <c:pt idx="10">
                  <c:v>0.39</c:v>
                </c:pt>
                <c:pt idx="11">
                  <c:v>0.38</c:v>
                </c:pt>
                <c:pt idx="12">
                  <c:v>0.4</c:v>
                </c:pt>
                <c:pt idx="13">
                  <c:v>0.4</c:v>
                </c:pt>
                <c:pt idx="14">
                  <c:v>0.4</c:v>
                </c:pt>
                <c:pt idx="15">
                  <c:v>0.37</c:v>
                </c:pt>
                <c:pt idx="16">
                  <c:v>0.31</c:v>
                </c:pt>
                <c:pt idx="17">
                  <c:v>0.34</c:v>
                </c:pt>
                <c:pt idx="18">
                  <c:v>0.28999999999999998</c:v>
                </c:pt>
                <c:pt idx="19">
                  <c:v>0.26</c:v>
                </c:pt>
                <c:pt idx="20">
                  <c:v>0.2</c:v>
                </c:pt>
                <c:pt idx="21">
                  <c:v>0.16</c:v>
                </c:pt>
                <c:pt idx="22">
                  <c:v>0.12</c:v>
                </c:pt>
                <c:pt idx="23">
                  <c:v>0.13</c:v>
                </c:pt>
                <c:pt idx="24">
                  <c:v>0.33</c:v>
                </c:pt>
                <c:pt idx="25">
                  <c:v>0.51</c:v>
                </c:pt>
                <c:pt idx="26">
                  <c:v>0.49</c:v>
                </c:pt>
                <c:pt idx="27">
                  <c:v>0.52500000000000002</c:v>
                </c:pt>
                <c:pt idx="28">
                  <c:v>0.51</c:v>
                </c:pt>
                <c:pt idx="29">
                  <c:v>0.36</c:v>
                </c:pt>
                <c:pt idx="30">
                  <c:v>0.307</c:v>
                </c:pt>
                <c:pt idx="31">
                  <c:v>0.31</c:v>
                </c:pt>
                <c:pt idx="33">
                  <c:v>0.56000000000000005</c:v>
                </c:pt>
                <c:pt idx="34">
                  <c:v>0.51</c:v>
                </c:pt>
                <c:pt idx="35">
                  <c:v>0.49</c:v>
                </c:pt>
                <c:pt idx="36">
                  <c:v>0.48</c:v>
                </c:pt>
                <c:pt idx="37">
                  <c:v>0.44</c:v>
                </c:pt>
                <c:pt idx="38">
                  <c:v>0.36</c:v>
                </c:pt>
                <c:pt idx="39">
                  <c:v>0.32</c:v>
                </c:pt>
                <c:pt idx="40">
                  <c:v>0.32</c:v>
                </c:pt>
                <c:pt idx="41">
                  <c:v>0.33</c:v>
                </c:pt>
                <c:pt idx="42">
                  <c:v>0.3</c:v>
                </c:pt>
                <c:pt idx="43">
                  <c:v>0.28999999999999998</c:v>
                </c:pt>
                <c:pt idx="44">
                  <c:v>0.31</c:v>
                </c:pt>
                <c:pt idx="45">
                  <c:v>0.34</c:v>
                </c:pt>
                <c:pt idx="46">
                  <c:v>0.3</c:v>
                </c:pt>
                <c:pt idx="47">
                  <c:v>0.28999999999999998</c:v>
                </c:pt>
                <c:pt idx="48">
                  <c:v>0.3</c:v>
                </c:pt>
                <c:pt idx="49">
                  <c:v>0.34</c:v>
                </c:pt>
                <c:pt idx="50">
                  <c:v>0.31</c:v>
                </c:pt>
                <c:pt idx="51">
                  <c:v>0.31</c:v>
                </c:pt>
                <c:pt idx="52">
                  <c:v>0.31</c:v>
                </c:pt>
                <c:pt idx="53">
                  <c:v>0.32</c:v>
                </c:pt>
                <c:pt idx="54">
                  <c:v>0.28999999999999998</c:v>
                </c:pt>
                <c:pt idx="55">
                  <c:v>0.28000000000000003</c:v>
                </c:pt>
                <c:pt idx="56">
                  <c:v>0.28999999999999998</c:v>
                </c:pt>
                <c:pt idx="57">
                  <c:v>0.31444758770777698</c:v>
                </c:pt>
                <c:pt idx="58">
                  <c:v>0.26</c:v>
                </c:pt>
                <c:pt idx="59">
                  <c:v>0.26600000000000001</c:v>
                </c:pt>
              </c:numCache>
            </c:numRef>
          </c:val>
          <c:smooth val="0"/>
          <c:extLst>
            <c:ext xmlns:c16="http://schemas.microsoft.com/office/drawing/2014/chart" uri="{C3380CC4-5D6E-409C-BE32-E72D297353CC}">
              <c16:uniqueId val="{00000001-1DAB-4F8D-B940-4A02AD58BD04}"/>
            </c:ext>
          </c:extLst>
        </c:ser>
        <c:ser>
          <c:idx val="1"/>
          <c:order val="1"/>
          <c:tx>
            <c:strRef>
              <c:f>Sheet1!$C$1</c:f>
              <c:strCache>
                <c:ptCount val="1"/>
                <c:pt idx="0">
                  <c:v>US</c:v>
                </c:pt>
              </c:strCache>
            </c:strRef>
          </c:tx>
          <c:spPr>
            <a:ln w="38100">
              <a:solidFill>
                <a:schemeClr val="accent3"/>
              </a:solidFill>
            </a:ln>
            <a:effectLst>
              <a:outerShdw blurRad="50800" dist="38100" algn="l" rotWithShape="0">
                <a:prstClr val="black">
                  <a:alpha val="40000"/>
                </a:prstClr>
              </a:outerShdw>
            </a:effectLst>
          </c:spPr>
          <c:marker>
            <c:symbol val="none"/>
          </c:marker>
          <c:dLbls>
            <c:dLbl>
              <c:idx val="5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D8-4259-B915-D93B8C0FE3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Sheet1!$A$2:$A$61</c:f>
              <c:strCache>
                <c:ptCount val="60"/>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3">
                  <c:v>Q1 2012</c:v>
                </c:pt>
                <c:pt idx="34">
                  <c:v>Q2 2012</c:v>
                </c:pt>
                <c:pt idx="35">
                  <c:v>Q3 2012</c:v>
                </c:pt>
                <c:pt idx="36">
                  <c:v>Q4 2012</c:v>
                </c:pt>
                <c:pt idx="37">
                  <c:v>Q1 2013</c:v>
                </c:pt>
                <c:pt idx="38">
                  <c:v>Q2 2013</c:v>
                </c:pt>
                <c:pt idx="39">
                  <c:v>Q3 2013</c:v>
                </c:pt>
                <c:pt idx="40">
                  <c:v>Q4 2013</c:v>
                </c:pt>
                <c:pt idx="41">
                  <c:v>Q1 2014</c:v>
                </c:pt>
                <c:pt idx="42">
                  <c:v>Q2 2014</c:v>
                </c:pt>
                <c:pt idx="43">
                  <c:v>Q3 2014</c:v>
                </c:pt>
                <c:pt idx="44">
                  <c:v>Q4 2014</c:v>
                </c:pt>
                <c:pt idx="45">
                  <c:v>Q1 2015</c:v>
                </c:pt>
                <c:pt idx="46">
                  <c:v>Q2 2015</c:v>
                </c:pt>
                <c:pt idx="47">
                  <c:v>Q3 2015</c:v>
                </c:pt>
                <c:pt idx="48">
                  <c:v>Q4 2015</c:v>
                </c:pt>
                <c:pt idx="49">
                  <c:v>Q1 2016</c:v>
                </c:pt>
                <c:pt idx="50">
                  <c:v>Q2 2016</c:v>
                </c:pt>
                <c:pt idx="51">
                  <c:v>Q3 2016</c:v>
                </c:pt>
                <c:pt idx="52">
                  <c:v>Q4 2016</c:v>
                </c:pt>
                <c:pt idx="53">
                  <c:v>Q1 2017</c:v>
                </c:pt>
                <c:pt idx="54">
                  <c:v>Q2 2017</c:v>
                </c:pt>
                <c:pt idx="55">
                  <c:v>Q3 2017</c:v>
                </c:pt>
                <c:pt idx="56">
                  <c:v>Q4 2017</c:v>
                </c:pt>
                <c:pt idx="57">
                  <c:v>Q1 2018</c:v>
                </c:pt>
                <c:pt idx="58">
                  <c:v>Q2 2018</c:v>
                </c:pt>
                <c:pt idx="59">
                  <c:v>Q3 2018</c:v>
                </c:pt>
              </c:strCache>
            </c:strRef>
          </c:cat>
          <c:val>
            <c:numRef>
              <c:f>Sheet1!$C$2:$C$61</c:f>
              <c:numCache>
                <c:formatCode>0%</c:formatCode>
                <c:ptCount val="60"/>
                <c:pt idx="0">
                  <c:v>0.38</c:v>
                </c:pt>
                <c:pt idx="1">
                  <c:v>0.42</c:v>
                </c:pt>
                <c:pt idx="2">
                  <c:v>0.47</c:v>
                </c:pt>
                <c:pt idx="3">
                  <c:v>0.49</c:v>
                </c:pt>
                <c:pt idx="4">
                  <c:v>0.52</c:v>
                </c:pt>
                <c:pt idx="5">
                  <c:v>0.5</c:v>
                </c:pt>
                <c:pt idx="6">
                  <c:v>0.51</c:v>
                </c:pt>
                <c:pt idx="7">
                  <c:v>0.52</c:v>
                </c:pt>
                <c:pt idx="8">
                  <c:v>0.56999999999999995</c:v>
                </c:pt>
                <c:pt idx="9">
                  <c:v>0.6</c:v>
                </c:pt>
                <c:pt idx="10">
                  <c:v>0.57999999999999996</c:v>
                </c:pt>
                <c:pt idx="11">
                  <c:v>0.56000000000000005</c:v>
                </c:pt>
                <c:pt idx="12">
                  <c:v>0.56000000000000005</c:v>
                </c:pt>
                <c:pt idx="13">
                  <c:v>0.55000000000000004</c:v>
                </c:pt>
                <c:pt idx="14">
                  <c:v>0.56000000000000005</c:v>
                </c:pt>
                <c:pt idx="15">
                  <c:v>0.55000000000000004</c:v>
                </c:pt>
                <c:pt idx="16">
                  <c:v>0.53</c:v>
                </c:pt>
                <c:pt idx="17">
                  <c:v>0.56999999999999995</c:v>
                </c:pt>
                <c:pt idx="18">
                  <c:v>0.56999999999999995</c:v>
                </c:pt>
                <c:pt idx="19">
                  <c:v>0.57999999999999996</c:v>
                </c:pt>
                <c:pt idx="20">
                  <c:v>0.55000000000000004</c:v>
                </c:pt>
                <c:pt idx="21">
                  <c:v>0.5</c:v>
                </c:pt>
                <c:pt idx="22">
                  <c:v>0.45</c:v>
                </c:pt>
                <c:pt idx="23">
                  <c:v>0.47</c:v>
                </c:pt>
                <c:pt idx="24">
                  <c:v>0.53</c:v>
                </c:pt>
                <c:pt idx="25">
                  <c:v>0.64</c:v>
                </c:pt>
                <c:pt idx="26">
                  <c:v>0.63</c:v>
                </c:pt>
                <c:pt idx="27">
                  <c:v>0.68</c:v>
                </c:pt>
                <c:pt idx="28">
                  <c:v>0.68500000000000005</c:v>
                </c:pt>
                <c:pt idx="29">
                  <c:v>0.6</c:v>
                </c:pt>
                <c:pt idx="30">
                  <c:v>0.58499999999999996</c:v>
                </c:pt>
                <c:pt idx="31">
                  <c:v>0.57999999999999996</c:v>
                </c:pt>
                <c:pt idx="33">
                  <c:v>0.71</c:v>
                </c:pt>
                <c:pt idx="34">
                  <c:v>0.67</c:v>
                </c:pt>
                <c:pt idx="35">
                  <c:v>0.67</c:v>
                </c:pt>
                <c:pt idx="36">
                  <c:v>0.69</c:v>
                </c:pt>
                <c:pt idx="37">
                  <c:v>0.65</c:v>
                </c:pt>
                <c:pt idx="38">
                  <c:v>0.6</c:v>
                </c:pt>
                <c:pt idx="39">
                  <c:v>0.56999999999999995</c:v>
                </c:pt>
                <c:pt idx="40">
                  <c:v>0.57999999999999996</c:v>
                </c:pt>
                <c:pt idx="41">
                  <c:v>0.61</c:v>
                </c:pt>
                <c:pt idx="42">
                  <c:v>0.56999999999999995</c:v>
                </c:pt>
                <c:pt idx="43">
                  <c:v>0.56999999999999995</c:v>
                </c:pt>
                <c:pt idx="44">
                  <c:v>0.59</c:v>
                </c:pt>
                <c:pt idx="45">
                  <c:v>0.61</c:v>
                </c:pt>
                <c:pt idx="46">
                  <c:v>0.56999999999999995</c:v>
                </c:pt>
                <c:pt idx="47">
                  <c:v>0.56000000000000005</c:v>
                </c:pt>
                <c:pt idx="48">
                  <c:v>0.57999999999999996</c:v>
                </c:pt>
                <c:pt idx="49">
                  <c:v>0.6</c:v>
                </c:pt>
                <c:pt idx="50">
                  <c:v>0.56999999999999995</c:v>
                </c:pt>
                <c:pt idx="51">
                  <c:v>0.56999999999999995</c:v>
                </c:pt>
                <c:pt idx="52">
                  <c:v>0.57999999999999996</c:v>
                </c:pt>
                <c:pt idx="53">
                  <c:v>0.56999999999999995</c:v>
                </c:pt>
                <c:pt idx="54">
                  <c:v>0.55000000000000004</c:v>
                </c:pt>
                <c:pt idx="55">
                  <c:v>0.55000000000000004</c:v>
                </c:pt>
                <c:pt idx="56">
                  <c:v>0.56000000000000005</c:v>
                </c:pt>
                <c:pt idx="57">
                  <c:v>0.56999999999999995</c:v>
                </c:pt>
                <c:pt idx="58">
                  <c:v>0.53</c:v>
                </c:pt>
                <c:pt idx="59">
                  <c:v>0.53</c:v>
                </c:pt>
              </c:numCache>
            </c:numRef>
          </c:val>
          <c:smooth val="0"/>
          <c:extLst>
            <c:ext xmlns:c16="http://schemas.microsoft.com/office/drawing/2014/chart" uri="{C3380CC4-5D6E-409C-BE32-E72D297353CC}">
              <c16:uniqueId val="{00000003-1DAB-4F8D-B940-4A02AD58BD04}"/>
            </c:ext>
          </c:extLst>
        </c:ser>
        <c:dLbls>
          <c:showLegendKey val="0"/>
          <c:showVal val="0"/>
          <c:showCatName val="0"/>
          <c:showSerName val="0"/>
          <c:showPercent val="0"/>
          <c:showBubbleSize val="0"/>
        </c:dLbls>
        <c:smooth val="0"/>
        <c:axId val="123647104"/>
        <c:axId val="123648640"/>
      </c:lineChart>
      <c:catAx>
        <c:axId val="123647104"/>
        <c:scaling>
          <c:orientation val="minMax"/>
        </c:scaling>
        <c:delete val="0"/>
        <c:axPos val="b"/>
        <c:numFmt formatCode="General" sourceLinked="1"/>
        <c:majorTickMark val="out"/>
        <c:minorTickMark val="none"/>
        <c:tickLblPos val="nextTo"/>
        <c:txPr>
          <a:bodyPr rot="-1980000"/>
          <a:lstStyle/>
          <a:p>
            <a:pPr>
              <a:defRPr sz="1400"/>
            </a:pPr>
            <a:endParaRPr lang="en-US"/>
          </a:p>
        </c:txPr>
        <c:crossAx val="123648640"/>
        <c:crosses val="autoZero"/>
        <c:auto val="1"/>
        <c:lblAlgn val="ctr"/>
        <c:lblOffset val="100"/>
        <c:noMultiLvlLbl val="0"/>
      </c:catAx>
      <c:valAx>
        <c:axId val="123648640"/>
        <c:scaling>
          <c:orientation val="minMax"/>
        </c:scaling>
        <c:delete val="0"/>
        <c:axPos val="l"/>
        <c:title>
          <c:tx>
            <c:rich>
              <a:bodyPr/>
              <a:lstStyle/>
              <a:p>
                <a:pPr>
                  <a:defRPr sz="1400"/>
                </a:pPr>
                <a:r>
                  <a:rPr lang="en-US" sz="1400" dirty="0">
                    <a:effectLst/>
                  </a:rPr>
                  <a:t>% OF HOUSEHOLDS THAT CAN BUY A MEDIAN-PRICED</a:t>
                </a:r>
              </a:p>
              <a:p>
                <a:pPr>
                  <a:defRPr sz="1400"/>
                </a:pPr>
                <a:r>
                  <a:rPr lang="en-US" sz="1400" dirty="0">
                    <a:effectLst/>
                  </a:rPr>
                  <a:t>HOME</a:t>
                </a:r>
              </a:p>
            </c:rich>
          </c:tx>
          <c:layout>
            <c:manualLayout>
              <c:xMode val="edge"/>
              <c:yMode val="edge"/>
              <c:x val="5.010538123469124E-3"/>
              <c:y val="6.311641001811491E-2"/>
            </c:manualLayout>
          </c:layout>
          <c:overlay val="0"/>
        </c:title>
        <c:numFmt formatCode="0%" sourceLinked="0"/>
        <c:majorTickMark val="out"/>
        <c:minorTickMark val="none"/>
        <c:tickLblPos val="nextTo"/>
        <c:crossAx val="123647104"/>
        <c:crosses val="autoZero"/>
        <c:crossBetween val="between"/>
      </c:valAx>
    </c:plotArea>
    <c:plotVisOnly val="1"/>
    <c:dispBlanksAs val="gap"/>
    <c:showDLblsOverMax val="0"/>
  </c:chart>
  <c:txPr>
    <a:bodyPr/>
    <a:lstStyle/>
    <a:p>
      <a:pPr>
        <a:defRPr sz="1400" b="0">
          <a:latin typeface="Century Gothic" panose="020B0502020202020204" pitchFamily="34" charset="0"/>
          <a:cs typeface="Arial"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CA</c:v>
                </c:pt>
              </c:strCache>
            </c:strRef>
          </c:tx>
          <c:spPr>
            <a:ln w="38100">
              <a:solidFill>
                <a:schemeClr val="accent2"/>
              </a:solidFill>
            </a:ln>
            <a:effectLst>
              <a:outerShdw blurRad="50800" dist="38100" algn="l" rotWithShape="0">
                <a:prstClr val="black">
                  <a:alpha val="40000"/>
                </a:prstClr>
              </a:outerShdw>
            </a:effectLst>
          </c:spPr>
          <c:marker>
            <c:symbol val="none"/>
          </c:marker>
          <c:dLbls>
            <c:dLbl>
              <c:idx val="0"/>
              <c:layout>
                <c:manualLayout>
                  <c:x val="-1.38888888888889E-2"/>
                  <c:y val="2.9239766081871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A2-4294-8543-03FCBF433FB7}"/>
                </c:ext>
              </c:extLst>
            </c:dLbl>
            <c:dLbl>
              <c:idx val="22"/>
              <c:layout>
                <c:manualLayout>
                  <c:x val="-8.7963084475551595E-2"/>
                  <c:y val="7.6023391812865604E-2"/>
                </c:manualLayout>
              </c:layout>
              <c:tx>
                <c:rich>
                  <a:bodyPr/>
                  <a:lstStyle/>
                  <a:p>
                    <a:r>
                      <a:rPr lang="en-US" dirty="0"/>
                      <a:t>Peak: 60.2%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A2-4294-8543-03FCBF433FB7}"/>
                </c:ext>
              </c:extLst>
            </c:dLbl>
            <c:dLbl>
              <c:idx val="33"/>
              <c:layout>
                <c:manualLayout>
                  <c:x val="0"/>
                  <c:y val="-5.2631578947368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6A-4517-AB7D-2D99C89B38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Sheet1!$A$2:$A$35</c:f>
              <c:numCache>
                <c:formatCode>General</c:formatCode>
                <c:ptCount val="34"/>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numCache>
            </c:numRef>
          </c:cat>
          <c:val>
            <c:numRef>
              <c:f>Sheet1!$B$2:$B$35</c:f>
              <c:numCache>
                <c:formatCode>0.0%</c:formatCode>
                <c:ptCount val="34"/>
                <c:pt idx="0">
                  <c:v>0.53700000000000003</c:v>
                </c:pt>
                <c:pt idx="1">
                  <c:v>0.54200000000000004</c:v>
                </c:pt>
                <c:pt idx="2">
                  <c:v>0.53800000000000003</c:v>
                </c:pt>
                <c:pt idx="3">
                  <c:v>0.54300000000000004</c:v>
                </c:pt>
                <c:pt idx="4">
                  <c:v>0.54400000000000004</c:v>
                </c:pt>
                <c:pt idx="5">
                  <c:v>0.53600000000000003</c:v>
                </c:pt>
                <c:pt idx="6">
                  <c:v>0.53800000000000003</c:v>
                </c:pt>
                <c:pt idx="7">
                  <c:v>0.54500000000000004</c:v>
                </c:pt>
                <c:pt idx="8">
                  <c:v>0.55300000000000005</c:v>
                </c:pt>
                <c:pt idx="9">
                  <c:v>0.56000000000000005</c:v>
                </c:pt>
                <c:pt idx="10">
                  <c:v>0.55500000000000005</c:v>
                </c:pt>
                <c:pt idx="11">
                  <c:v>0.55400000000000005</c:v>
                </c:pt>
                <c:pt idx="12">
                  <c:v>0.55000000000000004</c:v>
                </c:pt>
                <c:pt idx="13">
                  <c:v>0.55700000000000005</c:v>
                </c:pt>
                <c:pt idx="14">
                  <c:v>0.56000000000000005</c:v>
                </c:pt>
                <c:pt idx="15">
                  <c:v>0.55700000000000005</c:v>
                </c:pt>
                <c:pt idx="16">
                  <c:v>0.57100000000000006</c:v>
                </c:pt>
                <c:pt idx="17">
                  <c:v>0.58200000000000007</c:v>
                </c:pt>
                <c:pt idx="18">
                  <c:v>0.57700000000000007</c:v>
                </c:pt>
                <c:pt idx="19">
                  <c:v>0.58899999999999997</c:v>
                </c:pt>
                <c:pt idx="20">
                  <c:v>0.59699999999999998</c:v>
                </c:pt>
                <c:pt idx="21">
                  <c:v>0.59699999999999998</c:v>
                </c:pt>
                <c:pt idx="22">
                  <c:v>0.60199999999999998</c:v>
                </c:pt>
                <c:pt idx="23">
                  <c:v>0.58299999999999996</c:v>
                </c:pt>
                <c:pt idx="24">
                  <c:v>0.57499999999999996</c:v>
                </c:pt>
                <c:pt idx="25">
                  <c:v>0.56999999999999995</c:v>
                </c:pt>
                <c:pt idx="26">
                  <c:v>0.56100000000000005</c:v>
                </c:pt>
                <c:pt idx="27">
                  <c:v>0.55299999999999994</c:v>
                </c:pt>
                <c:pt idx="28">
                  <c:v>0.54500000000000004</c:v>
                </c:pt>
                <c:pt idx="29">
                  <c:v>0.54299999999999993</c:v>
                </c:pt>
                <c:pt idx="30">
                  <c:v>0.54200000000000004</c:v>
                </c:pt>
                <c:pt idx="31">
                  <c:v>0.54299999999999993</c:v>
                </c:pt>
                <c:pt idx="32">
                  <c:v>0.53799999999999992</c:v>
                </c:pt>
                <c:pt idx="33">
                  <c:v>0.54400000000000004</c:v>
                </c:pt>
              </c:numCache>
            </c:numRef>
          </c:val>
          <c:smooth val="0"/>
          <c:extLst>
            <c:ext xmlns:c16="http://schemas.microsoft.com/office/drawing/2014/chart" uri="{C3380CC4-5D6E-409C-BE32-E72D297353CC}">
              <c16:uniqueId val="{00000003-01A2-4294-8543-03FCBF433FB7}"/>
            </c:ext>
          </c:extLst>
        </c:ser>
        <c:ser>
          <c:idx val="1"/>
          <c:order val="1"/>
          <c:tx>
            <c:strRef>
              <c:f>Sheet1!$C$1</c:f>
              <c:strCache>
                <c:ptCount val="1"/>
                <c:pt idx="0">
                  <c:v>US</c:v>
                </c:pt>
              </c:strCache>
            </c:strRef>
          </c:tx>
          <c:spPr>
            <a:ln w="38100">
              <a:solidFill>
                <a:schemeClr val="accent3"/>
              </a:solidFill>
            </a:ln>
            <a:effectLst>
              <a:outerShdw blurRad="50800" dist="38100" algn="l" rotWithShape="0">
                <a:prstClr val="black">
                  <a:alpha val="40000"/>
                </a:prstClr>
              </a:outerShdw>
            </a:effectLst>
          </c:spPr>
          <c:marker>
            <c:symbol val="none"/>
          </c:marker>
          <c:dLbls>
            <c:dLbl>
              <c:idx val="0"/>
              <c:layout>
                <c:manualLayout>
                  <c:x val="-9.2592592592592692E-3"/>
                  <c:y val="-4.67836257309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A2-4294-8543-03FCBF433FB7}"/>
                </c:ext>
              </c:extLst>
            </c:dLbl>
            <c:dLbl>
              <c:idx val="20"/>
              <c:layout>
                <c:manualLayout>
                  <c:x val="-6.63581462039467E-2"/>
                  <c:y val="-4.6783855965372698E-2"/>
                </c:manualLayout>
              </c:layout>
              <c:tx>
                <c:rich>
                  <a:bodyPr/>
                  <a:lstStyle/>
                  <a:p>
                    <a:r>
                      <a:rPr lang="en-US" dirty="0"/>
                      <a:t>Peak: 69.0%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A2-4294-8543-03FCBF433FB7}"/>
                </c:ext>
              </c:extLst>
            </c:dLbl>
            <c:dLbl>
              <c:idx val="33"/>
              <c:layout>
                <c:manualLayout>
                  <c:x val="0"/>
                  <c:y val="-4.3859649122807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6A-4517-AB7D-2D99C89B38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Sheet1!$A$2:$A$35</c:f>
              <c:numCache>
                <c:formatCode>General</c:formatCode>
                <c:ptCount val="34"/>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numCache>
            </c:numRef>
          </c:cat>
          <c:val>
            <c:numRef>
              <c:f>Sheet1!$C$2:$C$35</c:f>
              <c:numCache>
                <c:formatCode>0.0%</c:formatCode>
                <c:ptCount val="34"/>
                <c:pt idx="0">
                  <c:v>0.64500000000000002</c:v>
                </c:pt>
                <c:pt idx="1">
                  <c:v>0.63900000000000001</c:v>
                </c:pt>
                <c:pt idx="2">
                  <c:v>0.63800000000000001</c:v>
                </c:pt>
                <c:pt idx="3">
                  <c:v>0.64</c:v>
                </c:pt>
                <c:pt idx="4">
                  <c:v>0.63800000000000001</c:v>
                </c:pt>
                <c:pt idx="5">
                  <c:v>0.63900000000000001</c:v>
                </c:pt>
                <c:pt idx="6">
                  <c:v>0.63900000000000001</c:v>
                </c:pt>
                <c:pt idx="7">
                  <c:v>0.64100000000000001</c:v>
                </c:pt>
                <c:pt idx="8">
                  <c:v>0.64100000000000001</c:v>
                </c:pt>
                <c:pt idx="9">
                  <c:v>0.64</c:v>
                </c:pt>
                <c:pt idx="10">
                  <c:v>0.64</c:v>
                </c:pt>
                <c:pt idx="11">
                  <c:v>0.64700000000000002</c:v>
                </c:pt>
                <c:pt idx="12">
                  <c:v>0.65400000000000003</c:v>
                </c:pt>
                <c:pt idx="13">
                  <c:v>0.65700000000000003</c:v>
                </c:pt>
                <c:pt idx="14">
                  <c:v>0.66300000000000003</c:v>
                </c:pt>
                <c:pt idx="15">
                  <c:v>0.66800000000000004</c:v>
                </c:pt>
                <c:pt idx="16">
                  <c:v>0.67400000000000004</c:v>
                </c:pt>
                <c:pt idx="17">
                  <c:v>0.67799999999999994</c:v>
                </c:pt>
                <c:pt idx="18">
                  <c:v>0.67900000000000005</c:v>
                </c:pt>
                <c:pt idx="19">
                  <c:v>0.68299999999999994</c:v>
                </c:pt>
                <c:pt idx="20">
                  <c:v>0.69</c:v>
                </c:pt>
                <c:pt idx="21">
                  <c:v>0.68900000000000006</c:v>
                </c:pt>
                <c:pt idx="22">
                  <c:v>0.68799999999999994</c:v>
                </c:pt>
                <c:pt idx="23">
                  <c:v>0.68099999999999994</c:v>
                </c:pt>
                <c:pt idx="24">
                  <c:v>0.67799999999999994</c:v>
                </c:pt>
                <c:pt idx="25">
                  <c:v>0.67400000000000004</c:v>
                </c:pt>
                <c:pt idx="26">
                  <c:v>0.66900000000000004</c:v>
                </c:pt>
                <c:pt idx="27">
                  <c:v>0.66099999999999992</c:v>
                </c:pt>
                <c:pt idx="28">
                  <c:v>0.65400000000000003</c:v>
                </c:pt>
                <c:pt idx="29">
                  <c:v>0.65099999999999991</c:v>
                </c:pt>
                <c:pt idx="30">
                  <c:v>0.64500000000000002</c:v>
                </c:pt>
                <c:pt idx="31">
                  <c:v>0.63700000000000001</c:v>
                </c:pt>
                <c:pt idx="32">
                  <c:v>0.63400000000000001</c:v>
                </c:pt>
                <c:pt idx="33">
                  <c:v>0.63900000000000001</c:v>
                </c:pt>
              </c:numCache>
            </c:numRef>
          </c:val>
          <c:smooth val="0"/>
          <c:extLst>
            <c:ext xmlns:c16="http://schemas.microsoft.com/office/drawing/2014/chart" uri="{C3380CC4-5D6E-409C-BE32-E72D297353CC}">
              <c16:uniqueId val="{00000007-01A2-4294-8543-03FCBF433FB7}"/>
            </c:ext>
          </c:extLst>
        </c:ser>
        <c:dLbls>
          <c:showLegendKey val="0"/>
          <c:showVal val="0"/>
          <c:showCatName val="0"/>
          <c:showSerName val="0"/>
          <c:showPercent val="0"/>
          <c:showBubbleSize val="0"/>
        </c:dLbls>
        <c:smooth val="0"/>
        <c:axId val="142221312"/>
        <c:axId val="142222848"/>
      </c:lineChart>
      <c:catAx>
        <c:axId val="142221312"/>
        <c:scaling>
          <c:orientation val="minMax"/>
        </c:scaling>
        <c:delete val="0"/>
        <c:axPos val="b"/>
        <c:numFmt formatCode="General" sourceLinked="1"/>
        <c:majorTickMark val="out"/>
        <c:minorTickMark val="none"/>
        <c:tickLblPos val="nextTo"/>
        <c:txPr>
          <a:bodyPr rot="-1980000"/>
          <a:lstStyle/>
          <a:p>
            <a:pPr>
              <a:defRPr/>
            </a:pPr>
            <a:endParaRPr lang="en-US"/>
          </a:p>
        </c:txPr>
        <c:crossAx val="142222848"/>
        <c:crosses val="autoZero"/>
        <c:auto val="1"/>
        <c:lblAlgn val="ctr"/>
        <c:lblOffset val="100"/>
        <c:tickLblSkip val="2"/>
        <c:noMultiLvlLbl val="0"/>
      </c:catAx>
      <c:valAx>
        <c:axId val="142222848"/>
        <c:scaling>
          <c:orientation val="minMax"/>
          <c:max val="0.75"/>
          <c:min val="0.45"/>
        </c:scaling>
        <c:delete val="0"/>
        <c:axPos val="l"/>
        <c:numFmt formatCode="0%" sourceLinked="0"/>
        <c:majorTickMark val="out"/>
        <c:minorTickMark val="none"/>
        <c:tickLblPos val="nextTo"/>
        <c:crossAx val="142221312"/>
        <c:crosses val="autoZero"/>
        <c:crossBetween val="between"/>
      </c:valAx>
    </c:plotArea>
    <c:legend>
      <c:legendPos val="t"/>
      <c:layout>
        <c:manualLayout>
          <c:xMode val="edge"/>
          <c:yMode val="edge"/>
          <c:x val="0.8145206085388762"/>
          <c:y val="0.72222222222222221"/>
          <c:w val="0.13044122646663106"/>
          <c:h val="6.582815305981489E-2"/>
        </c:manualLayout>
      </c:layout>
      <c:overlay val="1"/>
      <c:spPr>
        <a:solidFill>
          <a:schemeClr val="bg1"/>
        </a:solidFill>
        <a:ln>
          <a:solidFill>
            <a:schemeClr val="tx1"/>
          </a:solidFill>
        </a:ln>
      </c:spPr>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434873901631903E-2"/>
          <c:y val="0.11761872909699"/>
          <c:w val="0.94081150290996196"/>
          <c:h val="0.567426976946099"/>
        </c:manualLayout>
      </c:layout>
      <c:barChart>
        <c:barDir val="col"/>
        <c:grouping val="clustered"/>
        <c:varyColors val="0"/>
        <c:ser>
          <c:idx val="0"/>
          <c:order val="0"/>
          <c:tx>
            <c:strRef>
              <c:f>Sheet1!$B$1</c:f>
              <c:strCache>
                <c:ptCount val="1"/>
                <c:pt idx="0">
                  <c:v>Homeownership Rate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7C2-4637-954E-D6A07EC5DFD7}"/>
              </c:ext>
            </c:extLst>
          </c:dPt>
          <c:dPt>
            <c:idx val="14"/>
            <c:invertIfNegative val="0"/>
            <c:bubble3D val="0"/>
            <c:extLst>
              <c:ext xmlns:c16="http://schemas.microsoft.com/office/drawing/2014/chart" uri="{C3380CC4-5D6E-409C-BE32-E72D297353CC}">
                <c16:uniqueId val="{00000002-AC59-4FA9-9C01-B152A48BCFAC}"/>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C2-4637-954E-D6A07EC5DF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New York</c:v>
                </c:pt>
                <c:pt idx="1">
                  <c:v>California</c:v>
                </c:pt>
                <c:pt idx="2">
                  <c:v>Nevada</c:v>
                </c:pt>
                <c:pt idx="3">
                  <c:v>Hawaii</c:v>
                </c:pt>
                <c:pt idx="4">
                  <c:v>Rhode Island</c:v>
                </c:pt>
                <c:pt idx="5">
                  <c:v>Massachusetts</c:v>
                </c:pt>
                <c:pt idx="6">
                  <c:v>Texas</c:v>
                </c:pt>
                <c:pt idx="7">
                  <c:v>Oregon</c:v>
                </c:pt>
                <c:pt idx="8">
                  <c:v>North Dakota</c:v>
                </c:pt>
                <c:pt idx="9">
                  <c:v>Georgia</c:v>
                </c:pt>
                <c:pt idx="10">
                  <c:v>Washington</c:v>
                </c:pt>
                <c:pt idx="11">
                  <c:v>Colorado</c:v>
                </c:pt>
                <c:pt idx="12">
                  <c:v>Florida</c:v>
                </c:pt>
                <c:pt idx="13">
                  <c:v>New Jersey</c:v>
                </c:pt>
                <c:pt idx="14">
                  <c:v>Arizona</c:v>
                </c:pt>
                <c:pt idx="15">
                  <c:v>Arkansas</c:v>
                </c:pt>
                <c:pt idx="16">
                  <c:v>Illinois</c:v>
                </c:pt>
                <c:pt idx="17">
                  <c:v>Alaska</c:v>
                </c:pt>
                <c:pt idx="18">
                  <c:v>Kansas</c:v>
                </c:pt>
                <c:pt idx="19">
                  <c:v>Ohio</c:v>
                </c:pt>
                <c:pt idx="20">
                  <c:v>Connecticut</c:v>
                </c:pt>
                <c:pt idx="21">
                  <c:v>Louisiana</c:v>
                </c:pt>
                <c:pt idx="22">
                  <c:v>Nebraska</c:v>
                </c:pt>
                <c:pt idx="23">
                  <c:v>North Carolina</c:v>
                </c:pt>
                <c:pt idx="24">
                  <c:v>New Mexico</c:v>
                </c:pt>
                <c:pt idx="25">
                  <c:v>Maryland</c:v>
                </c:pt>
                <c:pt idx="26">
                  <c:v>Tennessee</c:v>
                </c:pt>
                <c:pt idx="27">
                  <c:v>Virginia</c:v>
                </c:pt>
                <c:pt idx="28">
                  <c:v>Missouri</c:v>
                </c:pt>
                <c:pt idx="29">
                  <c:v>Montana</c:v>
                </c:pt>
                <c:pt idx="30">
                  <c:v>South Dakota</c:v>
                </c:pt>
                <c:pt idx="31">
                  <c:v>Wisconsin</c:v>
                </c:pt>
                <c:pt idx="32">
                  <c:v>Pennsylvania</c:v>
                </c:pt>
                <c:pt idx="33">
                  <c:v>Oklahoma</c:v>
                </c:pt>
                <c:pt idx="34">
                  <c:v>Idaho</c:v>
                </c:pt>
                <c:pt idx="35">
                  <c:v>Alabama</c:v>
                </c:pt>
                <c:pt idx="36">
                  <c:v>Delaware</c:v>
                </c:pt>
                <c:pt idx="37">
                  <c:v>Indiana</c:v>
                </c:pt>
                <c:pt idx="38">
                  <c:v>Iowa</c:v>
                </c:pt>
                <c:pt idx="39">
                  <c:v>Kentucky</c:v>
                </c:pt>
                <c:pt idx="40">
                  <c:v>Wyoming</c:v>
                </c:pt>
                <c:pt idx="41">
                  <c:v>Maine</c:v>
                </c:pt>
                <c:pt idx="42">
                  <c:v>Mississippi</c:v>
                </c:pt>
                <c:pt idx="43">
                  <c:v>Utah</c:v>
                </c:pt>
                <c:pt idx="44">
                  <c:v>Vermont</c:v>
                </c:pt>
                <c:pt idx="45">
                  <c:v>New Hampshire</c:v>
                </c:pt>
                <c:pt idx="46">
                  <c:v>Minnesota</c:v>
                </c:pt>
                <c:pt idx="47">
                  <c:v>South Carolina</c:v>
                </c:pt>
                <c:pt idx="48">
                  <c:v>Michigan</c:v>
                </c:pt>
                <c:pt idx="49">
                  <c:v>West Virginia</c:v>
                </c:pt>
              </c:strCache>
            </c:strRef>
          </c:cat>
          <c:val>
            <c:numRef>
              <c:f>Sheet1!$B$2:$B$51</c:f>
              <c:numCache>
                <c:formatCode>0.0%</c:formatCode>
                <c:ptCount val="50"/>
                <c:pt idx="0">
                  <c:v>0.51100000000000001</c:v>
                </c:pt>
                <c:pt idx="1">
                  <c:v>0.54400000000000004</c:v>
                </c:pt>
                <c:pt idx="2">
                  <c:v>0.55000000000000004</c:v>
                </c:pt>
                <c:pt idx="3">
                  <c:v>0.55899999999999994</c:v>
                </c:pt>
                <c:pt idx="4">
                  <c:v>0.56600000000000006</c:v>
                </c:pt>
                <c:pt idx="5">
                  <c:v>0.6</c:v>
                </c:pt>
                <c:pt idx="6">
                  <c:v>0.61699999999999999</c:v>
                </c:pt>
                <c:pt idx="7">
                  <c:v>0.61799999999999999</c:v>
                </c:pt>
                <c:pt idx="8">
                  <c:v>0.626</c:v>
                </c:pt>
                <c:pt idx="9">
                  <c:v>0.628</c:v>
                </c:pt>
                <c:pt idx="10">
                  <c:v>0.63600000000000001</c:v>
                </c:pt>
                <c:pt idx="11">
                  <c:v>0.63700000000000001</c:v>
                </c:pt>
                <c:pt idx="12">
                  <c:v>0.6409999999999999</c:v>
                </c:pt>
                <c:pt idx="13">
                  <c:v>0.6409999999999999</c:v>
                </c:pt>
                <c:pt idx="14">
                  <c:v>0.64400000000000002</c:v>
                </c:pt>
                <c:pt idx="15">
                  <c:v>0.65</c:v>
                </c:pt>
                <c:pt idx="16">
                  <c:v>0.65400000000000003</c:v>
                </c:pt>
                <c:pt idx="17">
                  <c:v>0.65500000000000003</c:v>
                </c:pt>
                <c:pt idx="18">
                  <c:v>0.66</c:v>
                </c:pt>
                <c:pt idx="19">
                  <c:v>0.66</c:v>
                </c:pt>
                <c:pt idx="20">
                  <c:v>0.66099999999999992</c:v>
                </c:pt>
                <c:pt idx="21">
                  <c:v>0.66099999999999992</c:v>
                </c:pt>
                <c:pt idx="22">
                  <c:v>0.66099999999999992</c:v>
                </c:pt>
                <c:pt idx="23">
                  <c:v>0.66299999999999992</c:v>
                </c:pt>
                <c:pt idx="24">
                  <c:v>0.66599999999999993</c:v>
                </c:pt>
                <c:pt idx="25">
                  <c:v>0.66900000000000004</c:v>
                </c:pt>
                <c:pt idx="26">
                  <c:v>0.67200000000000004</c:v>
                </c:pt>
                <c:pt idx="27">
                  <c:v>0.67500000000000004</c:v>
                </c:pt>
                <c:pt idx="28">
                  <c:v>0.67599999999999993</c:v>
                </c:pt>
                <c:pt idx="29">
                  <c:v>0.67599999999999993</c:v>
                </c:pt>
                <c:pt idx="30">
                  <c:v>0.67799999999999994</c:v>
                </c:pt>
                <c:pt idx="31">
                  <c:v>0.68</c:v>
                </c:pt>
                <c:pt idx="32">
                  <c:v>0.68599999999999994</c:v>
                </c:pt>
                <c:pt idx="33">
                  <c:v>0.68900000000000006</c:v>
                </c:pt>
                <c:pt idx="34">
                  <c:v>0.69900000000000007</c:v>
                </c:pt>
                <c:pt idx="35">
                  <c:v>0.7</c:v>
                </c:pt>
                <c:pt idx="36">
                  <c:v>0.7</c:v>
                </c:pt>
                <c:pt idx="37">
                  <c:v>0.7</c:v>
                </c:pt>
                <c:pt idx="38">
                  <c:v>0.7</c:v>
                </c:pt>
                <c:pt idx="39">
                  <c:v>0.70099999999999996</c:v>
                </c:pt>
                <c:pt idx="40">
                  <c:v>0.70400000000000007</c:v>
                </c:pt>
                <c:pt idx="41">
                  <c:v>0.71</c:v>
                </c:pt>
                <c:pt idx="42">
                  <c:v>0.71</c:v>
                </c:pt>
                <c:pt idx="43">
                  <c:v>0.71</c:v>
                </c:pt>
                <c:pt idx="44">
                  <c:v>0.71099999999999997</c:v>
                </c:pt>
                <c:pt idx="45">
                  <c:v>0.71599999999999997</c:v>
                </c:pt>
                <c:pt idx="46">
                  <c:v>0.72699999999999998</c:v>
                </c:pt>
                <c:pt idx="47">
                  <c:v>0.72799999999999998</c:v>
                </c:pt>
                <c:pt idx="48">
                  <c:v>0.72900000000000009</c:v>
                </c:pt>
                <c:pt idx="49">
                  <c:v>0.75099999999999989</c:v>
                </c:pt>
              </c:numCache>
            </c:numRef>
          </c:val>
          <c:extLst>
            <c:ext xmlns:c16="http://schemas.microsoft.com/office/drawing/2014/chart" uri="{C3380CC4-5D6E-409C-BE32-E72D297353CC}">
              <c16:uniqueId val="{00000000-48A4-45BD-8C7A-1AE77E8C8D61}"/>
            </c:ext>
          </c:extLst>
        </c:ser>
        <c:dLbls>
          <c:showLegendKey val="0"/>
          <c:showVal val="0"/>
          <c:showCatName val="0"/>
          <c:showSerName val="0"/>
          <c:showPercent val="0"/>
          <c:showBubbleSize val="0"/>
        </c:dLbls>
        <c:gapWidth val="219"/>
        <c:overlap val="-27"/>
        <c:axId val="142281344"/>
        <c:axId val="142295424"/>
      </c:barChart>
      <c:catAx>
        <c:axId val="14228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295424"/>
        <c:crosses val="autoZero"/>
        <c:auto val="1"/>
        <c:lblAlgn val="ctr"/>
        <c:lblOffset val="100"/>
        <c:noMultiLvlLbl val="0"/>
      </c:catAx>
      <c:valAx>
        <c:axId val="142295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28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80" b="0" i="0" u="none" strike="noStrike" baseline="0">
                <a:effectLst/>
              </a:rPr>
              <a:t>2017 </a:t>
            </a:r>
            <a:r>
              <a:rPr lang="en-US"/>
              <a:t>California Renter Rate by City</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Sheet1!$E$1</c:f>
              <c:strCache>
                <c:ptCount val="1"/>
                <c:pt idx="0">
                  <c:v>Renter Rate</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57C-BE2D-9B1B556E45C9}"/>
                </c:ext>
              </c:extLst>
            </c:dLbl>
            <c:dLbl>
              <c:idx val="4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D-457C-BE2D-9B1B556E45C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Sheet1!$A$2:$A$43</c:f>
              <c:strCache>
                <c:ptCount val="42"/>
                <c:pt idx="0">
                  <c:v>Hawthorne</c:v>
                </c:pt>
                <c:pt idx="1">
                  <c:v>Santa Monica</c:v>
                </c:pt>
                <c:pt idx="2">
                  <c:v>East Los Angeles</c:v>
                </c:pt>
                <c:pt idx="3">
                  <c:v>Glendale</c:v>
                </c:pt>
                <c:pt idx="4">
                  <c:v>Inglewood</c:v>
                </c:pt>
                <c:pt idx="5">
                  <c:v>San Francisco</c:v>
                </c:pt>
                <c:pt idx="6">
                  <c:v>Los Angeles</c:v>
                </c:pt>
                <c:pt idx="7">
                  <c:v>Bellflower</c:v>
                </c:pt>
                <c:pt idx="8">
                  <c:v>Alhambra</c:v>
                </c:pt>
                <c:pt idx="9">
                  <c:v>El Cajon</c:v>
                </c:pt>
                <c:pt idx="10">
                  <c:v>Florence-Graham</c:v>
                </c:pt>
                <c:pt idx="11">
                  <c:v>Oakland</c:v>
                </c:pt>
                <c:pt idx="12">
                  <c:v>Costa Mesa</c:v>
                </c:pt>
                <c:pt idx="13">
                  <c:v>Merced</c:v>
                </c:pt>
                <c:pt idx="14">
                  <c:v>Long Beach</c:v>
                </c:pt>
                <c:pt idx="15">
                  <c:v>Burbank</c:v>
                </c:pt>
                <c:pt idx="16">
                  <c:v>Arden-Arcade</c:v>
                </c:pt>
                <c:pt idx="17">
                  <c:v>Mountain View</c:v>
                </c:pt>
                <c:pt idx="18">
                  <c:v>Santa Barbara</c:v>
                </c:pt>
                <c:pt idx="19">
                  <c:v>El Monte</c:v>
                </c:pt>
                <c:pt idx="20">
                  <c:v>Pasadena</c:v>
                </c:pt>
                <c:pt idx="21">
                  <c:v>Santa Clara</c:v>
                </c:pt>
                <c:pt idx="22">
                  <c:v>South Gate</c:v>
                </c:pt>
                <c:pt idx="23">
                  <c:v>Chico</c:v>
                </c:pt>
                <c:pt idx="24">
                  <c:v>Lynwood</c:v>
                </c:pt>
                <c:pt idx="25">
                  <c:v>Berkeley</c:v>
                </c:pt>
                <c:pt idx="26">
                  <c:v>Anaheim</c:v>
                </c:pt>
                <c:pt idx="27">
                  <c:v>Alameda</c:v>
                </c:pt>
                <c:pt idx="28">
                  <c:v>Salinas</c:v>
                </c:pt>
                <c:pt idx="29">
                  <c:v>Santa Ana</c:v>
                </c:pt>
                <c:pt idx="30">
                  <c:v>Santa Cruz</c:v>
                </c:pt>
                <c:pt idx="31">
                  <c:v>Davis</c:v>
                </c:pt>
                <c:pt idx="32">
                  <c:v>Madera</c:v>
                </c:pt>
                <c:pt idx="33">
                  <c:v>Sunnyvale</c:v>
                </c:pt>
                <c:pt idx="34">
                  <c:v>Irvine</c:v>
                </c:pt>
                <c:pt idx="35">
                  <c:v>Tustin</c:v>
                </c:pt>
                <c:pt idx="36">
                  <c:v>San Diego</c:v>
                </c:pt>
                <c:pt idx="37">
                  <c:v>Fresno</c:v>
                </c:pt>
                <c:pt idx="38">
                  <c:v>Lodi</c:v>
                </c:pt>
                <c:pt idx="39">
                  <c:v>Sacramento</c:v>
                </c:pt>
                <c:pt idx="40">
                  <c:v>San Bernardino</c:v>
                </c:pt>
                <c:pt idx="41">
                  <c:v>Escondido</c:v>
                </c:pt>
              </c:strCache>
            </c:strRef>
          </c:cat>
          <c:val>
            <c:numRef>
              <c:f>Sheet1!$E$2:$E$43</c:f>
              <c:numCache>
                <c:formatCode>0.0%</c:formatCode>
                <c:ptCount val="42"/>
                <c:pt idx="0">
                  <c:v>0.76016977928692697</c:v>
                </c:pt>
                <c:pt idx="1">
                  <c:v>0.70106942419019846</c:v>
                </c:pt>
                <c:pt idx="2">
                  <c:v>0.69006581009088053</c:v>
                </c:pt>
                <c:pt idx="3">
                  <c:v>0.66980284936941281</c:v>
                </c:pt>
                <c:pt idx="4">
                  <c:v>0.64015871241757005</c:v>
                </c:pt>
                <c:pt idx="5">
                  <c:v>0.63483874190656708</c:v>
                </c:pt>
                <c:pt idx="6">
                  <c:v>0.63404727295571872</c:v>
                </c:pt>
                <c:pt idx="7">
                  <c:v>0.61897080174221641</c:v>
                </c:pt>
                <c:pt idx="8">
                  <c:v>0.61841018013551485</c:v>
                </c:pt>
                <c:pt idx="9">
                  <c:v>0.61505939798136189</c:v>
                </c:pt>
                <c:pt idx="10">
                  <c:v>0.61194530097868349</c:v>
                </c:pt>
                <c:pt idx="11">
                  <c:v>0.60675727568602023</c:v>
                </c:pt>
                <c:pt idx="12">
                  <c:v>0.59884672709946973</c:v>
                </c:pt>
                <c:pt idx="13">
                  <c:v>0.59749600426212046</c:v>
                </c:pt>
                <c:pt idx="14">
                  <c:v>0.59350719929291063</c:v>
                </c:pt>
                <c:pt idx="15">
                  <c:v>0.59178643761743244</c:v>
                </c:pt>
                <c:pt idx="16">
                  <c:v>0.58877611062077073</c:v>
                </c:pt>
                <c:pt idx="17">
                  <c:v>0.58679205473671514</c:v>
                </c:pt>
                <c:pt idx="18">
                  <c:v>0.58263793747664716</c:v>
                </c:pt>
                <c:pt idx="19">
                  <c:v>0.57708936291849788</c:v>
                </c:pt>
                <c:pt idx="20">
                  <c:v>0.5759824279675877</c:v>
                </c:pt>
                <c:pt idx="21">
                  <c:v>0.57262679858198751</c:v>
                </c:pt>
                <c:pt idx="22">
                  <c:v>0.5709230192764061</c:v>
                </c:pt>
                <c:pt idx="23">
                  <c:v>0.56579753375769037</c:v>
                </c:pt>
                <c:pt idx="24">
                  <c:v>0.56083338793159931</c:v>
                </c:pt>
                <c:pt idx="25">
                  <c:v>0.55994973726296549</c:v>
                </c:pt>
                <c:pt idx="26">
                  <c:v>0.55889561853059733</c:v>
                </c:pt>
                <c:pt idx="27">
                  <c:v>0.54305002935229274</c:v>
                </c:pt>
                <c:pt idx="28">
                  <c:v>0.54194769275559218</c:v>
                </c:pt>
                <c:pt idx="29">
                  <c:v>0.54026092628832356</c:v>
                </c:pt>
                <c:pt idx="30">
                  <c:v>0.53919864320542721</c:v>
                </c:pt>
                <c:pt idx="31">
                  <c:v>0.53603197112285672</c:v>
                </c:pt>
                <c:pt idx="32">
                  <c:v>0.53504065490347918</c:v>
                </c:pt>
                <c:pt idx="33">
                  <c:v>0.53393064844431515</c:v>
                </c:pt>
                <c:pt idx="34">
                  <c:v>0.53193153631601153</c:v>
                </c:pt>
                <c:pt idx="35">
                  <c:v>0.53084953203743701</c:v>
                </c:pt>
                <c:pt idx="36">
                  <c:v>0.52949378034461969</c:v>
                </c:pt>
                <c:pt idx="37">
                  <c:v>0.52940516737599541</c:v>
                </c:pt>
                <c:pt idx="38">
                  <c:v>0.52030818562394221</c:v>
                </c:pt>
                <c:pt idx="39">
                  <c:v>0.51384036407266653</c:v>
                </c:pt>
                <c:pt idx="40">
                  <c:v>0.50803768488322298</c:v>
                </c:pt>
                <c:pt idx="41">
                  <c:v>0.50678918918918914</c:v>
                </c:pt>
              </c:numCache>
            </c:numRef>
          </c:val>
          <c:extLst>
            <c:ext xmlns:c16="http://schemas.microsoft.com/office/drawing/2014/chart" uri="{C3380CC4-5D6E-409C-BE32-E72D297353CC}">
              <c16:uniqueId val="{00000000-2B1D-457C-BE2D-9B1B556E45C9}"/>
            </c:ext>
          </c:extLst>
        </c:ser>
        <c:dLbls>
          <c:showLegendKey val="0"/>
          <c:showVal val="0"/>
          <c:showCatName val="0"/>
          <c:showSerName val="0"/>
          <c:showPercent val="0"/>
          <c:showBubbleSize val="0"/>
        </c:dLbls>
        <c:gapWidth val="219"/>
        <c:axId val="397736464"/>
        <c:axId val="397115280"/>
      </c:barChart>
      <c:catAx>
        <c:axId val="39773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97115280"/>
        <c:crosses val="autoZero"/>
        <c:auto val="1"/>
        <c:lblAlgn val="ctr"/>
        <c:lblOffset val="100"/>
        <c:noMultiLvlLbl val="0"/>
      </c:catAx>
      <c:valAx>
        <c:axId val="39711528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9773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79163143004454E-2"/>
          <c:y val="2.4609898328902445E-2"/>
          <c:w val="0.92459089003690897"/>
          <c:h val="0.72668283916274712"/>
        </c:manualLayout>
      </c:layout>
      <c:lineChart>
        <c:grouping val="standard"/>
        <c:varyColors val="0"/>
        <c:ser>
          <c:idx val="0"/>
          <c:order val="0"/>
          <c:tx>
            <c:strRef>
              <c:f>Sheet1!$B$1</c:f>
              <c:strCache>
                <c:ptCount val="1"/>
                <c:pt idx="0">
                  <c:v>FRM</c:v>
                </c:pt>
              </c:strCache>
            </c:strRef>
          </c:tx>
          <c:spPr>
            <a:ln w="44450" cap="rnd" cmpd="sng" algn="ctr">
              <a:solidFill>
                <a:schemeClr val="accent1"/>
              </a:solidFill>
              <a:prstDash val="solid"/>
              <a:round/>
            </a:ln>
            <a:effectLst>
              <a:outerShdw blurRad="50800" dist="38100" algn="l" rotWithShape="0">
                <a:prstClr val="black">
                  <a:alpha val="40000"/>
                </a:prstClr>
              </a:outerShdw>
            </a:effectLst>
          </c:spPr>
          <c:marker>
            <c:symbol val="none"/>
          </c:marker>
          <c:cat>
            <c:strRef>
              <c:f>Sheet1!$A$2:$A$160</c:f>
              <c:strCache>
                <c:ptCount val="98"/>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pt idx="36">
                  <c:v>2015/01</c:v>
                </c:pt>
                <c:pt idx="37">
                  <c:v>2015/02</c:v>
                </c:pt>
                <c:pt idx="38">
                  <c:v>2015/03</c:v>
                </c:pt>
                <c:pt idx="39">
                  <c:v>2015/04</c:v>
                </c:pt>
                <c:pt idx="40">
                  <c:v>2015/05</c:v>
                </c:pt>
                <c:pt idx="41">
                  <c:v>2015/06</c:v>
                </c:pt>
                <c:pt idx="42">
                  <c:v>2015/07</c:v>
                </c:pt>
                <c:pt idx="43">
                  <c:v>2015/08</c:v>
                </c:pt>
                <c:pt idx="44">
                  <c:v>2015/09</c:v>
                </c:pt>
                <c:pt idx="45">
                  <c:v>2015/10</c:v>
                </c:pt>
                <c:pt idx="46">
                  <c:v>2015/11</c:v>
                </c:pt>
                <c:pt idx="47">
                  <c:v>2015/12</c:v>
                </c:pt>
                <c:pt idx="48">
                  <c:v>2016/01</c:v>
                </c:pt>
                <c:pt idx="49">
                  <c:v>2016/02</c:v>
                </c:pt>
                <c:pt idx="50">
                  <c:v>2016/03</c:v>
                </c:pt>
                <c:pt idx="51">
                  <c:v>2016/04</c:v>
                </c:pt>
                <c:pt idx="52">
                  <c:v>2016/05</c:v>
                </c:pt>
                <c:pt idx="53">
                  <c:v>2016/06</c:v>
                </c:pt>
                <c:pt idx="54">
                  <c:v>2016/07</c:v>
                </c:pt>
                <c:pt idx="55">
                  <c:v>2016/08</c:v>
                </c:pt>
                <c:pt idx="56">
                  <c:v>2016/09</c:v>
                </c:pt>
                <c:pt idx="57">
                  <c:v>2016/10</c:v>
                </c:pt>
                <c:pt idx="58">
                  <c:v>2016/11</c:v>
                </c:pt>
                <c:pt idx="59">
                  <c:v>2016/12</c:v>
                </c:pt>
                <c:pt idx="60">
                  <c:v>2017/01</c:v>
                </c:pt>
                <c:pt idx="61">
                  <c:v>2017/02</c:v>
                </c:pt>
                <c:pt idx="62">
                  <c:v>2017/03</c:v>
                </c:pt>
                <c:pt idx="63">
                  <c:v>2017/04</c:v>
                </c:pt>
                <c:pt idx="64">
                  <c:v>2017/05</c:v>
                </c:pt>
                <c:pt idx="65">
                  <c:v>2017/06</c:v>
                </c:pt>
                <c:pt idx="66">
                  <c:v>2017/07</c:v>
                </c:pt>
                <c:pt idx="67">
                  <c:v>2017/08</c:v>
                </c:pt>
                <c:pt idx="68">
                  <c:v>2017/09</c:v>
                </c:pt>
                <c:pt idx="69">
                  <c:v>2017/10</c:v>
                </c:pt>
                <c:pt idx="70">
                  <c:v>2017/11</c:v>
                </c:pt>
                <c:pt idx="71">
                  <c:v>2017/12</c:v>
                </c:pt>
                <c:pt idx="72">
                  <c:v>2018/01</c:v>
                </c:pt>
                <c:pt idx="73">
                  <c:v>2018/02</c:v>
                </c:pt>
                <c:pt idx="74">
                  <c:v>2018/03</c:v>
                </c:pt>
                <c:pt idx="75">
                  <c:v>2018/04</c:v>
                </c:pt>
                <c:pt idx="76">
                  <c:v>2018/05</c:v>
                </c:pt>
                <c:pt idx="77">
                  <c:v>2018/06</c:v>
                </c:pt>
                <c:pt idx="78">
                  <c:v>2018/07</c:v>
                </c:pt>
                <c:pt idx="79">
                  <c:v>2018/08</c:v>
                </c:pt>
                <c:pt idx="80">
                  <c:v>2018/09</c:v>
                </c:pt>
                <c:pt idx="81">
                  <c:v>2018/10</c:v>
                </c:pt>
                <c:pt idx="82">
                  <c:v>2018/11</c:v>
                </c:pt>
                <c:pt idx="83">
                  <c:v>2018/12</c:v>
                </c:pt>
                <c:pt idx="84">
                  <c:v>2019/01</c:v>
                </c:pt>
                <c:pt idx="85">
                  <c:v>2019/02</c:v>
                </c:pt>
                <c:pt idx="87">
                  <c:v>01.24.19</c:v>
                </c:pt>
                <c:pt idx="88">
                  <c:v>01.31.19</c:v>
                </c:pt>
                <c:pt idx="89">
                  <c:v>02.07.19</c:v>
                </c:pt>
                <c:pt idx="90">
                  <c:v>02.14.19</c:v>
                </c:pt>
                <c:pt idx="91">
                  <c:v>02.21.19</c:v>
                </c:pt>
                <c:pt idx="92">
                  <c:v>02.28.19</c:v>
                </c:pt>
                <c:pt idx="93">
                  <c:v>03.07.19</c:v>
                </c:pt>
                <c:pt idx="94">
                  <c:v>03.14.19</c:v>
                </c:pt>
                <c:pt idx="95">
                  <c:v>03.21.19</c:v>
                </c:pt>
                <c:pt idx="96">
                  <c:v>03.28.19</c:v>
                </c:pt>
                <c:pt idx="97">
                  <c:v>04.04.19</c:v>
                </c:pt>
              </c:strCache>
            </c:strRef>
          </c:cat>
          <c:val>
            <c:numRef>
              <c:f>Sheet1!$B$2:$B$160</c:f>
              <c:numCache>
                <c:formatCode>0.00</c:formatCode>
                <c:ptCount val="98"/>
                <c:pt idx="0">
                  <c:v>3.91</c:v>
                </c:pt>
                <c:pt idx="1">
                  <c:v>3.8899999999999997</c:v>
                </c:pt>
                <c:pt idx="2">
                  <c:v>3.95</c:v>
                </c:pt>
                <c:pt idx="3">
                  <c:v>3.91</c:v>
                </c:pt>
                <c:pt idx="4">
                  <c:v>3.8</c:v>
                </c:pt>
                <c:pt idx="5">
                  <c:v>3.6700000000000004</c:v>
                </c:pt>
                <c:pt idx="6">
                  <c:v>3.55</c:v>
                </c:pt>
                <c:pt idx="7">
                  <c:v>3.5999999999999996</c:v>
                </c:pt>
                <c:pt idx="8">
                  <c:v>3.5000000000000004</c:v>
                </c:pt>
                <c:pt idx="9">
                  <c:v>3.38</c:v>
                </c:pt>
                <c:pt idx="10">
                  <c:v>3.35</c:v>
                </c:pt>
                <c:pt idx="11">
                  <c:v>3.34</c:v>
                </c:pt>
                <c:pt idx="12">
                  <c:v>3.4099999999999997</c:v>
                </c:pt>
                <c:pt idx="13">
                  <c:v>3.53</c:v>
                </c:pt>
                <c:pt idx="14">
                  <c:v>3.5700000000000003</c:v>
                </c:pt>
                <c:pt idx="15">
                  <c:v>3.45</c:v>
                </c:pt>
                <c:pt idx="16">
                  <c:v>3.54</c:v>
                </c:pt>
                <c:pt idx="17">
                  <c:v>4.07</c:v>
                </c:pt>
                <c:pt idx="18">
                  <c:v>4.37</c:v>
                </c:pt>
                <c:pt idx="19">
                  <c:v>4.46</c:v>
                </c:pt>
                <c:pt idx="20">
                  <c:v>4.49</c:v>
                </c:pt>
                <c:pt idx="21">
                  <c:v>4.1900000000000004</c:v>
                </c:pt>
                <c:pt idx="22">
                  <c:v>4.26</c:v>
                </c:pt>
                <c:pt idx="23">
                  <c:v>4.46</c:v>
                </c:pt>
                <c:pt idx="24">
                  <c:v>4.43</c:v>
                </c:pt>
                <c:pt idx="25">
                  <c:v>4.3</c:v>
                </c:pt>
                <c:pt idx="26">
                  <c:v>4.34</c:v>
                </c:pt>
                <c:pt idx="27">
                  <c:v>4.34</c:v>
                </c:pt>
                <c:pt idx="28">
                  <c:v>4.1900000000000004</c:v>
                </c:pt>
                <c:pt idx="29">
                  <c:v>4.16</c:v>
                </c:pt>
                <c:pt idx="30">
                  <c:v>4.1300000000000008</c:v>
                </c:pt>
                <c:pt idx="31">
                  <c:v>4.12</c:v>
                </c:pt>
                <c:pt idx="32">
                  <c:v>4.16</c:v>
                </c:pt>
                <c:pt idx="33">
                  <c:v>4.04</c:v>
                </c:pt>
                <c:pt idx="34">
                  <c:v>4</c:v>
                </c:pt>
                <c:pt idx="35">
                  <c:v>3.8600000000000003</c:v>
                </c:pt>
                <c:pt idx="36">
                  <c:v>3.71</c:v>
                </c:pt>
                <c:pt idx="37">
                  <c:v>3.71</c:v>
                </c:pt>
                <c:pt idx="38">
                  <c:v>3.7699999999999996</c:v>
                </c:pt>
                <c:pt idx="39">
                  <c:v>3.6700000000000004</c:v>
                </c:pt>
                <c:pt idx="40">
                  <c:v>3.84</c:v>
                </c:pt>
                <c:pt idx="41">
                  <c:v>3.9800000000000004</c:v>
                </c:pt>
                <c:pt idx="42">
                  <c:v>4.05</c:v>
                </c:pt>
                <c:pt idx="43">
                  <c:v>3.91</c:v>
                </c:pt>
                <c:pt idx="44">
                  <c:v>3.8899999999999997</c:v>
                </c:pt>
                <c:pt idx="45">
                  <c:v>3.8</c:v>
                </c:pt>
                <c:pt idx="46">
                  <c:v>3.94</c:v>
                </c:pt>
                <c:pt idx="47">
                  <c:v>3.9600000000000004</c:v>
                </c:pt>
                <c:pt idx="48">
                  <c:v>3.8699999999999997</c:v>
                </c:pt>
                <c:pt idx="49">
                  <c:v>3.66</c:v>
                </c:pt>
                <c:pt idx="50">
                  <c:v>3.694</c:v>
                </c:pt>
                <c:pt idx="51">
                  <c:v>3.605</c:v>
                </c:pt>
                <c:pt idx="52">
                  <c:v>3.6</c:v>
                </c:pt>
                <c:pt idx="53">
                  <c:v>3.57</c:v>
                </c:pt>
                <c:pt idx="54">
                  <c:v>3.44</c:v>
                </c:pt>
                <c:pt idx="55">
                  <c:v>3.4366666666666701</c:v>
                </c:pt>
                <c:pt idx="56">
                  <c:v>3.46</c:v>
                </c:pt>
                <c:pt idx="57">
                  <c:v>3.47</c:v>
                </c:pt>
                <c:pt idx="58">
                  <c:v>3.77</c:v>
                </c:pt>
                <c:pt idx="59">
                  <c:v>4.1980000000000004</c:v>
                </c:pt>
                <c:pt idx="60">
                  <c:v>4.1500000000000004</c:v>
                </c:pt>
                <c:pt idx="61">
                  <c:v>4.1675000000000004</c:v>
                </c:pt>
                <c:pt idx="62">
                  <c:v>4.1959999999999997</c:v>
                </c:pt>
                <c:pt idx="63">
                  <c:v>4.0449999999999999</c:v>
                </c:pt>
                <c:pt idx="64">
                  <c:v>4.01</c:v>
                </c:pt>
                <c:pt idx="65">
                  <c:v>3.9039999999999999</c:v>
                </c:pt>
                <c:pt idx="66">
                  <c:v>3.97</c:v>
                </c:pt>
                <c:pt idx="67">
                  <c:v>3.88</c:v>
                </c:pt>
                <c:pt idx="68">
                  <c:v>3.81</c:v>
                </c:pt>
                <c:pt idx="69">
                  <c:v>3.9</c:v>
                </c:pt>
                <c:pt idx="70">
                  <c:v>3.92</c:v>
                </c:pt>
                <c:pt idx="71">
                  <c:v>3.95</c:v>
                </c:pt>
                <c:pt idx="72">
                  <c:v>4.03</c:v>
                </c:pt>
                <c:pt idx="73">
                  <c:v>4.33</c:v>
                </c:pt>
                <c:pt idx="74">
                  <c:v>4.4400000000000004</c:v>
                </c:pt>
                <c:pt idx="75">
                  <c:v>4.47</c:v>
                </c:pt>
                <c:pt idx="76">
                  <c:v>4.59</c:v>
                </c:pt>
                <c:pt idx="77">
                  <c:v>4.57</c:v>
                </c:pt>
                <c:pt idx="78">
                  <c:v>4.53</c:v>
                </c:pt>
                <c:pt idx="79">
                  <c:v>4.55</c:v>
                </c:pt>
                <c:pt idx="80">
                  <c:v>4.63</c:v>
                </c:pt>
                <c:pt idx="81">
                  <c:v>4.83</c:v>
                </c:pt>
                <c:pt idx="82">
                  <c:v>4.87</c:v>
                </c:pt>
                <c:pt idx="83">
                  <c:v>4.6399999999999997</c:v>
                </c:pt>
                <c:pt idx="84">
                  <c:v>4.46</c:v>
                </c:pt>
                <c:pt idx="85">
                  <c:v>4.37</c:v>
                </c:pt>
                <c:pt idx="87">
                  <c:v>4.45</c:v>
                </c:pt>
                <c:pt idx="88">
                  <c:v>4.46</c:v>
                </c:pt>
                <c:pt idx="89">
                  <c:v>4.41</c:v>
                </c:pt>
                <c:pt idx="90">
                  <c:v>4.37</c:v>
                </c:pt>
                <c:pt idx="91">
                  <c:v>4.3499999999999996</c:v>
                </c:pt>
                <c:pt idx="92">
                  <c:v>4.3499999999999996</c:v>
                </c:pt>
                <c:pt idx="93">
                  <c:v>4.41</c:v>
                </c:pt>
                <c:pt idx="94">
                  <c:v>4.3099999999999996</c:v>
                </c:pt>
                <c:pt idx="95">
                  <c:v>4.28</c:v>
                </c:pt>
                <c:pt idx="96">
                  <c:v>4.0599999999999996</c:v>
                </c:pt>
                <c:pt idx="97">
                  <c:v>4.08</c:v>
                </c:pt>
              </c:numCache>
            </c:numRef>
          </c:val>
          <c:smooth val="0"/>
          <c:extLst>
            <c:ext xmlns:c16="http://schemas.microsoft.com/office/drawing/2014/chart" uri="{C3380CC4-5D6E-409C-BE32-E72D297353CC}">
              <c16:uniqueId val="{00000000-764D-414D-950C-F220C0306E17}"/>
            </c:ext>
          </c:extLst>
        </c:ser>
        <c:ser>
          <c:idx val="1"/>
          <c:order val="1"/>
          <c:tx>
            <c:strRef>
              <c:f>Sheet1!$C$1</c:f>
              <c:strCache>
                <c:ptCount val="1"/>
                <c:pt idx="0">
                  <c:v>ARM</c:v>
                </c:pt>
              </c:strCache>
            </c:strRef>
          </c:tx>
          <c:spPr>
            <a:ln w="44450" cap="rnd" cmpd="sng" algn="ctr">
              <a:solidFill>
                <a:schemeClr val="accent2"/>
              </a:solidFill>
              <a:prstDash val="solid"/>
              <a:round/>
            </a:ln>
            <a:effectLst>
              <a:outerShdw blurRad="50800" dist="38100" algn="l" rotWithShape="0">
                <a:prstClr val="black">
                  <a:alpha val="40000"/>
                </a:prstClr>
              </a:outerShdw>
            </a:effectLst>
          </c:spPr>
          <c:marker>
            <c:symbol val="none"/>
          </c:marker>
          <c:cat>
            <c:strRef>
              <c:f>Sheet1!$A$2:$A$160</c:f>
              <c:strCache>
                <c:ptCount val="98"/>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pt idx="36">
                  <c:v>2015/01</c:v>
                </c:pt>
                <c:pt idx="37">
                  <c:v>2015/02</c:v>
                </c:pt>
                <c:pt idx="38">
                  <c:v>2015/03</c:v>
                </c:pt>
                <c:pt idx="39">
                  <c:v>2015/04</c:v>
                </c:pt>
                <c:pt idx="40">
                  <c:v>2015/05</c:v>
                </c:pt>
                <c:pt idx="41">
                  <c:v>2015/06</c:v>
                </c:pt>
                <c:pt idx="42">
                  <c:v>2015/07</c:v>
                </c:pt>
                <c:pt idx="43">
                  <c:v>2015/08</c:v>
                </c:pt>
                <c:pt idx="44">
                  <c:v>2015/09</c:v>
                </c:pt>
                <c:pt idx="45">
                  <c:v>2015/10</c:v>
                </c:pt>
                <c:pt idx="46">
                  <c:v>2015/11</c:v>
                </c:pt>
                <c:pt idx="47">
                  <c:v>2015/12</c:v>
                </c:pt>
                <c:pt idx="48">
                  <c:v>2016/01</c:v>
                </c:pt>
                <c:pt idx="49">
                  <c:v>2016/02</c:v>
                </c:pt>
                <c:pt idx="50">
                  <c:v>2016/03</c:v>
                </c:pt>
                <c:pt idx="51">
                  <c:v>2016/04</c:v>
                </c:pt>
                <c:pt idx="52">
                  <c:v>2016/05</c:v>
                </c:pt>
                <c:pt idx="53">
                  <c:v>2016/06</c:v>
                </c:pt>
                <c:pt idx="54">
                  <c:v>2016/07</c:v>
                </c:pt>
                <c:pt idx="55">
                  <c:v>2016/08</c:v>
                </c:pt>
                <c:pt idx="56">
                  <c:v>2016/09</c:v>
                </c:pt>
                <c:pt idx="57">
                  <c:v>2016/10</c:v>
                </c:pt>
                <c:pt idx="58">
                  <c:v>2016/11</c:v>
                </c:pt>
                <c:pt idx="59">
                  <c:v>2016/12</c:v>
                </c:pt>
                <c:pt idx="60">
                  <c:v>2017/01</c:v>
                </c:pt>
                <c:pt idx="61">
                  <c:v>2017/02</c:v>
                </c:pt>
                <c:pt idx="62">
                  <c:v>2017/03</c:v>
                </c:pt>
                <c:pt idx="63">
                  <c:v>2017/04</c:v>
                </c:pt>
                <c:pt idx="64">
                  <c:v>2017/05</c:v>
                </c:pt>
                <c:pt idx="65">
                  <c:v>2017/06</c:v>
                </c:pt>
                <c:pt idx="66">
                  <c:v>2017/07</c:v>
                </c:pt>
                <c:pt idx="67">
                  <c:v>2017/08</c:v>
                </c:pt>
                <c:pt idx="68">
                  <c:v>2017/09</c:v>
                </c:pt>
                <c:pt idx="69">
                  <c:v>2017/10</c:v>
                </c:pt>
                <c:pt idx="70">
                  <c:v>2017/11</c:v>
                </c:pt>
                <c:pt idx="71">
                  <c:v>2017/12</c:v>
                </c:pt>
                <c:pt idx="72">
                  <c:v>2018/01</c:v>
                </c:pt>
                <c:pt idx="73">
                  <c:v>2018/02</c:v>
                </c:pt>
                <c:pt idx="74">
                  <c:v>2018/03</c:v>
                </c:pt>
                <c:pt idx="75">
                  <c:v>2018/04</c:v>
                </c:pt>
                <c:pt idx="76">
                  <c:v>2018/05</c:v>
                </c:pt>
                <c:pt idx="77">
                  <c:v>2018/06</c:v>
                </c:pt>
                <c:pt idx="78">
                  <c:v>2018/07</c:v>
                </c:pt>
                <c:pt idx="79">
                  <c:v>2018/08</c:v>
                </c:pt>
                <c:pt idx="80">
                  <c:v>2018/09</c:v>
                </c:pt>
                <c:pt idx="81">
                  <c:v>2018/10</c:v>
                </c:pt>
                <c:pt idx="82">
                  <c:v>2018/11</c:v>
                </c:pt>
                <c:pt idx="83">
                  <c:v>2018/12</c:v>
                </c:pt>
                <c:pt idx="84">
                  <c:v>2019/01</c:v>
                </c:pt>
                <c:pt idx="85">
                  <c:v>2019/02</c:v>
                </c:pt>
                <c:pt idx="87">
                  <c:v>01.24.19</c:v>
                </c:pt>
                <c:pt idx="88">
                  <c:v>01.31.19</c:v>
                </c:pt>
                <c:pt idx="89">
                  <c:v>02.07.19</c:v>
                </c:pt>
                <c:pt idx="90">
                  <c:v>02.14.19</c:v>
                </c:pt>
                <c:pt idx="91">
                  <c:v>02.21.19</c:v>
                </c:pt>
                <c:pt idx="92">
                  <c:v>02.28.19</c:v>
                </c:pt>
                <c:pt idx="93">
                  <c:v>03.07.19</c:v>
                </c:pt>
                <c:pt idx="94">
                  <c:v>03.14.19</c:v>
                </c:pt>
                <c:pt idx="95">
                  <c:v>03.21.19</c:v>
                </c:pt>
                <c:pt idx="96">
                  <c:v>03.28.19</c:v>
                </c:pt>
                <c:pt idx="97">
                  <c:v>04.04.19</c:v>
                </c:pt>
              </c:strCache>
            </c:strRef>
          </c:cat>
          <c:val>
            <c:numRef>
              <c:f>Sheet1!$C$2:$C$160</c:f>
              <c:numCache>
                <c:formatCode>0.00</c:formatCode>
                <c:ptCount val="98"/>
                <c:pt idx="0">
                  <c:v>2.8400000000000003</c:v>
                </c:pt>
                <c:pt idx="1">
                  <c:v>2.81</c:v>
                </c:pt>
                <c:pt idx="2">
                  <c:v>2.87</c:v>
                </c:pt>
                <c:pt idx="3">
                  <c:v>2.8400000000000003</c:v>
                </c:pt>
                <c:pt idx="4">
                  <c:v>2.83</c:v>
                </c:pt>
                <c:pt idx="5">
                  <c:v>2.8000000000000003</c:v>
                </c:pt>
                <c:pt idx="6">
                  <c:v>2.74</c:v>
                </c:pt>
                <c:pt idx="7">
                  <c:v>2.77</c:v>
                </c:pt>
                <c:pt idx="8">
                  <c:v>2.74</c:v>
                </c:pt>
                <c:pt idx="9">
                  <c:v>2.74</c:v>
                </c:pt>
                <c:pt idx="10">
                  <c:v>2.73</c:v>
                </c:pt>
                <c:pt idx="11">
                  <c:v>2.7</c:v>
                </c:pt>
                <c:pt idx="12">
                  <c:v>2.68</c:v>
                </c:pt>
                <c:pt idx="13">
                  <c:v>2.63</c:v>
                </c:pt>
                <c:pt idx="14">
                  <c:v>2.63</c:v>
                </c:pt>
                <c:pt idx="15">
                  <c:v>2.6100000000000003</c:v>
                </c:pt>
                <c:pt idx="16">
                  <c:v>2.6100000000000003</c:v>
                </c:pt>
                <c:pt idx="17">
                  <c:v>2.85</c:v>
                </c:pt>
                <c:pt idx="18">
                  <c:v>3.17</c:v>
                </c:pt>
                <c:pt idx="19">
                  <c:v>3.2099999999999995</c:v>
                </c:pt>
                <c:pt idx="20">
                  <c:v>3.17</c:v>
                </c:pt>
                <c:pt idx="21">
                  <c:v>3.02</c:v>
                </c:pt>
                <c:pt idx="22">
                  <c:v>2.97</c:v>
                </c:pt>
                <c:pt idx="23">
                  <c:v>2.97</c:v>
                </c:pt>
                <c:pt idx="24">
                  <c:v>3.11</c:v>
                </c:pt>
                <c:pt idx="25">
                  <c:v>3.0700000000000003</c:v>
                </c:pt>
                <c:pt idx="26">
                  <c:v>3.06</c:v>
                </c:pt>
                <c:pt idx="27">
                  <c:v>3.0700000000000003</c:v>
                </c:pt>
                <c:pt idx="28">
                  <c:v>3.01</c:v>
                </c:pt>
                <c:pt idx="29">
                  <c:v>2.9899999999999998</c:v>
                </c:pt>
                <c:pt idx="30">
                  <c:v>2.9899999999999998</c:v>
                </c:pt>
                <c:pt idx="31">
                  <c:v>2.97</c:v>
                </c:pt>
                <c:pt idx="32">
                  <c:v>3.0300000000000002</c:v>
                </c:pt>
                <c:pt idx="33">
                  <c:v>2.98</c:v>
                </c:pt>
                <c:pt idx="34">
                  <c:v>3</c:v>
                </c:pt>
                <c:pt idx="35">
                  <c:v>2.98</c:v>
                </c:pt>
                <c:pt idx="36">
                  <c:v>2.8899999999999997</c:v>
                </c:pt>
                <c:pt idx="37">
                  <c:v>2.94</c:v>
                </c:pt>
                <c:pt idx="38">
                  <c:v>2.97</c:v>
                </c:pt>
                <c:pt idx="39">
                  <c:v>2.86</c:v>
                </c:pt>
                <c:pt idx="40">
                  <c:v>2.8899999999999997</c:v>
                </c:pt>
                <c:pt idx="41">
                  <c:v>2.9899999999999998</c:v>
                </c:pt>
                <c:pt idx="42">
                  <c:v>2.96</c:v>
                </c:pt>
                <c:pt idx="43">
                  <c:v>2.93</c:v>
                </c:pt>
                <c:pt idx="44">
                  <c:v>2.92</c:v>
                </c:pt>
                <c:pt idx="45">
                  <c:v>2.8899999999999997</c:v>
                </c:pt>
                <c:pt idx="46">
                  <c:v>3</c:v>
                </c:pt>
                <c:pt idx="47">
                  <c:v>3.04</c:v>
                </c:pt>
                <c:pt idx="48">
                  <c:v>2.98</c:v>
                </c:pt>
                <c:pt idx="49">
                  <c:v>2.83</c:v>
                </c:pt>
                <c:pt idx="50">
                  <c:v>2.8959999999999999</c:v>
                </c:pt>
                <c:pt idx="51">
                  <c:v>2.8325</c:v>
                </c:pt>
                <c:pt idx="52">
                  <c:v>2.8125</c:v>
                </c:pt>
                <c:pt idx="53">
                  <c:v>2.78</c:v>
                </c:pt>
                <c:pt idx="54">
                  <c:v>2.75</c:v>
                </c:pt>
                <c:pt idx="55">
                  <c:v>2.7433333333333301</c:v>
                </c:pt>
                <c:pt idx="56">
                  <c:v>2.8140000000000001</c:v>
                </c:pt>
                <c:pt idx="57">
                  <c:v>2.83</c:v>
                </c:pt>
                <c:pt idx="58">
                  <c:v>2.9849999999999999</c:v>
                </c:pt>
                <c:pt idx="59">
                  <c:v>3.226</c:v>
                </c:pt>
                <c:pt idx="60">
                  <c:v>3.2425000000000002</c:v>
                </c:pt>
                <c:pt idx="61">
                  <c:v>3.1949999999999998</c:v>
                </c:pt>
                <c:pt idx="62">
                  <c:v>3.214</c:v>
                </c:pt>
                <c:pt idx="63">
                  <c:v>3.1475</c:v>
                </c:pt>
                <c:pt idx="64">
                  <c:v>3.1175000000000002</c:v>
                </c:pt>
                <c:pt idx="65">
                  <c:v>3.1360000000000001</c:v>
                </c:pt>
                <c:pt idx="66">
                  <c:v>3.22</c:v>
                </c:pt>
                <c:pt idx="67">
                  <c:v>3.15</c:v>
                </c:pt>
                <c:pt idx="68">
                  <c:v>3.16</c:v>
                </c:pt>
                <c:pt idx="69">
                  <c:v>3.18</c:v>
                </c:pt>
                <c:pt idx="70">
                  <c:v>3.24</c:v>
                </c:pt>
                <c:pt idx="71">
                  <c:v>3.39</c:v>
                </c:pt>
                <c:pt idx="72">
                  <c:v>3.47</c:v>
                </c:pt>
                <c:pt idx="73">
                  <c:v>3.6</c:v>
                </c:pt>
                <c:pt idx="74">
                  <c:v>3.65</c:v>
                </c:pt>
                <c:pt idx="75">
                  <c:v>3.66</c:v>
                </c:pt>
                <c:pt idx="76">
                  <c:v>3.79</c:v>
                </c:pt>
                <c:pt idx="77">
                  <c:v>3.82</c:v>
                </c:pt>
                <c:pt idx="78">
                  <c:v>3.84</c:v>
                </c:pt>
                <c:pt idx="79">
                  <c:v>3.87</c:v>
                </c:pt>
                <c:pt idx="80">
                  <c:v>3.94</c:v>
                </c:pt>
                <c:pt idx="81">
                  <c:v>4.08</c:v>
                </c:pt>
                <c:pt idx="82">
                  <c:v>4.1100000000000003</c:v>
                </c:pt>
                <c:pt idx="83">
                  <c:v>4.0199999999999996</c:v>
                </c:pt>
                <c:pt idx="84">
                  <c:v>3.91</c:v>
                </c:pt>
                <c:pt idx="85">
                  <c:v>3.87</c:v>
                </c:pt>
                <c:pt idx="87">
                  <c:v>3.9</c:v>
                </c:pt>
                <c:pt idx="88">
                  <c:v>3.96</c:v>
                </c:pt>
                <c:pt idx="89">
                  <c:v>3.91</c:v>
                </c:pt>
                <c:pt idx="90">
                  <c:v>3.88</c:v>
                </c:pt>
                <c:pt idx="91">
                  <c:v>3.84</c:v>
                </c:pt>
                <c:pt idx="92">
                  <c:v>3.84</c:v>
                </c:pt>
                <c:pt idx="93">
                  <c:v>3.87</c:v>
                </c:pt>
                <c:pt idx="94">
                  <c:v>2.76</c:v>
                </c:pt>
                <c:pt idx="95">
                  <c:v>2.75</c:v>
                </c:pt>
                <c:pt idx="96">
                  <c:v>2.77</c:v>
                </c:pt>
                <c:pt idx="97">
                  <c:v>2.75</c:v>
                </c:pt>
              </c:numCache>
            </c:numRef>
          </c:val>
          <c:smooth val="0"/>
          <c:extLst>
            <c:ext xmlns:c16="http://schemas.microsoft.com/office/drawing/2014/chart" uri="{C3380CC4-5D6E-409C-BE32-E72D297353CC}">
              <c16:uniqueId val="{00000001-764D-414D-950C-F220C0306E17}"/>
            </c:ext>
          </c:extLst>
        </c:ser>
        <c:ser>
          <c:idx val="2"/>
          <c:order val="2"/>
          <c:tx>
            <c:strRef>
              <c:f>Sheet1!$D$1</c:f>
              <c:strCache>
                <c:ptCount val="1"/>
                <c:pt idx="0">
                  <c:v>Fed Funds Rate</c:v>
                </c:pt>
              </c:strCache>
            </c:strRef>
          </c:tx>
          <c:spPr>
            <a:ln w="44450"/>
          </c:spPr>
          <c:marker>
            <c:symbol val="none"/>
          </c:marker>
          <c:cat>
            <c:strRef>
              <c:f>Sheet1!$A$2:$A$160</c:f>
              <c:strCache>
                <c:ptCount val="98"/>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pt idx="36">
                  <c:v>2015/01</c:v>
                </c:pt>
                <c:pt idx="37">
                  <c:v>2015/02</c:v>
                </c:pt>
                <c:pt idx="38">
                  <c:v>2015/03</c:v>
                </c:pt>
                <c:pt idx="39">
                  <c:v>2015/04</c:v>
                </c:pt>
                <c:pt idx="40">
                  <c:v>2015/05</c:v>
                </c:pt>
                <c:pt idx="41">
                  <c:v>2015/06</c:v>
                </c:pt>
                <c:pt idx="42">
                  <c:v>2015/07</c:v>
                </c:pt>
                <c:pt idx="43">
                  <c:v>2015/08</c:v>
                </c:pt>
                <c:pt idx="44">
                  <c:v>2015/09</c:v>
                </c:pt>
                <c:pt idx="45">
                  <c:v>2015/10</c:v>
                </c:pt>
                <c:pt idx="46">
                  <c:v>2015/11</c:v>
                </c:pt>
                <c:pt idx="47">
                  <c:v>2015/12</c:v>
                </c:pt>
                <c:pt idx="48">
                  <c:v>2016/01</c:v>
                </c:pt>
                <c:pt idx="49">
                  <c:v>2016/02</c:v>
                </c:pt>
                <c:pt idx="50">
                  <c:v>2016/03</c:v>
                </c:pt>
                <c:pt idx="51">
                  <c:v>2016/04</c:v>
                </c:pt>
                <c:pt idx="52">
                  <c:v>2016/05</c:v>
                </c:pt>
                <c:pt idx="53">
                  <c:v>2016/06</c:v>
                </c:pt>
                <c:pt idx="54">
                  <c:v>2016/07</c:v>
                </c:pt>
                <c:pt idx="55">
                  <c:v>2016/08</c:v>
                </c:pt>
                <c:pt idx="56">
                  <c:v>2016/09</c:v>
                </c:pt>
                <c:pt idx="57">
                  <c:v>2016/10</c:v>
                </c:pt>
                <c:pt idx="58">
                  <c:v>2016/11</c:v>
                </c:pt>
                <c:pt idx="59">
                  <c:v>2016/12</c:v>
                </c:pt>
                <c:pt idx="60">
                  <c:v>2017/01</c:v>
                </c:pt>
                <c:pt idx="61">
                  <c:v>2017/02</c:v>
                </c:pt>
                <c:pt idx="62">
                  <c:v>2017/03</c:v>
                </c:pt>
                <c:pt idx="63">
                  <c:v>2017/04</c:v>
                </c:pt>
                <c:pt idx="64">
                  <c:v>2017/05</c:v>
                </c:pt>
                <c:pt idx="65">
                  <c:v>2017/06</c:v>
                </c:pt>
                <c:pt idx="66">
                  <c:v>2017/07</c:v>
                </c:pt>
                <c:pt idx="67">
                  <c:v>2017/08</c:v>
                </c:pt>
                <c:pt idx="68">
                  <c:v>2017/09</c:v>
                </c:pt>
                <c:pt idx="69">
                  <c:v>2017/10</c:v>
                </c:pt>
                <c:pt idx="70">
                  <c:v>2017/11</c:v>
                </c:pt>
                <c:pt idx="71">
                  <c:v>2017/12</c:v>
                </c:pt>
                <c:pt idx="72">
                  <c:v>2018/01</c:v>
                </c:pt>
                <c:pt idx="73">
                  <c:v>2018/02</c:v>
                </c:pt>
                <c:pt idx="74">
                  <c:v>2018/03</c:v>
                </c:pt>
                <c:pt idx="75">
                  <c:v>2018/04</c:v>
                </c:pt>
                <c:pt idx="76">
                  <c:v>2018/05</c:v>
                </c:pt>
                <c:pt idx="77">
                  <c:v>2018/06</c:v>
                </c:pt>
                <c:pt idx="78">
                  <c:v>2018/07</c:v>
                </c:pt>
                <c:pt idx="79">
                  <c:v>2018/08</c:v>
                </c:pt>
                <c:pt idx="80">
                  <c:v>2018/09</c:v>
                </c:pt>
                <c:pt idx="81">
                  <c:v>2018/10</c:v>
                </c:pt>
                <c:pt idx="82">
                  <c:v>2018/11</c:v>
                </c:pt>
                <c:pt idx="83">
                  <c:v>2018/12</c:v>
                </c:pt>
                <c:pt idx="84">
                  <c:v>2019/01</c:v>
                </c:pt>
                <c:pt idx="85">
                  <c:v>2019/02</c:v>
                </c:pt>
                <c:pt idx="87">
                  <c:v>01.24.19</c:v>
                </c:pt>
                <c:pt idx="88">
                  <c:v>01.31.19</c:v>
                </c:pt>
                <c:pt idx="89">
                  <c:v>02.07.19</c:v>
                </c:pt>
                <c:pt idx="90">
                  <c:v>02.14.19</c:v>
                </c:pt>
                <c:pt idx="91">
                  <c:v>02.21.19</c:v>
                </c:pt>
                <c:pt idx="92">
                  <c:v>02.28.19</c:v>
                </c:pt>
                <c:pt idx="93">
                  <c:v>03.07.19</c:v>
                </c:pt>
                <c:pt idx="94">
                  <c:v>03.14.19</c:v>
                </c:pt>
                <c:pt idx="95">
                  <c:v>03.21.19</c:v>
                </c:pt>
                <c:pt idx="96">
                  <c:v>03.28.19</c:v>
                </c:pt>
                <c:pt idx="97">
                  <c:v>04.04.19</c:v>
                </c:pt>
              </c:strCache>
            </c:strRef>
          </c:cat>
          <c:val>
            <c:numRef>
              <c:f>Sheet1!$D$2:$D$160</c:f>
              <c:numCache>
                <c:formatCode>General</c:formatCode>
                <c:ptCount val="98"/>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0.37903225806451613</c:v>
                </c:pt>
                <c:pt idx="48">
                  <c:v>0.5</c:v>
                </c:pt>
                <c:pt idx="49">
                  <c:v>0.5</c:v>
                </c:pt>
                <c:pt idx="50">
                  <c:v>0.5</c:v>
                </c:pt>
                <c:pt idx="51">
                  <c:v>0.5</c:v>
                </c:pt>
                <c:pt idx="52">
                  <c:v>0.5</c:v>
                </c:pt>
                <c:pt idx="53">
                  <c:v>0.5</c:v>
                </c:pt>
                <c:pt idx="54">
                  <c:v>0.5</c:v>
                </c:pt>
                <c:pt idx="55">
                  <c:v>0.5</c:v>
                </c:pt>
                <c:pt idx="56">
                  <c:v>0.5</c:v>
                </c:pt>
                <c:pt idx="57">
                  <c:v>0.5</c:v>
                </c:pt>
                <c:pt idx="58">
                  <c:v>0.5</c:v>
                </c:pt>
                <c:pt idx="59">
                  <c:v>0.64516129032258063</c:v>
                </c:pt>
                <c:pt idx="60">
                  <c:v>0.75</c:v>
                </c:pt>
                <c:pt idx="61">
                  <c:v>0.75</c:v>
                </c:pt>
                <c:pt idx="62">
                  <c:v>0.87903225806451613</c:v>
                </c:pt>
                <c:pt idx="63">
                  <c:v>1</c:v>
                </c:pt>
                <c:pt idx="64">
                  <c:v>1</c:v>
                </c:pt>
                <c:pt idx="65">
                  <c:v>1.1333333333333333</c:v>
                </c:pt>
                <c:pt idx="66">
                  <c:v>1.25</c:v>
                </c:pt>
                <c:pt idx="67">
                  <c:v>1.25</c:v>
                </c:pt>
                <c:pt idx="68">
                  <c:v>1.25</c:v>
                </c:pt>
                <c:pt idx="69">
                  <c:v>1.25</c:v>
                </c:pt>
                <c:pt idx="70">
                  <c:v>1.25</c:v>
                </c:pt>
                <c:pt idx="71">
                  <c:v>1.3951612903225805</c:v>
                </c:pt>
                <c:pt idx="72">
                  <c:v>1.5</c:v>
                </c:pt>
                <c:pt idx="73">
                  <c:v>1.5</c:v>
                </c:pt>
                <c:pt idx="74">
                  <c:v>1.5806451612903225</c:v>
                </c:pt>
                <c:pt idx="75">
                  <c:v>1.75</c:v>
                </c:pt>
                <c:pt idx="76">
                  <c:v>1.75</c:v>
                </c:pt>
                <c:pt idx="77">
                  <c:v>1.8916666666666666</c:v>
                </c:pt>
                <c:pt idx="78">
                  <c:v>2</c:v>
                </c:pt>
                <c:pt idx="79">
                  <c:v>2</c:v>
                </c:pt>
                <c:pt idx="80">
                  <c:v>2</c:v>
                </c:pt>
                <c:pt idx="81">
                  <c:v>2.25</c:v>
                </c:pt>
                <c:pt idx="82">
                  <c:v>2.25</c:v>
                </c:pt>
                <c:pt idx="83">
                  <c:v>2.5</c:v>
                </c:pt>
                <c:pt idx="84">
                  <c:v>2.5</c:v>
                </c:pt>
                <c:pt idx="85">
                  <c:v>2.5</c:v>
                </c:pt>
                <c:pt idx="87">
                  <c:v>2.5</c:v>
                </c:pt>
                <c:pt idx="88">
                  <c:v>2.5</c:v>
                </c:pt>
                <c:pt idx="89">
                  <c:v>2.5</c:v>
                </c:pt>
                <c:pt idx="90">
                  <c:v>2.5</c:v>
                </c:pt>
                <c:pt idx="91">
                  <c:v>2.5</c:v>
                </c:pt>
                <c:pt idx="92">
                  <c:v>2.5</c:v>
                </c:pt>
                <c:pt idx="93">
                  <c:v>2.5</c:v>
                </c:pt>
                <c:pt idx="94">
                  <c:v>2.5</c:v>
                </c:pt>
                <c:pt idx="95">
                  <c:v>2.5</c:v>
                </c:pt>
                <c:pt idx="96">
                  <c:v>2.5</c:v>
                </c:pt>
                <c:pt idx="97">
                  <c:v>2.5</c:v>
                </c:pt>
              </c:numCache>
            </c:numRef>
          </c:val>
          <c:smooth val="0"/>
          <c:extLst>
            <c:ext xmlns:c16="http://schemas.microsoft.com/office/drawing/2014/chart" uri="{C3380CC4-5D6E-409C-BE32-E72D297353CC}">
              <c16:uniqueId val="{00000000-9F3F-4A9F-8585-5BEB9FE1ED7A}"/>
            </c:ext>
          </c:extLst>
        </c:ser>
        <c:dLbls>
          <c:showLegendKey val="0"/>
          <c:showVal val="0"/>
          <c:showCatName val="0"/>
          <c:showSerName val="0"/>
          <c:showPercent val="0"/>
          <c:showBubbleSize val="0"/>
        </c:dLbls>
        <c:smooth val="0"/>
        <c:axId val="132022656"/>
        <c:axId val="132024192"/>
      </c:lineChart>
      <c:catAx>
        <c:axId val="132022656"/>
        <c:scaling>
          <c:orientation val="minMax"/>
        </c:scaling>
        <c:delete val="0"/>
        <c:axPos val="b"/>
        <c:numFmt formatCode="[$-409]mmm\-yy;@"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Arial" pitchFamily="34" charset="0"/>
              </a:defRPr>
            </a:pPr>
            <a:endParaRPr lang="en-US"/>
          </a:p>
        </c:txPr>
        <c:crossAx val="132024192"/>
        <c:crosses val="autoZero"/>
        <c:auto val="1"/>
        <c:lblAlgn val="ctr"/>
        <c:lblOffset val="100"/>
        <c:tickLblSkip val="4"/>
        <c:noMultiLvlLbl val="0"/>
      </c:catAx>
      <c:valAx>
        <c:axId val="132024192"/>
        <c:scaling>
          <c:orientation val="minMax"/>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Arial" pitchFamily="34" charset="0"/>
              </a:defRPr>
            </a:pPr>
            <a:endParaRPr lang="en-US"/>
          </a:p>
        </c:txPr>
        <c:crossAx val="132022656"/>
        <c:crossesAt val="1"/>
        <c:crossBetween val="midCat"/>
      </c:valAx>
      <c:spPr>
        <a:noFill/>
        <a:ln>
          <a:noFill/>
        </a:ln>
        <a:effectLst/>
      </c:spPr>
    </c:plotArea>
    <c:legend>
      <c:legendPos val="r"/>
      <c:layout>
        <c:manualLayout>
          <c:xMode val="edge"/>
          <c:yMode val="edge"/>
          <c:x val="9.4485359092216975E-2"/>
          <c:y val="0.46138529019642288"/>
          <c:w val="0.15535178563864827"/>
          <c:h val="0.19929793548980712"/>
        </c:manualLayout>
      </c:layout>
      <c:overlay val="1"/>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Arial"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400" b="0">
          <a:latin typeface="Century Gothic" panose="020B0502020202020204" pitchFamily="34" charset="0"/>
          <a:cs typeface="Arial" pitchFamily="34" charset="0"/>
        </a:defRPr>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California Net Domestic Migration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Sheet1!$A$42:$A$49</c:f>
              <c:numCache>
                <c:formatCode>@</c:formatCode>
                <c:ptCount val="8"/>
                <c:pt idx="0">
                  <c:v>2010</c:v>
                </c:pt>
                <c:pt idx="1">
                  <c:v>2011</c:v>
                </c:pt>
                <c:pt idx="2" formatCode="General">
                  <c:v>2012</c:v>
                </c:pt>
                <c:pt idx="3" formatCode="General">
                  <c:v>2013</c:v>
                </c:pt>
                <c:pt idx="4" formatCode="General">
                  <c:v>2014</c:v>
                </c:pt>
                <c:pt idx="5" formatCode="General">
                  <c:v>2015</c:v>
                </c:pt>
                <c:pt idx="6" formatCode="General">
                  <c:v>2016</c:v>
                </c:pt>
                <c:pt idx="7" formatCode="General">
                  <c:v>2017</c:v>
                </c:pt>
              </c:numCache>
            </c:numRef>
          </c:cat>
          <c:val>
            <c:numRef>
              <c:f>Sheet1!$J$42:$J$49</c:f>
              <c:numCache>
                <c:formatCode>#,##0</c:formatCode>
                <c:ptCount val="8"/>
                <c:pt idx="0">
                  <c:v>-169335.55223645427</c:v>
                </c:pt>
                <c:pt idx="1">
                  <c:v>-57563</c:v>
                </c:pt>
                <c:pt idx="2">
                  <c:v>-24972</c:v>
                </c:pt>
                <c:pt idx="3">
                  <c:v>-60839</c:v>
                </c:pt>
                <c:pt idx="4">
                  <c:v>-41362</c:v>
                </c:pt>
                <c:pt idx="5">
                  <c:v>-104317.37654131104</c:v>
                </c:pt>
                <c:pt idx="6">
                  <c:v>-163921.62345868896</c:v>
                </c:pt>
                <c:pt idx="7">
                  <c:v>-105210.16666666669</c:v>
                </c:pt>
              </c:numCache>
            </c:numRef>
          </c:val>
          <c:extLst>
            <c:ext xmlns:c16="http://schemas.microsoft.com/office/drawing/2014/chart" uri="{C3380CC4-5D6E-409C-BE32-E72D297353CC}">
              <c16:uniqueId val="{00000000-9808-4E16-88C9-F41AE879F6FA}"/>
            </c:ext>
          </c:extLst>
        </c:ser>
        <c:dLbls>
          <c:showLegendKey val="0"/>
          <c:showVal val="0"/>
          <c:showCatName val="0"/>
          <c:showSerName val="0"/>
          <c:showPercent val="0"/>
          <c:showBubbleSize val="0"/>
        </c:dLbls>
        <c:gapWidth val="219"/>
        <c:overlap val="-27"/>
        <c:axId val="1585284864"/>
        <c:axId val="1585238208"/>
      </c:barChart>
      <c:catAx>
        <c:axId val="1585284864"/>
        <c:scaling>
          <c:orientation val="minMax"/>
        </c:scaling>
        <c:delete val="0"/>
        <c:axPos val="b"/>
        <c:numFmt formatCode="@"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85238208"/>
        <c:crosses val="autoZero"/>
        <c:auto val="1"/>
        <c:lblAlgn val="ctr"/>
        <c:lblOffset val="100"/>
        <c:noMultiLvlLbl val="0"/>
      </c:catAx>
      <c:valAx>
        <c:axId val="15852382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85284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000" b="1" dirty="0"/>
              <a:t>Core San Francisco Bay Area Out Migration (2010-2016)</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2"/>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B5F-42A3-9E49-99EE3AB7B862}"/>
              </c:ext>
            </c:extLst>
          </c:dPt>
          <c:dPt>
            <c:idx val="5"/>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B5F-42A3-9E49-99EE3AB7B862}"/>
              </c:ext>
            </c:extLst>
          </c:dPt>
          <c:dPt>
            <c:idx val="6"/>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B5F-42A3-9E49-99EE3AB7B862}"/>
              </c:ext>
            </c:extLst>
          </c:dPt>
          <c:dPt>
            <c:idx val="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B5F-42A3-9E49-99EE3AB7B862}"/>
              </c:ext>
            </c:extLst>
          </c:dPt>
          <c:dLbls>
            <c:dLbl>
              <c:idx val="3"/>
              <c:layout>
                <c:manualLayout>
                  <c:x val="-4.0661203097785467E-17"/>
                  <c:y val="-8.05910006715916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5F-42A3-9E49-99EE3AB7B862}"/>
                </c:ext>
              </c:extLst>
            </c:dLbl>
            <c:dLbl>
              <c:idx val="4"/>
              <c:layout>
                <c:manualLayout>
                  <c:x val="6.653728279550194E-3"/>
                  <c:y val="-2.41773002014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5F-42A3-9E49-99EE3AB7B862}"/>
                </c:ext>
              </c:extLst>
            </c:dLbl>
            <c:dLbl>
              <c:idx val="5"/>
              <c:layout>
                <c:manualLayout>
                  <c:x val="0"/>
                  <c:y val="-2.9549822054647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5F-42A3-9E49-99EE3AB7B862}"/>
                </c:ext>
              </c:extLst>
            </c:dLbl>
            <c:dLbl>
              <c:idx val="6"/>
              <c:layout>
                <c:manualLayout>
                  <c:x val="2.2179094265167313E-3"/>
                  <c:y val="-4.0295500335795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5F-42A3-9E49-99EE3AB7B862}"/>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'Bay 3'!$A$76:$A$85</c:f>
              <c:strCache>
                <c:ptCount val="10"/>
                <c:pt idx="0">
                  <c:v>Merced</c:v>
                </c:pt>
                <c:pt idx="1">
                  <c:v>Solano</c:v>
                </c:pt>
                <c:pt idx="2">
                  <c:v>Washington</c:v>
                </c:pt>
                <c:pt idx="3">
                  <c:v>Stanislaus</c:v>
                </c:pt>
                <c:pt idx="4">
                  <c:v>Santa Cruz</c:v>
                </c:pt>
                <c:pt idx="5">
                  <c:v>Texas</c:v>
                </c:pt>
                <c:pt idx="6">
                  <c:v>Nevada (ST)</c:v>
                </c:pt>
                <c:pt idx="7">
                  <c:v>Oregon</c:v>
                </c:pt>
                <c:pt idx="8">
                  <c:v>San Joaquin</c:v>
                </c:pt>
                <c:pt idx="9">
                  <c:v>Sacramento MSA</c:v>
                </c:pt>
              </c:strCache>
            </c:strRef>
          </c:cat>
          <c:val>
            <c:numRef>
              <c:f>'Bay 3'!$B$76:$B$85</c:f>
              <c:numCache>
                <c:formatCode>General</c:formatCode>
                <c:ptCount val="10"/>
                <c:pt idx="0">
                  <c:v>-8559</c:v>
                </c:pt>
                <c:pt idx="1">
                  <c:v>-9005</c:v>
                </c:pt>
                <c:pt idx="2">
                  <c:v>-11659</c:v>
                </c:pt>
                <c:pt idx="3">
                  <c:v>-12408</c:v>
                </c:pt>
                <c:pt idx="4">
                  <c:v>-13053</c:v>
                </c:pt>
                <c:pt idx="5">
                  <c:v>-15244</c:v>
                </c:pt>
                <c:pt idx="6">
                  <c:v>-17697</c:v>
                </c:pt>
                <c:pt idx="7">
                  <c:v>-25843</c:v>
                </c:pt>
                <c:pt idx="8">
                  <c:v>-30268</c:v>
                </c:pt>
                <c:pt idx="9">
                  <c:v>-42777</c:v>
                </c:pt>
              </c:numCache>
            </c:numRef>
          </c:val>
          <c:extLst>
            <c:ext xmlns:c16="http://schemas.microsoft.com/office/drawing/2014/chart" uri="{C3380CC4-5D6E-409C-BE32-E72D297353CC}">
              <c16:uniqueId val="{00000008-DB5F-42A3-9E49-99EE3AB7B862}"/>
            </c:ext>
          </c:extLst>
        </c:ser>
        <c:dLbls>
          <c:showLegendKey val="0"/>
          <c:showVal val="0"/>
          <c:showCatName val="0"/>
          <c:showSerName val="0"/>
          <c:showPercent val="0"/>
          <c:showBubbleSize val="0"/>
        </c:dLbls>
        <c:gapWidth val="219"/>
        <c:overlap val="-27"/>
        <c:axId val="434457520"/>
        <c:axId val="159741408"/>
      </c:barChart>
      <c:catAx>
        <c:axId val="434457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741408"/>
        <c:crosses val="autoZero"/>
        <c:auto val="1"/>
        <c:lblAlgn val="ctr"/>
        <c:lblOffset val="100"/>
        <c:noMultiLvlLbl val="0"/>
      </c:catAx>
      <c:valAx>
        <c:axId val="159741408"/>
        <c:scaling>
          <c:orientation val="minMax"/>
        </c:scaling>
        <c:delete val="1"/>
        <c:axPos val="l"/>
        <c:numFmt formatCode="General" sourceLinked="1"/>
        <c:majorTickMark val="none"/>
        <c:minorTickMark val="none"/>
        <c:tickLblPos val="nextTo"/>
        <c:crossAx val="43445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000" b="1" dirty="0"/>
              <a:t>Sacramento MSA Out Migration</a:t>
            </a:r>
          </a:p>
          <a:p>
            <a:pPr>
              <a:defRPr/>
            </a:pPr>
            <a:r>
              <a:rPr lang="en-US" sz="2000" b="1" dirty="0"/>
              <a:t>(2010-2016)</a:t>
            </a:r>
          </a:p>
        </c:rich>
      </c:tx>
      <c:layout>
        <c:manualLayout>
          <c:xMode val="edge"/>
          <c:yMode val="edge"/>
          <c:x val="0.25679367857790214"/>
          <c:y val="1.074546675621222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4.5927277951814411E-3"/>
          <c:y val="0.16437877770315648"/>
          <c:w val="0.90167815409860053"/>
          <c:h val="0.56320650650703585"/>
        </c:manualLayout>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972-43CE-9636-1B5BF55B4E59}"/>
              </c:ext>
            </c:extLst>
          </c:dPt>
          <c:dPt>
            <c:idx val="2"/>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972-43CE-9636-1B5BF55B4E59}"/>
              </c:ext>
            </c:extLst>
          </c:dPt>
          <c:dPt>
            <c:idx val="3"/>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972-43CE-9636-1B5BF55B4E59}"/>
              </c:ext>
            </c:extLst>
          </c:dPt>
          <c:dPt>
            <c:idx val="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972-43CE-9636-1B5BF55B4E59}"/>
              </c:ext>
            </c:extLst>
          </c:dPt>
          <c:dPt>
            <c:idx val="8"/>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D972-43CE-9636-1B5BF55B4E59}"/>
              </c:ext>
            </c:extLst>
          </c:dPt>
          <c:dPt>
            <c:idx val="9"/>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D972-43CE-9636-1B5BF55B4E59}"/>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Sheet12!$A$81:$A$90</c:f>
              <c:strCache>
                <c:ptCount val="10"/>
                <c:pt idx="0">
                  <c:v>Kentucky</c:v>
                </c:pt>
                <c:pt idx="1">
                  <c:v>Santa Cruz</c:v>
                </c:pt>
                <c:pt idx="2">
                  <c:v>Oklahoma</c:v>
                </c:pt>
                <c:pt idx="3">
                  <c:v>Colorado</c:v>
                </c:pt>
                <c:pt idx="4">
                  <c:v>Sutter &amp; Yuba</c:v>
                </c:pt>
                <c:pt idx="5">
                  <c:v>San Luis Obispo</c:v>
                </c:pt>
                <c:pt idx="6">
                  <c:v>San Bernardino</c:v>
                </c:pt>
                <c:pt idx="7">
                  <c:v>Oregon</c:v>
                </c:pt>
                <c:pt idx="8">
                  <c:v>Idaho</c:v>
                </c:pt>
                <c:pt idx="9">
                  <c:v>Nevada (ST)</c:v>
                </c:pt>
              </c:strCache>
            </c:strRef>
          </c:cat>
          <c:val>
            <c:numRef>
              <c:f>Sheet12!$B$81:$B$90</c:f>
              <c:numCache>
                <c:formatCode>General</c:formatCode>
                <c:ptCount val="10"/>
                <c:pt idx="0">
                  <c:v>-2260</c:v>
                </c:pt>
                <c:pt idx="1">
                  <c:v>-2715</c:v>
                </c:pt>
                <c:pt idx="2">
                  <c:v>-2917</c:v>
                </c:pt>
                <c:pt idx="3">
                  <c:v>-3596</c:v>
                </c:pt>
                <c:pt idx="4">
                  <c:v>-4002</c:v>
                </c:pt>
                <c:pt idx="5">
                  <c:v>-4029</c:v>
                </c:pt>
                <c:pt idx="6">
                  <c:v>-4179</c:v>
                </c:pt>
                <c:pt idx="7">
                  <c:v>-5020</c:v>
                </c:pt>
                <c:pt idx="8">
                  <c:v>-5127</c:v>
                </c:pt>
                <c:pt idx="9">
                  <c:v>-8166</c:v>
                </c:pt>
              </c:numCache>
            </c:numRef>
          </c:val>
          <c:extLst>
            <c:ext xmlns:c16="http://schemas.microsoft.com/office/drawing/2014/chart" uri="{C3380CC4-5D6E-409C-BE32-E72D297353CC}">
              <c16:uniqueId val="{0000000C-D972-43CE-9636-1B5BF55B4E59}"/>
            </c:ext>
          </c:extLst>
        </c:ser>
        <c:dLbls>
          <c:showLegendKey val="0"/>
          <c:showVal val="0"/>
          <c:showCatName val="0"/>
          <c:showSerName val="0"/>
          <c:showPercent val="0"/>
          <c:showBubbleSize val="0"/>
        </c:dLbls>
        <c:gapWidth val="219"/>
        <c:overlap val="-27"/>
        <c:axId val="537486240"/>
        <c:axId val="638394128"/>
      </c:barChart>
      <c:catAx>
        <c:axId val="537486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38394128"/>
        <c:crosses val="autoZero"/>
        <c:auto val="1"/>
        <c:lblAlgn val="ctr"/>
        <c:lblOffset val="100"/>
        <c:noMultiLvlLbl val="0"/>
      </c:catAx>
      <c:valAx>
        <c:axId val="638394128"/>
        <c:scaling>
          <c:orientation val="minMax"/>
        </c:scaling>
        <c:delete val="1"/>
        <c:axPos val="l"/>
        <c:numFmt formatCode="General" sourceLinked="1"/>
        <c:majorTickMark val="none"/>
        <c:minorTickMark val="none"/>
        <c:tickLblPos val="nextTo"/>
        <c:crossAx val="537486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8309287023682"/>
          <c:y val="4.8109161793372317E-2"/>
          <c:w val="0.85710482975475677"/>
          <c:h val="0.71179966539270312"/>
        </c:manualLayout>
      </c:layout>
      <c:lineChart>
        <c:grouping val="standard"/>
        <c:varyColors val="0"/>
        <c:ser>
          <c:idx val="0"/>
          <c:order val="0"/>
          <c:tx>
            <c:strRef>
              <c:f>Sheet1!$B$1</c:f>
              <c:strCache>
                <c:ptCount val="1"/>
                <c:pt idx="0">
                  <c:v>U.S</c:v>
                </c:pt>
              </c:strCache>
            </c:strRef>
          </c:tx>
          <c:spPr>
            <a:ln w="38100"/>
            <a:effectLst>
              <a:outerShdw dist="38100" sx="1000" sy="1000" algn="l" rotWithShape="0">
                <a:schemeClr val="bg1"/>
              </a:outerShdw>
            </a:effectLst>
          </c:spPr>
          <c:marker>
            <c:symbol val="none"/>
          </c:marker>
          <c:dPt>
            <c:idx val="0"/>
            <c:bubble3D val="0"/>
            <c:spPr>
              <a:ln w="38100"/>
              <a:effectLst>
                <a:outerShdw dist="38100" sx="1000" sy="1000" algn="l" rotWithShape="0">
                  <a:schemeClr val="bg1"/>
                </a:outerShdw>
              </a:effectLst>
            </c:spPr>
            <c:extLst>
              <c:ext xmlns:c16="http://schemas.microsoft.com/office/drawing/2014/chart" uri="{C3380CC4-5D6E-409C-BE32-E72D297353CC}">
                <c16:uniqueId val="{00000001-D6CF-4345-AECE-F973C7B474D4}"/>
              </c:ext>
            </c:extLst>
          </c:dPt>
          <c:dPt>
            <c:idx val="1"/>
            <c:bubble3D val="0"/>
            <c:extLst>
              <c:ext xmlns:c16="http://schemas.microsoft.com/office/drawing/2014/chart" uri="{C3380CC4-5D6E-409C-BE32-E72D297353CC}">
                <c16:uniqueId val="{00000003-D6CF-4345-AECE-F973C7B474D4}"/>
              </c:ext>
            </c:extLst>
          </c:dPt>
          <c:dPt>
            <c:idx val="2"/>
            <c:bubble3D val="0"/>
            <c:extLst>
              <c:ext xmlns:c16="http://schemas.microsoft.com/office/drawing/2014/chart" uri="{C3380CC4-5D6E-409C-BE32-E72D297353CC}">
                <c16:uniqueId val="{00000005-D6CF-4345-AECE-F973C7B474D4}"/>
              </c:ext>
            </c:extLst>
          </c:dPt>
          <c:dPt>
            <c:idx val="3"/>
            <c:bubble3D val="0"/>
            <c:extLst>
              <c:ext xmlns:c16="http://schemas.microsoft.com/office/drawing/2014/chart" uri="{C3380CC4-5D6E-409C-BE32-E72D297353CC}">
                <c16:uniqueId val="{00000007-D6CF-4345-AECE-F973C7B474D4}"/>
              </c:ext>
            </c:extLst>
          </c:dPt>
          <c:dPt>
            <c:idx val="4"/>
            <c:bubble3D val="0"/>
            <c:extLst>
              <c:ext xmlns:c16="http://schemas.microsoft.com/office/drawing/2014/chart" uri="{C3380CC4-5D6E-409C-BE32-E72D297353CC}">
                <c16:uniqueId val="{00000009-D6CF-4345-AECE-F973C7B474D4}"/>
              </c:ext>
            </c:extLst>
          </c:dPt>
          <c:dPt>
            <c:idx val="5"/>
            <c:bubble3D val="0"/>
            <c:extLst>
              <c:ext xmlns:c16="http://schemas.microsoft.com/office/drawing/2014/chart" uri="{C3380CC4-5D6E-409C-BE32-E72D297353CC}">
                <c16:uniqueId val="{0000000B-D6CF-4345-AECE-F973C7B474D4}"/>
              </c:ext>
            </c:extLst>
          </c:dPt>
          <c:dPt>
            <c:idx val="6"/>
            <c:bubble3D val="0"/>
            <c:extLst>
              <c:ext xmlns:c16="http://schemas.microsoft.com/office/drawing/2014/chart" uri="{C3380CC4-5D6E-409C-BE32-E72D297353CC}">
                <c16:uniqueId val="{0000000D-D6CF-4345-AECE-F973C7B474D4}"/>
              </c:ext>
            </c:extLst>
          </c:dPt>
          <c:dPt>
            <c:idx val="7"/>
            <c:bubble3D val="0"/>
            <c:extLst>
              <c:ext xmlns:c16="http://schemas.microsoft.com/office/drawing/2014/chart" uri="{C3380CC4-5D6E-409C-BE32-E72D297353CC}">
                <c16:uniqueId val="{0000000F-D6CF-4345-AECE-F973C7B474D4}"/>
              </c:ext>
            </c:extLst>
          </c:dPt>
          <c:dPt>
            <c:idx val="8"/>
            <c:bubble3D val="0"/>
            <c:extLst>
              <c:ext xmlns:c16="http://schemas.microsoft.com/office/drawing/2014/chart" uri="{C3380CC4-5D6E-409C-BE32-E72D297353CC}">
                <c16:uniqueId val="{00000011-D6CF-4345-AECE-F973C7B474D4}"/>
              </c:ext>
            </c:extLst>
          </c:dPt>
          <c:dPt>
            <c:idx val="9"/>
            <c:bubble3D val="0"/>
            <c:extLst>
              <c:ext xmlns:c16="http://schemas.microsoft.com/office/drawing/2014/chart" uri="{C3380CC4-5D6E-409C-BE32-E72D297353CC}">
                <c16:uniqueId val="{00000013-D6CF-4345-AECE-F973C7B474D4}"/>
              </c:ext>
            </c:extLst>
          </c:dPt>
          <c:dPt>
            <c:idx val="10"/>
            <c:bubble3D val="0"/>
            <c:extLst>
              <c:ext xmlns:c16="http://schemas.microsoft.com/office/drawing/2014/chart" uri="{C3380CC4-5D6E-409C-BE32-E72D297353CC}">
                <c16:uniqueId val="{00000015-D6CF-4345-AECE-F973C7B474D4}"/>
              </c:ext>
            </c:extLst>
          </c:dPt>
          <c:dPt>
            <c:idx val="11"/>
            <c:bubble3D val="0"/>
            <c:extLst>
              <c:ext xmlns:c16="http://schemas.microsoft.com/office/drawing/2014/chart" uri="{C3380CC4-5D6E-409C-BE32-E72D297353CC}">
                <c16:uniqueId val="{00000017-D6CF-4345-AECE-F973C7B474D4}"/>
              </c:ext>
            </c:extLst>
          </c:dPt>
          <c:dPt>
            <c:idx val="12"/>
            <c:bubble3D val="0"/>
            <c:extLst>
              <c:ext xmlns:c16="http://schemas.microsoft.com/office/drawing/2014/chart" uri="{C3380CC4-5D6E-409C-BE32-E72D297353CC}">
                <c16:uniqueId val="{00000018-D6CF-4345-AECE-F973C7B474D4}"/>
              </c:ext>
            </c:extLst>
          </c:dPt>
          <c:dPt>
            <c:idx val="13"/>
            <c:bubble3D val="0"/>
            <c:extLst>
              <c:ext xmlns:c16="http://schemas.microsoft.com/office/drawing/2014/chart" uri="{C3380CC4-5D6E-409C-BE32-E72D297353CC}">
                <c16:uniqueId val="{00000019-D6CF-4345-AECE-F973C7B474D4}"/>
              </c:ext>
            </c:extLst>
          </c:dPt>
          <c:dPt>
            <c:idx val="14"/>
            <c:bubble3D val="0"/>
            <c:extLst>
              <c:ext xmlns:c16="http://schemas.microsoft.com/office/drawing/2014/chart" uri="{C3380CC4-5D6E-409C-BE32-E72D297353CC}">
                <c16:uniqueId val="{0000001A-D6CF-4345-AECE-F973C7B474D4}"/>
              </c:ext>
            </c:extLst>
          </c:dPt>
          <c:dPt>
            <c:idx val="15"/>
            <c:bubble3D val="0"/>
            <c:extLst>
              <c:ext xmlns:c16="http://schemas.microsoft.com/office/drawing/2014/chart" uri="{C3380CC4-5D6E-409C-BE32-E72D297353CC}">
                <c16:uniqueId val="{0000001B-D6CF-4345-AECE-F973C7B474D4}"/>
              </c:ext>
            </c:extLst>
          </c:dPt>
          <c:dPt>
            <c:idx val="16"/>
            <c:bubble3D val="0"/>
            <c:extLst>
              <c:ext xmlns:c16="http://schemas.microsoft.com/office/drawing/2014/chart" uri="{C3380CC4-5D6E-409C-BE32-E72D297353CC}">
                <c16:uniqueId val="{0000001C-D6CF-4345-AECE-F973C7B474D4}"/>
              </c:ext>
            </c:extLst>
          </c:dPt>
          <c:dPt>
            <c:idx val="17"/>
            <c:bubble3D val="0"/>
            <c:extLst>
              <c:ext xmlns:c16="http://schemas.microsoft.com/office/drawing/2014/chart" uri="{C3380CC4-5D6E-409C-BE32-E72D297353CC}">
                <c16:uniqueId val="{0000001D-D6CF-4345-AECE-F973C7B474D4}"/>
              </c:ext>
            </c:extLst>
          </c:dPt>
          <c:dPt>
            <c:idx val="18"/>
            <c:bubble3D val="0"/>
            <c:extLst>
              <c:ext xmlns:c16="http://schemas.microsoft.com/office/drawing/2014/chart" uri="{C3380CC4-5D6E-409C-BE32-E72D297353CC}">
                <c16:uniqueId val="{0000001E-D6CF-4345-AECE-F973C7B474D4}"/>
              </c:ext>
            </c:extLst>
          </c:dPt>
          <c:dPt>
            <c:idx val="19"/>
            <c:bubble3D val="0"/>
            <c:extLst>
              <c:ext xmlns:c16="http://schemas.microsoft.com/office/drawing/2014/chart" uri="{C3380CC4-5D6E-409C-BE32-E72D297353CC}">
                <c16:uniqueId val="{0000001F-D6CF-4345-AECE-F973C7B474D4}"/>
              </c:ext>
            </c:extLst>
          </c:dPt>
          <c:dPt>
            <c:idx val="20"/>
            <c:bubble3D val="0"/>
            <c:extLst>
              <c:ext xmlns:c16="http://schemas.microsoft.com/office/drawing/2014/chart" uri="{C3380CC4-5D6E-409C-BE32-E72D297353CC}">
                <c16:uniqueId val="{00000020-D6CF-4345-AECE-F973C7B474D4}"/>
              </c:ext>
            </c:extLst>
          </c:dPt>
          <c:dPt>
            <c:idx val="21"/>
            <c:bubble3D val="0"/>
            <c:extLst>
              <c:ext xmlns:c16="http://schemas.microsoft.com/office/drawing/2014/chart" uri="{C3380CC4-5D6E-409C-BE32-E72D297353CC}">
                <c16:uniqueId val="{00000021-D6CF-4345-AECE-F973C7B474D4}"/>
              </c:ext>
            </c:extLst>
          </c:dPt>
          <c:dPt>
            <c:idx val="22"/>
            <c:bubble3D val="0"/>
            <c:extLst>
              <c:ext xmlns:c16="http://schemas.microsoft.com/office/drawing/2014/chart" uri="{C3380CC4-5D6E-409C-BE32-E72D297353CC}">
                <c16:uniqueId val="{00000022-D6CF-4345-AECE-F973C7B474D4}"/>
              </c:ext>
            </c:extLst>
          </c:dPt>
          <c:dPt>
            <c:idx val="23"/>
            <c:bubble3D val="0"/>
            <c:extLst>
              <c:ext xmlns:c16="http://schemas.microsoft.com/office/drawing/2014/chart" uri="{C3380CC4-5D6E-409C-BE32-E72D297353CC}">
                <c16:uniqueId val="{00000023-D6CF-4345-AECE-F973C7B474D4}"/>
              </c:ext>
            </c:extLst>
          </c:dPt>
          <c:dPt>
            <c:idx val="24"/>
            <c:bubble3D val="0"/>
            <c:extLst>
              <c:ext xmlns:c16="http://schemas.microsoft.com/office/drawing/2014/chart" uri="{C3380CC4-5D6E-409C-BE32-E72D297353CC}">
                <c16:uniqueId val="{00000025-D6CF-4345-AECE-F973C7B474D4}"/>
              </c:ext>
            </c:extLst>
          </c:dPt>
          <c:dPt>
            <c:idx val="25"/>
            <c:bubble3D val="0"/>
            <c:extLst>
              <c:ext xmlns:c16="http://schemas.microsoft.com/office/drawing/2014/chart" uri="{C3380CC4-5D6E-409C-BE32-E72D297353CC}">
                <c16:uniqueId val="{00000027-D6CF-4345-AECE-F973C7B474D4}"/>
              </c:ext>
            </c:extLst>
          </c:dPt>
          <c:dPt>
            <c:idx val="26"/>
            <c:bubble3D val="0"/>
            <c:extLst>
              <c:ext xmlns:c16="http://schemas.microsoft.com/office/drawing/2014/chart" uri="{C3380CC4-5D6E-409C-BE32-E72D297353CC}">
                <c16:uniqueId val="{00000029-D6CF-4345-AECE-F973C7B474D4}"/>
              </c:ext>
            </c:extLst>
          </c:dPt>
          <c:dPt>
            <c:idx val="27"/>
            <c:bubble3D val="0"/>
            <c:extLst>
              <c:ext xmlns:c16="http://schemas.microsoft.com/office/drawing/2014/chart" uri="{C3380CC4-5D6E-409C-BE32-E72D297353CC}">
                <c16:uniqueId val="{0000002B-D6CF-4345-AECE-F973C7B474D4}"/>
              </c:ext>
            </c:extLst>
          </c:dPt>
          <c:dPt>
            <c:idx val="28"/>
            <c:bubble3D val="0"/>
            <c:extLst>
              <c:ext xmlns:c16="http://schemas.microsoft.com/office/drawing/2014/chart" uri="{C3380CC4-5D6E-409C-BE32-E72D297353CC}">
                <c16:uniqueId val="{0000002D-D6CF-4345-AECE-F973C7B474D4}"/>
              </c:ext>
            </c:extLst>
          </c:dPt>
          <c:dPt>
            <c:idx val="29"/>
            <c:bubble3D val="0"/>
            <c:extLst>
              <c:ext xmlns:c16="http://schemas.microsoft.com/office/drawing/2014/chart" uri="{C3380CC4-5D6E-409C-BE32-E72D297353CC}">
                <c16:uniqueId val="{0000002F-D6CF-4345-AECE-F973C7B474D4}"/>
              </c:ext>
            </c:extLst>
          </c:dPt>
          <c:dPt>
            <c:idx val="30"/>
            <c:bubble3D val="0"/>
            <c:extLst>
              <c:ext xmlns:c16="http://schemas.microsoft.com/office/drawing/2014/chart" uri="{C3380CC4-5D6E-409C-BE32-E72D297353CC}">
                <c16:uniqueId val="{00000031-D6CF-4345-AECE-F973C7B474D4}"/>
              </c:ext>
            </c:extLst>
          </c:dPt>
          <c:dPt>
            <c:idx val="31"/>
            <c:bubble3D val="0"/>
            <c:extLst>
              <c:ext xmlns:c16="http://schemas.microsoft.com/office/drawing/2014/chart" uri="{C3380CC4-5D6E-409C-BE32-E72D297353CC}">
                <c16:uniqueId val="{00000033-D6CF-4345-AECE-F973C7B474D4}"/>
              </c:ext>
            </c:extLst>
          </c:dPt>
          <c:dPt>
            <c:idx val="32"/>
            <c:bubble3D val="0"/>
            <c:extLst>
              <c:ext xmlns:c16="http://schemas.microsoft.com/office/drawing/2014/chart" uri="{C3380CC4-5D6E-409C-BE32-E72D297353CC}">
                <c16:uniqueId val="{00000035-D6CF-4345-AECE-F973C7B474D4}"/>
              </c:ext>
            </c:extLst>
          </c:dPt>
          <c:dPt>
            <c:idx val="33"/>
            <c:bubble3D val="0"/>
            <c:extLst>
              <c:ext xmlns:c16="http://schemas.microsoft.com/office/drawing/2014/chart" uri="{C3380CC4-5D6E-409C-BE32-E72D297353CC}">
                <c16:uniqueId val="{00000037-D6CF-4345-AECE-F973C7B474D4}"/>
              </c:ext>
            </c:extLst>
          </c:dPt>
          <c:dPt>
            <c:idx val="34"/>
            <c:bubble3D val="0"/>
            <c:extLst>
              <c:ext xmlns:c16="http://schemas.microsoft.com/office/drawing/2014/chart" uri="{C3380CC4-5D6E-409C-BE32-E72D297353CC}">
                <c16:uniqueId val="{00000039-D6CF-4345-AECE-F973C7B474D4}"/>
              </c:ext>
            </c:extLst>
          </c:dPt>
          <c:dPt>
            <c:idx val="35"/>
            <c:bubble3D val="0"/>
            <c:extLst>
              <c:ext xmlns:c16="http://schemas.microsoft.com/office/drawing/2014/chart" uri="{C3380CC4-5D6E-409C-BE32-E72D297353CC}">
                <c16:uniqueId val="{0000003B-D6CF-4345-AECE-F973C7B474D4}"/>
              </c:ext>
            </c:extLst>
          </c:dPt>
          <c:dPt>
            <c:idx val="36"/>
            <c:bubble3D val="0"/>
            <c:extLst>
              <c:ext xmlns:c16="http://schemas.microsoft.com/office/drawing/2014/chart" uri="{C3380CC4-5D6E-409C-BE32-E72D297353CC}">
                <c16:uniqueId val="{0000003D-D6CF-4345-AECE-F973C7B474D4}"/>
              </c:ext>
            </c:extLst>
          </c:dPt>
          <c:dPt>
            <c:idx val="37"/>
            <c:bubble3D val="0"/>
            <c:extLst>
              <c:ext xmlns:c16="http://schemas.microsoft.com/office/drawing/2014/chart" uri="{C3380CC4-5D6E-409C-BE32-E72D297353CC}">
                <c16:uniqueId val="{0000003F-D6CF-4345-AECE-F973C7B474D4}"/>
              </c:ext>
            </c:extLst>
          </c:dPt>
          <c:dPt>
            <c:idx val="38"/>
            <c:bubble3D val="0"/>
            <c:extLst>
              <c:ext xmlns:c16="http://schemas.microsoft.com/office/drawing/2014/chart" uri="{C3380CC4-5D6E-409C-BE32-E72D297353CC}">
                <c16:uniqueId val="{00000041-D6CF-4345-AECE-F973C7B474D4}"/>
              </c:ext>
            </c:extLst>
          </c:dPt>
          <c:dPt>
            <c:idx val="39"/>
            <c:bubble3D val="0"/>
            <c:extLst>
              <c:ext xmlns:c16="http://schemas.microsoft.com/office/drawing/2014/chart" uri="{C3380CC4-5D6E-409C-BE32-E72D297353CC}">
                <c16:uniqueId val="{00000043-D6CF-4345-AECE-F973C7B474D4}"/>
              </c:ext>
            </c:extLst>
          </c:dPt>
          <c:dPt>
            <c:idx val="40"/>
            <c:bubble3D val="0"/>
            <c:extLst>
              <c:ext xmlns:c16="http://schemas.microsoft.com/office/drawing/2014/chart" uri="{C3380CC4-5D6E-409C-BE32-E72D297353CC}">
                <c16:uniqueId val="{00000045-D6CF-4345-AECE-F973C7B474D4}"/>
              </c:ext>
            </c:extLst>
          </c:dPt>
          <c:dPt>
            <c:idx val="41"/>
            <c:bubble3D val="0"/>
            <c:extLst>
              <c:ext xmlns:c16="http://schemas.microsoft.com/office/drawing/2014/chart" uri="{C3380CC4-5D6E-409C-BE32-E72D297353CC}">
                <c16:uniqueId val="{00000047-D6CF-4345-AECE-F973C7B474D4}"/>
              </c:ext>
            </c:extLst>
          </c:dPt>
          <c:dPt>
            <c:idx val="42"/>
            <c:bubble3D val="0"/>
            <c:extLst>
              <c:ext xmlns:c16="http://schemas.microsoft.com/office/drawing/2014/chart" uri="{C3380CC4-5D6E-409C-BE32-E72D297353CC}">
                <c16:uniqueId val="{00000049-D6CF-4345-AECE-F973C7B474D4}"/>
              </c:ext>
            </c:extLst>
          </c:dPt>
          <c:dPt>
            <c:idx val="43"/>
            <c:bubble3D val="0"/>
            <c:extLst>
              <c:ext xmlns:c16="http://schemas.microsoft.com/office/drawing/2014/chart" uri="{C3380CC4-5D6E-409C-BE32-E72D297353CC}">
                <c16:uniqueId val="{0000004B-D6CF-4345-AECE-F973C7B474D4}"/>
              </c:ext>
            </c:extLst>
          </c:dPt>
          <c:dPt>
            <c:idx val="44"/>
            <c:bubble3D val="0"/>
            <c:extLst>
              <c:ext xmlns:c16="http://schemas.microsoft.com/office/drawing/2014/chart" uri="{C3380CC4-5D6E-409C-BE32-E72D297353CC}">
                <c16:uniqueId val="{0000004D-D6CF-4345-AECE-F973C7B474D4}"/>
              </c:ext>
            </c:extLst>
          </c:dPt>
          <c:dPt>
            <c:idx val="45"/>
            <c:bubble3D val="0"/>
            <c:extLst>
              <c:ext xmlns:c16="http://schemas.microsoft.com/office/drawing/2014/chart" uri="{C3380CC4-5D6E-409C-BE32-E72D297353CC}">
                <c16:uniqueId val="{0000004F-D6CF-4345-AECE-F973C7B474D4}"/>
              </c:ext>
            </c:extLst>
          </c:dPt>
          <c:dPt>
            <c:idx val="46"/>
            <c:bubble3D val="0"/>
            <c:extLst>
              <c:ext xmlns:c16="http://schemas.microsoft.com/office/drawing/2014/chart" uri="{C3380CC4-5D6E-409C-BE32-E72D297353CC}">
                <c16:uniqueId val="{00000051-D6CF-4345-AECE-F973C7B474D4}"/>
              </c:ext>
            </c:extLst>
          </c:dPt>
          <c:dPt>
            <c:idx val="47"/>
            <c:bubble3D val="0"/>
            <c:extLst>
              <c:ext xmlns:c16="http://schemas.microsoft.com/office/drawing/2014/chart" uri="{C3380CC4-5D6E-409C-BE32-E72D297353CC}">
                <c16:uniqueId val="{00000053-D6CF-4345-AECE-F973C7B474D4}"/>
              </c:ext>
            </c:extLst>
          </c:dPt>
          <c:dPt>
            <c:idx val="48"/>
            <c:bubble3D val="0"/>
            <c:extLst>
              <c:ext xmlns:c16="http://schemas.microsoft.com/office/drawing/2014/chart" uri="{C3380CC4-5D6E-409C-BE32-E72D297353CC}">
                <c16:uniqueId val="{00000055-D6CF-4345-AECE-F973C7B474D4}"/>
              </c:ext>
            </c:extLst>
          </c:dPt>
          <c:dPt>
            <c:idx val="49"/>
            <c:bubble3D val="0"/>
            <c:extLst>
              <c:ext xmlns:c16="http://schemas.microsoft.com/office/drawing/2014/chart" uri="{C3380CC4-5D6E-409C-BE32-E72D297353CC}">
                <c16:uniqueId val="{00000057-D6CF-4345-AECE-F973C7B474D4}"/>
              </c:ext>
            </c:extLst>
          </c:dPt>
          <c:dPt>
            <c:idx val="50"/>
            <c:bubble3D val="0"/>
            <c:extLst>
              <c:ext xmlns:c16="http://schemas.microsoft.com/office/drawing/2014/chart" uri="{C3380CC4-5D6E-409C-BE32-E72D297353CC}">
                <c16:uniqueId val="{00000059-D6CF-4345-AECE-F973C7B474D4}"/>
              </c:ext>
            </c:extLst>
          </c:dPt>
          <c:dPt>
            <c:idx val="51"/>
            <c:bubble3D val="0"/>
            <c:extLst>
              <c:ext xmlns:c16="http://schemas.microsoft.com/office/drawing/2014/chart" uri="{C3380CC4-5D6E-409C-BE32-E72D297353CC}">
                <c16:uniqueId val="{0000005B-D6CF-4345-AECE-F973C7B474D4}"/>
              </c:ext>
            </c:extLst>
          </c:dPt>
          <c:dPt>
            <c:idx val="52"/>
            <c:bubble3D val="0"/>
            <c:extLst>
              <c:ext xmlns:c16="http://schemas.microsoft.com/office/drawing/2014/chart" uri="{C3380CC4-5D6E-409C-BE32-E72D297353CC}">
                <c16:uniqueId val="{0000005D-D6CF-4345-AECE-F973C7B474D4}"/>
              </c:ext>
            </c:extLst>
          </c:dPt>
          <c:dPt>
            <c:idx val="53"/>
            <c:bubble3D val="0"/>
            <c:extLst>
              <c:ext xmlns:c16="http://schemas.microsoft.com/office/drawing/2014/chart" uri="{C3380CC4-5D6E-409C-BE32-E72D297353CC}">
                <c16:uniqueId val="{0000005F-D6CF-4345-AECE-F973C7B474D4}"/>
              </c:ext>
            </c:extLst>
          </c:dPt>
          <c:dPt>
            <c:idx val="54"/>
            <c:bubble3D val="0"/>
            <c:extLst>
              <c:ext xmlns:c16="http://schemas.microsoft.com/office/drawing/2014/chart" uri="{C3380CC4-5D6E-409C-BE32-E72D297353CC}">
                <c16:uniqueId val="{00000061-D6CF-4345-AECE-F973C7B474D4}"/>
              </c:ext>
            </c:extLst>
          </c:dPt>
          <c:dPt>
            <c:idx val="55"/>
            <c:bubble3D val="0"/>
            <c:extLst>
              <c:ext xmlns:c16="http://schemas.microsoft.com/office/drawing/2014/chart" uri="{C3380CC4-5D6E-409C-BE32-E72D297353CC}">
                <c16:uniqueId val="{00000063-D6CF-4345-AECE-F973C7B474D4}"/>
              </c:ext>
            </c:extLst>
          </c:dPt>
          <c:dPt>
            <c:idx val="56"/>
            <c:bubble3D val="0"/>
            <c:extLst>
              <c:ext xmlns:c16="http://schemas.microsoft.com/office/drawing/2014/chart" uri="{C3380CC4-5D6E-409C-BE32-E72D297353CC}">
                <c16:uniqueId val="{00000065-D6CF-4345-AECE-F973C7B474D4}"/>
              </c:ext>
            </c:extLst>
          </c:dPt>
          <c:dPt>
            <c:idx val="57"/>
            <c:bubble3D val="0"/>
            <c:extLst>
              <c:ext xmlns:c16="http://schemas.microsoft.com/office/drawing/2014/chart" uri="{C3380CC4-5D6E-409C-BE32-E72D297353CC}">
                <c16:uniqueId val="{00000067-D6CF-4345-AECE-F973C7B474D4}"/>
              </c:ext>
            </c:extLst>
          </c:dPt>
          <c:dPt>
            <c:idx val="58"/>
            <c:bubble3D val="0"/>
            <c:extLst>
              <c:ext xmlns:c16="http://schemas.microsoft.com/office/drawing/2014/chart" uri="{C3380CC4-5D6E-409C-BE32-E72D297353CC}">
                <c16:uniqueId val="{00000069-D6CF-4345-AECE-F973C7B474D4}"/>
              </c:ext>
            </c:extLst>
          </c:dPt>
          <c:dPt>
            <c:idx val="59"/>
            <c:bubble3D val="0"/>
            <c:extLst>
              <c:ext xmlns:c16="http://schemas.microsoft.com/office/drawing/2014/chart" uri="{C3380CC4-5D6E-409C-BE32-E72D297353CC}">
                <c16:uniqueId val="{0000006B-D6CF-4345-AECE-F973C7B474D4}"/>
              </c:ext>
            </c:extLst>
          </c:dPt>
          <c:dPt>
            <c:idx val="60"/>
            <c:bubble3D val="0"/>
            <c:extLst>
              <c:ext xmlns:c16="http://schemas.microsoft.com/office/drawing/2014/chart" uri="{C3380CC4-5D6E-409C-BE32-E72D297353CC}">
                <c16:uniqueId val="{0000006C-D6CF-4345-AECE-F973C7B474D4}"/>
              </c:ext>
            </c:extLst>
          </c:dPt>
          <c:dPt>
            <c:idx val="61"/>
            <c:bubble3D val="0"/>
            <c:extLst>
              <c:ext xmlns:c16="http://schemas.microsoft.com/office/drawing/2014/chart" uri="{C3380CC4-5D6E-409C-BE32-E72D297353CC}">
                <c16:uniqueId val="{0000006D-D6CF-4345-AECE-F973C7B474D4}"/>
              </c:ext>
            </c:extLst>
          </c:dPt>
          <c:dPt>
            <c:idx val="62"/>
            <c:bubble3D val="0"/>
            <c:extLst>
              <c:ext xmlns:c16="http://schemas.microsoft.com/office/drawing/2014/chart" uri="{C3380CC4-5D6E-409C-BE32-E72D297353CC}">
                <c16:uniqueId val="{0000006E-D6CF-4345-AECE-F973C7B474D4}"/>
              </c:ext>
            </c:extLst>
          </c:dPt>
          <c:dPt>
            <c:idx val="63"/>
            <c:bubble3D val="0"/>
            <c:extLst>
              <c:ext xmlns:c16="http://schemas.microsoft.com/office/drawing/2014/chart" uri="{C3380CC4-5D6E-409C-BE32-E72D297353CC}">
                <c16:uniqueId val="{0000006F-D6CF-4345-AECE-F973C7B474D4}"/>
              </c:ext>
            </c:extLst>
          </c:dPt>
          <c:dPt>
            <c:idx val="64"/>
            <c:bubble3D val="0"/>
            <c:extLst>
              <c:ext xmlns:c16="http://schemas.microsoft.com/office/drawing/2014/chart" uri="{C3380CC4-5D6E-409C-BE32-E72D297353CC}">
                <c16:uniqueId val="{00000070-D6CF-4345-AECE-F973C7B474D4}"/>
              </c:ext>
            </c:extLst>
          </c:dPt>
          <c:dPt>
            <c:idx val="65"/>
            <c:bubble3D val="0"/>
            <c:extLst>
              <c:ext xmlns:c16="http://schemas.microsoft.com/office/drawing/2014/chart" uri="{C3380CC4-5D6E-409C-BE32-E72D297353CC}">
                <c16:uniqueId val="{00000071-D6CF-4345-AECE-F973C7B474D4}"/>
              </c:ext>
            </c:extLst>
          </c:dPt>
          <c:dPt>
            <c:idx val="66"/>
            <c:bubble3D val="0"/>
            <c:extLst>
              <c:ext xmlns:c16="http://schemas.microsoft.com/office/drawing/2014/chart" uri="{C3380CC4-5D6E-409C-BE32-E72D297353CC}">
                <c16:uniqueId val="{00000072-D6CF-4345-AECE-F973C7B474D4}"/>
              </c:ext>
            </c:extLst>
          </c:dPt>
          <c:dPt>
            <c:idx val="67"/>
            <c:bubble3D val="0"/>
            <c:extLst>
              <c:ext xmlns:c16="http://schemas.microsoft.com/office/drawing/2014/chart" uri="{C3380CC4-5D6E-409C-BE32-E72D297353CC}">
                <c16:uniqueId val="{00000073-D6CF-4345-AECE-F973C7B474D4}"/>
              </c:ext>
            </c:extLst>
          </c:dPt>
          <c:dPt>
            <c:idx val="68"/>
            <c:bubble3D val="0"/>
            <c:extLst>
              <c:ext xmlns:c16="http://schemas.microsoft.com/office/drawing/2014/chart" uri="{C3380CC4-5D6E-409C-BE32-E72D297353CC}">
                <c16:uniqueId val="{00000074-D6CF-4345-AECE-F973C7B474D4}"/>
              </c:ext>
            </c:extLst>
          </c:dPt>
          <c:dPt>
            <c:idx val="69"/>
            <c:bubble3D val="0"/>
            <c:extLst>
              <c:ext xmlns:c16="http://schemas.microsoft.com/office/drawing/2014/chart" uri="{C3380CC4-5D6E-409C-BE32-E72D297353CC}">
                <c16:uniqueId val="{00000075-D6CF-4345-AECE-F973C7B474D4}"/>
              </c:ext>
            </c:extLst>
          </c:dPt>
          <c:dPt>
            <c:idx val="70"/>
            <c:bubble3D val="0"/>
            <c:extLst>
              <c:ext xmlns:c16="http://schemas.microsoft.com/office/drawing/2014/chart" uri="{C3380CC4-5D6E-409C-BE32-E72D297353CC}">
                <c16:uniqueId val="{00000076-D6CF-4345-AECE-F973C7B474D4}"/>
              </c:ext>
            </c:extLst>
          </c:dPt>
          <c:dPt>
            <c:idx val="71"/>
            <c:bubble3D val="0"/>
            <c:extLst>
              <c:ext xmlns:c16="http://schemas.microsoft.com/office/drawing/2014/chart" uri="{C3380CC4-5D6E-409C-BE32-E72D297353CC}">
                <c16:uniqueId val="{00000077-D6CF-4345-AECE-F973C7B474D4}"/>
              </c:ext>
            </c:extLst>
          </c:dPt>
          <c:dPt>
            <c:idx val="72"/>
            <c:bubble3D val="0"/>
            <c:extLst>
              <c:ext xmlns:c16="http://schemas.microsoft.com/office/drawing/2014/chart" uri="{C3380CC4-5D6E-409C-BE32-E72D297353CC}">
                <c16:uniqueId val="{00000079-D6CF-4345-AECE-F973C7B474D4}"/>
              </c:ext>
            </c:extLst>
          </c:dPt>
          <c:dPt>
            <c:idx val="73"/>
            <c:bubble3D val="0"/>
            <c:extLst>
              <c:ext xmlns:c16="http://schemas.microsoft.com/office/drawing/2014/chart" uri="{C3380CC4-5D6E-409C-BE32-E72D297353CC}">
                <c16:uniqueId val="{0000007B-D6CF-4345-AECE-F973C7B474D4}"/>
              </c:ext>
            </c:extLst>
          </c:dPt>
          <c:dPt>
            <c:idx val="74"/>
            <c:bubble3D val="0"/>
            <c:extLst>
              <c:ext xmlns:c16="http://schemas.microsoft.com/office/drawing/2014/chart" uri="{C3380CC4-5D6E-409C-BE32-E72D297353CC}">
                <c16:uniqueId val="{0000007D-D6CF-4345-AECE-F973C7B474D4}"/>
              </c:ext>
            </c:extLst>
          </c:dPt>
          <c:dPt>
            <c:idx val="75"/>
            <c:bubble3D val="0"/>
            <c:extLst>
              <c:ext xmlns:c16="http://schemas.microsoft.com/office/drawing/2014/chart" uri="{C3380CC4-5D6E-409C-BE32-E72D297353CC}">
                <c16:uniqueId val="{0000007F-D6CF-4345-AECE-F973C7B474D4}"/>
              </c:ext>
            </c:extLst>
          </c:dPt>
          <c:dPt>
            <c:idx val="76"/>
            <c:bubble3D val="0"/>
            <c:extLst>
              <c:ext xmlns:c16="http://schemas.microsoft.com/office/drawing/2014/chart" uri="{C3380CC4-5D6E-409C-BE32-E72D297353CC}">
                <c16:uniqueId val="{00000081-D6CF-4345-AECE-F973C7B474D4}"/>
              </c:ext>
            </c:extLst>
          </c:dPt>
          <c:dPt>
            <c:idx val="77"/>
            <c:bubble3D val="0"/>
            <c:extLst>
              <c:ext xmlns:c16="http://schemas.microsoft.com/office/drawing/2014/chart" uri="{C3380CC4-5D6E-409C-BE32-E72D297353CC}">
                <c16:uniqueId val="{00000083-D6CF-4345-AECE-F973C7B474D4}"/>
              </c:ext>
            </c:extLst>
          </c:dPt>
          <c:dPt>
            <c:idx val="78"/>
            <c:bubble3D val="0"/>
            <c:extLst>
              <c:ext xmlns:c16="http://schemas.microsoft.com/office/drawing/2014/chart" uri="{C3380CC4-5D6E-409C-BE32-E72D297353CC}">
                <c16:uniqueId val="{00000085-D6CF-4345-AECE-F973C7B474D4}"/>
              </c:ext>
            </c:extLst>
          </c:dPt>
          <c:dPt>
            <c:idx val="79"/>
            <c:bubble3D val="0"/>
            <c:extLst>
              <c:ext xmlns:c16="http://schemas.microsoft.com/office/drawing/2014/chart" uri="{C3380CC4-5D6E-409C-BE32-E72D297353CC}">
                <c16:uniqueId val="{00000087-D6CF-4345-AECE-F973C7B474D4}"/>
              </c:ext>
            </c:extLst>
          </c:dPt>
          <c:dPt>
            <c:idx val="80"/>
            <c:bubble3D val="0"/>
            <c:extLst>
              <c:ext xmlns:c16="http://schemas.microsoft.com/office/drawing/2014/chart" uri="{C3380CC4-5D6E-409C-BE32-E72D297353CC}">
                <c16:uniqueId val="{00000089-D6CF-4345-AECE-F973C7B474D4}"/>
              </c:ext>
            </c:extLst>
          </c:dPt>
          <c:dPt>
            <c:idx val="81"/>
            <c:bubble3D val="0"/>
            <c:extLst>
              <c:ext xmlns:c16="http://schemas.microsoft.com/office/drawing/2014/chart" uri="{C3380CC4-5D6E-409C-BE32-E72D297353CC}">
                <c16:uniqueId val="{0000008B-D6CF-4345-AECE-F973C7B474D4}"/>
              </c:ext>
            </c:extLst>
          </c:dPt>
          <c:dPt>
            <c:idx val="82"/>
            <c:bubble3D val="0"/>
            <c:extLst>
              <c:ext xmlns:c16="http://schemas.microsoft.com/office/drawing/2014/chart" uri="{C3380CC4-5D6E-409C-BE32-E72D297353CC}">
                <c16:uniqueId val="{0000008D-D6CF-4345-AECE-F973C7B474D4}"/>
              </c:ext>
            </c:extLst>
          </c:dPt>
          <c:dPt>
            <c:idx val="83"/>
            <c:bubble3D val="0"/>
            <c:extLst>
              <c:ext xmlns:c16="http://schemas.microsoft.com/office/drawing/2014/chart" uri="{C3380CC4-5D6E-409C-BE32-E72D297353CC}">
                <c16:uniqueId val="{0000008F-D6CF-4345-AECE-F973C7B474D4}"/>
              </c:ext>
            </c:extLst>
          </c:dPt>
          <c:dPt>
            <c:idx val="84"/>
            <c:bubble3D val="0"/>
            <c:extLst>
              <c:ext xmlns:c16="http://schemas.microsoft.com/office/drawing/2014/chart" uri="{C3380CC4-5D6E-409C-BE32-E72D297353CC}">
                <c16:uniqueId val="{00000091-D6CF-4345-AECE-F973C7B474D4}"/>
              </c:ext>
            </c:extLst>
          </c:dPt>
          <c:dPt>
            <c:idx val="85"/>
            <c:bubble3D val="0"/>
            <c:extLst>
              <c:ext xmlns:c16="http://schemas.microsoft.com/office/drawing/2014/chart" uri="{C3380CC4-5D6E-409C-BE32-E72D297353CC}">
                <c16:uniqueId val="{00000093-D6CF-4345-AECE-F973C7B474D4}"/>
              </c:ext>
            </c:extLst>
          </c:dPt>
          <c:dPt>
            <c:idx val="86"/>
            <c:bubble3D val="0"/>
            <c:extLst>
              <c:ext xmlns:c16="http://schemas.microsoft.com/office/drawing/2014/chart" uri="{C3380CC4-5D6E-409C-BE32-E72D297353CC}">
                <c16:uniqueId val="{00000095-D6CF-4345-AECE-F973C7B474D4}"/>
              </c:ext>
            </c:extLst>
          </c:dPt>
          <c:dPt>
            <c:idx val="87"/>
            <c:bubble3D val="0"/>
            <c:extLst>
              <c:ext xmlns:c16="http://schemas.microsoft.com/office/drawing/2014/chart" uri="{C3380CC4-5D6E-409C-BE32-E72D297353CC}">
                <c16:uniqueId val="{00000097-D6CF-4345-AECE-F973C7B474D4}"/>
              </c:ext>
            </c:extLst>
          </c:dPt>
          <c:dPt>
            <c:idx val="88"/>
            <c:bubble3D val="0"/>
            <c:extLst>
              <c:ext xmlns:c16="http://schemas.microsoft.com/office/drawing/2014/chart" uri="{C3380CC4-5D6E-409C-BE32-E72D297353CC}">
                <c16:uniqueId val="{00000099-D6CF-4345-AECE-F973C7B474D4}"/>
              </c:ext>
            </c:extLst>
          </c:dPt>
          <c:dPt>
            <c:idx val="89"/>
            <c:bubble3D val="0"/>
            <c:extLst>
              <c:ext xmlns:c16="http://schemas.microsoft.com/office/drawing/2014/chart" uri="{C3380CC4-5D6E-409C-BE32-E72D297353CC}">
                <c16:uniqueId val="{0000009B-D6CF-4345-AECE-F973C7B474D4}"/>
              </c:ext>
            </c:extLst>
          </c:dPt>
          <c:dPt>
            <c:idx val="90"/>
            <c:bubble3D val="0"/>
            <c:extLst>
              <c:ext xmlns:c16="http://schemas.microsoft.com/office/drawing/2014/chart" uri="{C3380CC4-5D6E-409C-BE32-E72D297353CC}">
                <c16:uniqueId val="{0000009D-D6CF-4345-AECE-F973C7B474D4}"/>
              </c:ext>
            </c:extLst>
          </c:dPt>
          <c:dPt>
            <c:idx val="91"/>
            <c:bubble3D val="0"/>
            <c:extLst>
              <c:ext xmlns:c16="http://schemas.microsoft.com/office/drawing/2014/chart" uri="{C3380CC4-5D6E-409C-BE32-E72D297353CC}">
                <c16:uniqueId val="{0000009F-D6CF-4345-AECE-F973C7B474D4}"/>
              </c:ext>
            </c:extLst>
          </c:dPt>
          <c:dPt>
            <c:idx val="92"/>
            <c:bubble3D val="0"/>
            <c:extLst>
              <c:ext xmlns:c16="http://schemas.microsoft.com/office/drawing/2014/chart" uri="{C3380CC4-5D6E-409C-BE32-E72D297353CC}">
                <c16:uniqueId val="{000000A1-D6CF-4345-AECE-F973C7B474D4}"/>
              </c:ext>
            </c:extLst>
          </c:dPt>
          <c:dPt>
            <c:idx val="93"/>
            <c:bubble3D val="0"/>
            <c:extLst>
              <c:ext xmlns:c16="http://schemas.microsoft.com/office/drawing/2014/chart" uri="{C3380CC4-5D6E-409C-BE32-E72D297353CC}">
                <c16:uniqueId val="{000000A3-D6CF-4345-AECE-F973C7B474D4}"/>
              </c:ext>
            </c:extLst>
          </c:dPt>
          <c:dPt>
            <c:idx val="94"/>
            <c:bubble3D val="0"/>
            <c:extLst>
              <c:ext xmlns:c16="http://schemas.microsoft.com/office/drawing/2014/chart" uri="{C3380CC4-5D6E-409C-BE32-E72D297353CC}">
                <c16:uniqueId val="{000000A5-D6CF-4345-AECE-F973C7B474D4}"/>
              </c:ext>
            </c:extLst>
          </c:dPt>
          <c:dPt>
            <c:idx val="95"/>
            <c:bubble3D val="0"/>
            <c:extLst>
              <c:ext xmlns:c16="http://schemas.microsoft.com/office/drawing/2014/chart" uri="{C3380CC4-5D6E-409C-BE32-E72D297353CC}">
                <c16:uniqueId val="{000000A7-D6CF-4345-AECE-F973C7B474D4}"/>
              </c:ext>
            </c:extLst>
          </c:dPt>
          <c:dPt>
            <c:idx val="96"/>
            <c:bubble3D val="0"/>
            <c:extLst>
              <c:ext xmlns:c16="http://schemas.microsoft.com/office/drawing/2014/chart" uri="{C3380CC4-5D6E-409C-BE32-E72D297353CC}">
                <c16:uniqueId val="{000000A9-D6CF-4345-AECE-F973C7B474D4}"/>
              </c:ext>
            </c:extLst>
          </c:dPt>
          <c:dPt>
            <c:idx val="97"/>
            <c:bubble3D val="0"/>
            <c:extLst>
              <c:ext xmlns:c16="http://schemas.microsoft.com/office/drawing/2014/chart" uri="{C3380CC4-5D6E-409C-BE32-E72D297353CC}">
                <c16:uniqueId val="{000000AB-D6CF-4345-AECE-F973C7B474D4}"/>
              </c:ext>
            </c:extLst>
          </c:dPt>
          <c:dPt>
            <c:idx val="98"/>
            <c:bubble3D val="0"/>
            <c:extLst>
              <c:ext xmlns:c16="http://schemas.microsoft.com/office/drawing/2014/chart" uri="{C3380CC4-5D6E-409C-BE32-E72D297353CC}">
                <c16:uniqueId val="{000000AD-D6CF-4345-AECE-F973C7B474D4}"/>
              </c:ext>
            </c:extLst>
          </c:dPt>
          <c:dPt>
            <c:idx val="99"/>
            <c:bubble3D val="0"/>
            <c:extLst>
              <c:ext xmlns:c16="http://schemas.microsoft.com/office/drawing/2014/chart" uri="{C3380CC4-5D6E-409C-BE32-E72D297353CC}">
                <c16:uniqueId val="{000000AF-D6CF-4345-AECE-F973C7B474D4}"/>
              </c:ext>
            </c:extLst>
          </c:dPt>
          <c:dPt>
            <c:idx val="100"/>
            <c:bubble3D val="0"/>
            <c:extLst>
              <c:ext xmlns:c16="http://schemas.microsoft.com/office/drawing/2014/chart" uri="{C3380CC4-5D6E-409C-BE32-E72D297353CC}">
                <c16:uniqueId val="{000000B1-D6CF-4345-AECE-F973C7B474D4}"/>
              </c:ext>
            </c:extLst>
          </c:dPt>
          <c:dPt>
            <c:idx val="101"/>
            <c:bubble3D val="0"/>
            <c:extLst>
              <c:ext xmlns:c16="http://schemas.microsoft.com/office/drawing/2014/chart" uri="{C3380CC4-5D6E-409C-BE32-E72D297353CC}">
                <c16:uniqueId val="{000000B3-D6CF-4345-AECE-F973C7B474D4}"/>
              </c:ext>
            </c:extLst>
          </c:dPt>
          <c:dPt>
            <c:idx val="102"/>
            <c:bubble3D val="0"/>
            <c:extLst>
              <c:ext xmlns:c16="http://schemas.microsoft.com/office/drawing/2014/chart" uri="{C3380CC4-5D6E-409C-BE32-E72D297353CC}">
                <c16:uniqueId val="{000000B5-D6CF-4345-AECE-F973C7B474D4}"/>
              </c:ext>
            </c:extLst>
          </c:dPt>
          <c:dPt>
            <c:idx val="103"/>
            <c:bubble3D val="0"/>
            <c:extLst>
              <c:ext xmlns:c16="http://schemas.microsoft.com/office/drawing/2014/chart" uri="{C3380CC4-5D6E-409C-BE32-E72D297353CC}">
                <c16:uniqueId val="{000000B7-D6CF-4345-AECE-F973C7B474D4}"/>
              </c:ext>
            </c:extLst>
          </c:dPt>
          <c:dPt>
            <c:idx val="104"/>
            <c:bubble3D val="0"/>
            <c:extLst>
              <c:ext xmlns:c16="http://schemas.microsoft.com/office/drawing/2014/chart" uri="{C3380CC4-5D6E-409C-BE32-E72D297353CC}">
                <c16:uniqueId val="{000000B9-D6CF-4345-AECE-F973C7B474D4}"/>
              </c:ext>
            </c:extLst>
          </c:dPt>
          <c:dPt>
            <c:idx val="105"/>
            <c:bubble3D val="0"/>
            <c:extLst>
              <c:ext xmlns:c16="http://schemas.microsoft.com/office/drawing/2014/chart" uri="{C3380CC4-5D6E-409C-BE32-E72D297353CC}">
                <c16:uniqueId val="{000000BB-D6CF-4345-AECE-F973C7B474D4}"/>
              </c:ext>
            </c:extLst>
          </c:dPt>
          <c:dPt>
            <c:idx val="106"/>
            <c:bubble3D val="0"/>
            <c:extLst>
              <c:ext xmlns:c16="http://schemas.microsoft.com/office/drawing/2014/chart" uri="{C3380CC4-5D6E-409C-BE32-E72D297353CC}">
                <c16:uniqueId val="{000000BD-D6CF-4345-AECE-F973C7B474D4}"/>
              </c:ext>
            </c:extLst>
          </c:dPt>
          <c:dPt>
            <c:idx val="107"/>
            <c:bubble3D val="0"/>
            <c:extLst>
              <c:ext xmlns:c16="http://schemas.microsoft.com/office/drawing/2014/chart" uri="{C3380CC4-5D6E-409C-BE32-E72D297353CC}">
                <c16:uniqueId val="{000000BF-D6CF-4345-AECE-F973C7B474D4}"/>
              </c:ext>
            </c:extLst>
          </c:dPt>
          <c:dPt>
            <c:idx val="108"/>
            <c:bubble3D val="0"/>
            <c:extLst>
              <c:ext xmlns:c16="http://schemas.microsoft.com/office/drawing/2014/chart" uri="{C3380CC4-5D6E-409C-BE32-E72D297353CC}">
                <c16:uniqueId val="{000000C0-D6CF-4345-AECE-F973C7B474D4}"/>
              </c:ext>
            </c:extLst>
          </c:dPt>
          <c:dPt>
            <c:idx val="109"/>
            <c:bubble3D val="0"/>
            <c:extLst>
              <c:ext xmlns:c16="http://schemas.microsoft.com/office/drawing/2014/chart" uri="{C3380CC4-5D6E-409C-BE32-E72D297353CC}">
                <c16:uniqueId val="{000000C1-D6CF-4345-AECE-F973C7B474D4}"/>
              </c:ext>
            </c:extLst>
          </c:dPt>
          <c:dPt>
            <c:idx val="120"/>
            <c:bubble3D val="0"/>
            <c:extLst>
              <c:ext xmlns:c16="http://schemas.microsoft.com/office/drawing/2014/chart" uri="{C3380CC4-5D6E-409C-BE32-E72D297353CC}">
                <c16:uniqueId val="{000000C3-D6CF-4345-AECE-F973C7B474D4}"/>
              </c:ext>
            </c:extLst>
          </c:dPt>
          <c:dPt>
            <c:idx val="121"/>
            <c:bubble3D val="0"/>
            <c:extLst>
              <c:ext xmlns:c16="http://schemas.microsoft.com/office/drawing/2014/chart" uri="{C3380CC4-5D6E-409C-BE32-E72D297353CC}">
                <c16:uniqueId val="{000000C5-D6CF-4345-AECE-F973C7B474D4}"/>
              </c:ext>
            </c:extLst>
          </c:dPt>
          <c:dPt>
            <c:idx val="122"/>
            <c:bubble3D val="0"/>
            <c:extLst>
              <c:ext xmlns:c16="http://schemas.microsoft.com/office/drawing/2014/chart" uri="{C3380CC4-5D6E-409C-BE32-E72D297353CC}">
                <c16:uniqueId val="{000000C7-D6CF-4345-AECE-F973C7B474D4}"/>
              </c:ext>
            </c:extLst>
          </c:dPt>
          <c:dPt>
            <c:idx val="123"/>
            <c:bubble3D val="0"/>
            <c:extLst>
              <c:ext xmlns:c16="http://schemas.microsoft.com/office/drawing/2014/chart" uri="{C3380CC4-5D6E-409C-BE32-E72D297353CC}">
                <c16:uniqueId val="{000000C8-A4EA-4889-8E08-16882E1F5B17}"/>
              </c:ext>
            </c:extLst>
          </c:dPt>
          <c:dPt>
            <c:idx val="124"/>
            <c:bubble3D val="0"/>
            <c:extLst>
              <c:ext xmlns:c16="http://schemas.microsoft.com/office/drawing/2014/chart" uri="{C3380CC4-5D6E-409C-BE32-E72D297353CC}">
                <c16:uniqueId val="{000000CA-A4EA-4889-8E08-16882E1F5B17}"/>
              </c:ext>
            </c:extLst>
          </c:dPt>
          <c:dPt>
            <c:idx val="125"/>
            <c:bubble3D val="0"/>
            <c:extLst>
              <c:ext xmlns:c16="http://schemas.microsoft.com/office/drawing/2014/chart" uri="{C3380CC4-5D6E-409C-BE32-E72D297353CC}">
                <c16:uniqueId val="{000000C9-A4EA-4889-8E08-16882E1F5B17}"/>
              </c:ext>
            </c:extLst>
          </c:dPt>
          <c:dPt>
            <c:idx val="126"/>
            <c:bubble3D val="0"/>
            <c:extLst>
              <c:ext xmlns:c16="http://schemas.microsoft.com/office/drawing/2014/chart" uri="{C3380CC4-5D6E-409C-BE32-E72D297353CC}">
                <c16:uniqueId val="{000000CB-A4EA-4889-8E08-16882E1F5B17}"/>
              </c:ext>
            </c:extLst>
          </c:dPt>
          <c:dPt>
            <c:idx val="127"/>
            <c:bubble3D val="0"/>
            <c:extLst>
              <c:ext xmlns:c16="http://schemas.microsoft.com/office/drawing/2014/chart" uri="{C3380CC4-5D6E-409C-BE32-E72D297353CC}">
                <c16:uniqueId val="{000000CC-A4EA-4889-8E08-16882E1F5B17}"/>
              </c:ext>
            </c:extLst>
          </c:dPt>
          <c:dPt>
            <c:idx val="128"/>
            <c:bubble3D val="0"/>
            <c:extLst>
              <c:ext xmlns:c16="http://schemas.microsoft.com/office/drawing/2014/chart" uri="{C3380CC4-5D6E-409C-BE32-E72D297353CC}">
                <c16:uniqueId val="{000000CD-A4EA-4889-8E08-16882E1F5B17}"/>
              </c:ext>
            </c:extLst>
          </c:dPt>
          <c:dPt>
            <c:idx val="129"/>
            <c:bubble3D val="0"/>
            <c:extLst>
              <c:ext xmlns:c16="http://schemas.microsoft.com/office/drawing/2014/chart" uri="{C3380CC4-5D6E-409C-BE32-E72D297353CC}">
                <c16:uniqueId val="{000000CE-A4EA-4889-8E08-16882E1F5B17}"/>
              </c:ext>
            </c:extLst>
          </c:dPt>
          <c:dPt>
            <c:idx val="130"/>
            <c:bubble3D val="0"/>
            <c:extLst>
              <c:ext xmlns:c16="http://schemas.microsoft.com/office/drawing/2014/chart" uri="{C3380CC4-5D6E-409C-BE32-E72D297353CC}">
                <c16:uniqueId val="{000000CF-A4EA-4889-8E08-16882E1F5B17}"/>
              </c:ext>
            </c:extLst>
          </c:dPt>
          <c:dPt>
            <c:idx val="131"/>
            <c:bubble3D val="0"/>
            <c:extLst>
              <c:ext xmlns:c16="http://schemas.microsoft.com/office/drawing/2014/chart" uri="{C3380CC4-5D6E-409C-BE32-E72D297353CC}">
                <c16:uniqueId val="{000000D0-A4EA-4889-8E08-16882E1F5B17}"/>
              </c:ext>
            </c:extLst>
          </c:dPt>
          <c:dPt>
            <c:idx val="132"/>
            <c:bubble3D val="0"/>
            <c:extLst>
              <c:ext xmlns:c16="http://schemas.microsoft.com/office/drawing/2014/chart" uri="{C3380CC4-5D6E-409C-BE32-E72D297353CC}">
                <c16:uniqueId val="{000000D1-A4EA-4889-8E08-16882E1F5B17}"/>
              </c:ext>
            </c:extLst>
          </c:dPt>
          <c:dPt>
            <c:idx val="133"/>
            <c:bubble3D val="0"/>
            <c:extLst>
              <c:ext xmlns:c16="http://schemas.microsoft.com/office/drawing/2014/chart" uri="{C3380CC4-5D6E-409C-BE32-E72D297353CC}">
                <c16:uniqueId val="{000000D3-A4EA-4889-8E08-16882E1F5B17}"/>
              </c:ext>
            </c:extLst>
          </c:dPt>
          <c:dPt>
            <c:idx val="134"/>
            <c:bubble3D val="0"/>
            <c:extLst>
              <c:ext xmlns:c16="http://schemas.microsoft.com/office/drawing/2014/chart" uri="{C3380CC4-5D6E-409C-BE32-E72D297353CC}">
                <c16:uniqueId val="{000000D2-A4EA-4889-8E08-16882E1F5B17}"/>
              </c:ext>
            </c:extLst>
          </c:dPt>
          <c:dPt>
            <c:idx val="135"/>
            <c:bubble3D val="0"/>
            <c:extLst>
              <c:ext xmlns:c16="http://schemas.microsoft.com/office/drawing/2014/chart" uri="{C3380CC4-5D6E-409C-BE32-E72D297353CC}">
                <c16:uniqueId val="{000000D4-A4EA-4889-8E08-16882E1F5B17}"/>
              </c:ext>
            </c:extLst>
          </c:dPt>
          <c:dPt>
            <c:idx val="136"/>
            <c:bubble3D val="0"/>
            <c:extLst>
              <c:ext xmlns:c16="http://schemas.microsoft.com/office/drawing/2014/chart" uri="{C3380CC4-5D6E-409C-BE32-E72D297353CC}">
                <c16:uniqueId val="{000000D5-A4EA-4889-8E08-16882E1F5B17}"/>
              </c:ext>
            </c:extLst>
          </c:dPt>
          <c:dPt>
            <c:idx val="137"/>
            <c:bubble3D val="0"/>
            <c:extLst>
              <c:ext xmlns:c16="http://schemas.microsoft.com/office/drawing/2014/chart" uri="{C3380CC4-5D6E-409C-BE32-E72D297353CC}">
                <c16:uniqueId val="{000000D6-A4EA-4889-8E08-16882E1F5B17}"/>
              </c:ext>
            </c:extLst>
          </c:dPt>
          <c:dPt>
            <c:idx val="138"/>
            <c:bubble3D val="0"/>
            <c:extLst>
              <c:ext xmlns:c16="http://schemas.microsoft.com/office/drawing/2014/chart" uri="{C3380CC4-5D6E-409C-BE32-E72D297353CC}">
                <c16:uniqueId val="{000000D7-A4EA-4889-8E08-16882E1F5B17}"/>
              </c:ext>
            </c:extLst>
          </c:dPt>
          <c:dPt>
            <c:idx val="139"/>
            <c:bubble3D val="0"/>
            <c:extLst>
              <c:ext xmlns:c16="http://schemas.microsoft.com/office/drawing/2014/chart" uri="{C3380CC4-5D6E-409C-BE32-E72D297353CC}">
                <c16:uniqueId val="{000000D8-A4EA-4889-8E08-16882E1F5B17}"/>
              </c:ext>
            </c:extLst>
          </c:dPt>
          <c:dPt>
            <c:idx val="140"/>
            <c:bubble3D val="0"/>
            <c:extLst>
              <c:ext xmlns:c16="http://schemas.microsoft.com/office/drawing/2014/chart" uri="{C3380CC4-5D6E-409C-BE32-E72D297353CC}">
                <c16:uniqueId val="{000000D9-A4EA-4889-8E08-16882E1F5B17}"/>
              </c:ext>
            </c:extLst>
          </c:dPt>
          <c:dPt>
            <c:idx val="141"/>
            <c:bubble3D val="0"/>
            <c:extLst>
              <c:ext xmlns:c16="http://schemas.microsoft.com/office/drawing/2014/chart" uri="{C3380CC4-5D6E-409C-BE32-E72D297353CC}">
                <c16:uniqueId val="{000000DA-A4EA-4889-8E08-16882E1F5B17}"/>
              </c:ext>
            </c:extLst>
          </c:dPt>
          <c:dPt>
            <c:idx val="142"/>
            <c:bubble3D val="0"/>
            <c:extLst>
              <c:ext xmlns:c16="http://schemas.microsoft.com/office/drawing/2014/chart" uri="{C3380CC4-5D6E-409C-BE32-E72D297353CC}">
                <c16:uniqueId val="{000000DC-A4EA-4889-8E08-16882E1F5B17}"/>
              </c:ext>
            </c:extLst>
          </c:dPt>
          <c:dPt>
            <c:idx val="143"/>
            <c:bubble3D val="0"/>
            <c:extLst>
              <c:ext xmlns:c16="http://schemas.microsoft.com/office/drawing/2014/chart" uri="{C3380CC4-5D6E-409C-BE32-E72D297353CC}">
                <c16:uniqueId val="{000000DB-A4EA-4889-8E08-16882E1F5B17}"/>
              </c:ext>
            </c:extLst>
          </c:dPt>
          <c:dPt>
            <c:idx val="144"/>
            <c:bubble3D val="0"/>
            <c:extLst>
              <c:ext xmlns:c16="http://schemas.microsoft.com/office/drawing/2014/chart" uri="{C3380CC4-5D6E-409C-BE32-E72D297353CC}">
                <c16:uniqueId val="{000000DD-A4EA-4889-8E08-16882E1F5B17}"/>
              </c:ext>
            </c:extLst>
          </c:dPt>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Sheet1!$B$2:$B$49</c:f>
              <c:numCache>
                <c:formatCode>"$"#,##0</c:formatCode>
                <c:ptCount val="48"/>
                <c:pt idx="0">
                  <c:v>23000</c:v>
                </c:pt>
                <c:pt idx="1">
                  <c:v>24800</c:v>
                </c:pt>
                <c:pt idx="2">
                  <c:v>26700</c:v>
                </c:pt>
                <c:pt idx="3">
                  <c:v>28900</c:v>
                </c:pt>
                <c:pt idx="4">
                  <c:v>32000</c:v>
                </c:pt>
                <c:pt idx="5">
                  <c:v>35300</c:v>
                </c:pt>
                <c:pt idx="6">
                  <c:v>38100</c:v>
                </c:pt>
                <c:pt idx="7">
                  <c:v>42900</c:v>
                </c:pt>
                <c:pt idx="8">
                  <c:v>48700</c:v>
                </c:pt>
                <c:pt idx="9">
                  <c:v>55700</c:v>
                </c:pt>
                <c:pt idx="10">
                  <c:v>62200</c:v>
                </c:pt>
                <c:pt idx="11">
                  <c:v>66400</c:v>
                </c:pt>
                <c:pt idx="12">
                  <c:v>67800</c:v>
                </c:pt>
                <c:pt idx="13">
                  <c:v>70300</c:v>
                </c:pt>
                <c:pt idx="14">
                  <c:v>72400</c:v>
                </c:pt>
                <c:pt idx="15">
                  <c:v>75500</c:v>
                </c:pt>
                <c:pt idx="16">
                  <c:v>80300</c:v>
                </c:pt>
                <c:pt idx="17">
                  <c:v>85600</c:v>
                </c:pt>
                <c:pt idx="18">
                  <c:v>89300</c:v>
                </c:pt>
                <c:pt idx="19">
                  <c:v>94600</c:v>
                </c:pt>
                <c:pt idx="20">
                  <c:v>97300</c:v>
                </c:pt>
                <c:pt idx="21">
                  <c:v>102700</c:v>
                </c:pt>
                <c:pt idx="22">
                  <c:v>105500</c:v>
                </c:pt>
                <c:pt idx="23">
                  <c:v>109100</c:v>
                </c:pt>
                <c:pt idx="24">
                  <c:v>113500</c:v>
                </c:pt>
                <c:pt idx="25">
                  <c:v>117000</c:v>
                </c:pt>
                <c:pt idx="26">
                  <c:v>122600</c:v>
                </c:pt>
                <c:pt idx="27">
                  <c:v>129000</c:v>
                </c:pt>
                <c:pt idx="28">
                  <c:v>136000</c:v>
                </c:pt>
                <c:pt idx="29">
                  <c:v>141200</c:v>
                </c:pt>
                <c:pt idx="30">
                  <c:v>147300</c:v>
                </c:pt>
                <c:pt idx="31">
                  <c:v>156600</c:v>
                </c:pt>
                <c:pt idx="32">
                  <c:v>167600</c:v>
                </c:pt>
                <c:pt idx="33">
                  <c:v>180200</c:v>
                </c:pt>
                <c:pt idx="34">
                  <c:v>195200</c:v>
                </c:pt>
                <c:pt idx="35">
                  <c:v>219000</c:v>
                </c:pt>
                <c:pt idx="36">
                  <c:v>221900</c:v>
                </c:pt>
                <c:pt idx="37">
                  <c:v>217900</c:v>
                </c:pt>
                <c:pt idx="38">
                  <c:v>196600</c:v>
                </c:pt>
                <c:pt idx="39">
                  <c:v>172100</c:v>
                </c:pt>
                <c:pt idx="40">
                  <c:v>173100</c:v>
                </c:pt>
                <c:pt idx="41">
                  <c:v>166200</c:v>
                </c:pt>
                <c:pt idx="42">
                  <c:v>177200</c:v>
                </c:pt>
                <c:pt idx="43">
                  <c:v>197400</c:v>
                </c:pt>
                <c:pt idx="44">
                  <c:v>208900</c:v>
                </c:pt>
                <c:pt idx="45">
                  <c:v>223900</c:v>
                </c:pt>
                <c:pt idx="46">
                  <c:v>235500</c:v>
                </c:pt>
                <c:pt idx="47">
                  <c:v>248800</c:v>
                </c:pt>
              </c:numCache>
            </c:numRef>
          </c:val>
          <c:smooth val="0"/>
          <c:extLst>
            <c:ext xmlns:c16="http://schemas.microsoft.com/office/drawing/2014/chart" uri="{C3380CC4-5D6E-409C-BE32-E72D297353CC}">
              <c16:uniqueId val="{000000C8-D6CF-4345-AECE-F973C7B474D4}"/>
            </c:ext>
          </c:extLst>
        </c:ser>
        <c:ser>
          <c:idx val="1"/>
          <c:order val="1"/>
          <c:tx>
            <c:strRef>
              <c:f>Sheet1!$C$1</c:f>
              <c:strCache>
                <c:ptCount val="1"/>
                <c:pt idx="0">
                  <c:v>CA</c:v>
                </c:pt>
              </c:strCache>
            </c:strRef>
          </c:tx>
          <c:spPr>
            <a:ln w="38100">
              <a:solidFill>
                <a:schemeClr val="tx2"/>
              </a:solidFill>
            </a:ln>
          </c:spPr>
          <c:marker>
            <c:symbol val="none"/>
          </c:marker>
          <c:trendline>
            <c:name>CA Price Trend</c:name>
            <c:spPr>
              <a:ln w="25400">
                <a:solidFill>
                  <a:schemeClr val="tx2">
                    <a:lumMod val="60000"/>
                    <a:lumOff val="40000"/>
                  </a:schemeClr>
                </a:solidFill>
                <a:prstDash val="dash"/>
              </a:ln>
            </c:spPr>
            <c:trendlineType val="linear"/>
            <c:dispRSqr val="0"/>
            <c:dispEq val="0"/>
          </c:trendline>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Sheet1!$C$2:$C$49</c:f>
              <c:numCache>
                <c:formatCode>"$"#,##0</c:formatCode>
                <c:ptCount val="48"/>
                <c:pt idx="0">
                  <c:v>24640</c:v>
                </c:pt>
                <c:pt idx="1">
                  <c:v>26880</c:v>
                </c:pt>
                <c:pt idx="2">
                  <c:v>28810</c:v>
                </c:pt>
                <c:pt idx="3">
                  <c:v>31460</c:v>
                </c:pt>
                <c:pt idx="4">
                  <c:v>34610</c:v>
                </c:pt>
                <c:pt idx="5">
                  <c:v>41600</c:v>
                </c:pt>
                <c:pt idx="6">
                  <c:v>48630</c:v>
                </c:pt>
                <c:pt idx="7">
                  <c:v>62290</c:v>
                </c:pt>
                <c:pt idx="8">
                  <c:v>70890</c:v>
                </c:pt>
                <c:pt idx="9">
                  <c:v>84150</c:v>
                </c:pt>
                <c:pt idx="10">
                  <c:v>99550</c:v>
                </c:pt>
                <c:pt idx="11">
                  <c:v>107710</c:v>
                </c:pt>
                <c:pt idx="12">
                  <c:v>111800</c:v>
                </c:pt>
                <c:pt idx="13">
                  <c:v>114370</c:v>
                </c:pt>
                <c:pt idx="14">
                  <c:v>114260</c:v>
                </c:pt>
                <c:pt idx="15">
                  <c:v>119860</c:v>
                </c:pt>
                <c:pt idx="16">
                  <c:v>133640</c:v>
                </c:pt>
                <c:pt idx="17">
                  <c:v>142060</c:v>
                </c:pt>
                <c:pt idx="18">
                  <c:v>168200</c:v>
                </c:pt>
                <c:pt idx="19">
                  <c:v>196120</c:v>
                </c:pt>
                <c:pt idx="20">
                  <c:v>193770</c:v>
                </c:pt>
                <c:pt idx="21">
                  <c:v>200660</c:v>
                </c:pt>
                <c:pt idx="22">
                  <c:v>197030</c:v>
                </c:pt>
                <c:pt idx="23">
                  <c:v>188240</c:v>
                </c:pt>
                <c:pt idx="24">
                  <c:v>185010</c:v>
                </c:pt>
                <c:pt idx="25">
                  <c:v>178160</c:v>
                </c:pt>
                <c:pt idx="26">
                  <c:v>177270</c:v>
                </c:pt>
                <c:pt idx="27">
                  <c:v>186490</c:v>
                </c:pt>
                <c:pt idx="28">
                  <c:v>200100</c:v>
                </c:pt>
                <c:pt idx="29">
                  <c:v>217510</c:v>
                </c:pt>
                <c:pt idx="30">
                  <c:v>241350</c:v>
                </c:pt>
                <c:pt idx="31">
                  <c:v>262350</c:v>
                </c:pt>
                <c:pt idx="32">
                  <c:v>316130</c:v>
                </c:pt>
                <c:pt idx="33">
                  <c:v>371520</c:v>
                </c:pt>
                <c:pt idx="34">
                  <c:v>450770</c:v>
                </c:pt>
                <c:pt idx="35">
                  <c:v>522670</c:v>
                </c:pt>
                <c:pt idx="36">
                  <c:v>556430</c:v>
                </c:pt>
                <c:pt idx="37">
                  <c:v>560270</c:v>
                </c:pt>
                <c:pt idx="38">
                  <c:v>348490</c:v>
                </c:pt>
                <c:pt idx="39">
                  <c:v>274960</c:v>
                </c:pt>
                <c:pt idx="40">
                  <c:v>305010</c:v>
                </c:pt>
                <c:pt idx="41">
                  <c:v>286040</c:v>
                </c:pt>
                <c:pt idx="42">
                  <c:v>319310</c:v>
                </c:pt>
                <c:pt idx="43">
                  <c:v>407150</c:v>
                </c:pt>
                <c:pt idx="44">
                  <c:v>446890</c:v>
                </c:pt>
                <c:pt idx="45">
                  <c:v>476320</c:v>
                </c:pt>
                <c:pt idx="46">
                  <c:v>502930</c:v>
                </c:pt>
                <c:pt idx="47">
                  <c:v>537960</c:v>
                </c:pt>
              </c:numCache>
            </c:numRef>
          </c:val>
          <c:smooth val="0"/>
          <c:extLst>
            <c:ext xmlns:c16="http://schemas.microsoft.com/office/drawing/2014/chart" uri="{C3380CC4-5D6E-409C-BE32-E72D297353CC}">
              <c16:uniqueId val="{000000F5-3028-4ADE-8E5D-09F031D4808C}"/>
            </c:ext>
          </c:extLst>
        </c:ser>
        <c:dLbls>
          <c:showLegendKey val="0"/>
          <c:showVal val="0"/>
          <c:showCatName val="0"/>
          <c:showSerName val="0"/>
          <c:showPercent val="0"/>
          <c:showBubbleSize val="0"/>
        </c:dLbls>
        <c:smooth val="0"/>
        <c:axId val="99193600"/>
        <c:axId val="99195136"/>
      </c:lineChart>
      <c:catAx>
        <c:axId val="99193600"/>
        <c:scaling>
          <c:orientation val="minMax"/>
        </c:scaling>
        <c:delete val="0"/>
        <c:axPos val="b"/>
        <c:numFmt formatCode="General" sourceLinked="1"/>
        <c:majorTickMark val="out"/>
        <c:minorTickMark val="none"/>
        <c:tickLblPos val="nextTo"/>
        <c:crossAx val="99195136"/>
        <c:crosses val="autoZero"/>
        <c:auto val="1"/>
        <c:lblAlgn val="ctr"/>
        <c:lblOffset val="100"/>
        <c:noMultiLvlLbl val="0"/>
      </c:catAx>
      <c:valAx>
        <c:axId val="99195136"/>
        <c:scaling>
          <c:orientation val="minMax"/>
          <c:min val="0"/>
        </c:scaling>
        <c:delete val="0"/>
        <c:axPos val="l"/>
        <c:numFmt formatCode="&quot;$&quot;#,##0" sourceLinked="1"/>
        <c:majorTickMark val="out"/>
        <c:minorTickMark val="none"/>
        <c:tickLblPos val="nextTo"/>
        <c:crossAx val="99193600"/>
        <c:crosses val="autoZero"/>
        <c:crossBetween val="between"/>
      </c:valAx>
    </c:plotArea>
    <c:legend>
      <c:legendPos val="t"/>
      <c:layout>
        <c:manualLayout>
          <c:xMode val="edge"/>
          <c:yMode val="edge"/>
          <c:x val="0.16735097128330573"/>
          <c:y val="9.3567251461988299E-2"/>
          <c:w val="0.43887102579235854"/>
          <c:h val="8.7770870746419857E-2"/>
        </c:manualLayout>
      </c:layout>
      <c:overlay val="0"/>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Owning a home as a part of the American Dream</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Don't know</c:v>
                </c:pt>
                <c:pt idx="1">
                  <c:v>Not at all important</c:v>
                </c:pt>
                <c:pt idx="2">
                  <c:v>Not very important</c:v>
                </c:pt>
                <c:pt idx="3">
                  <c:v>Somewhat important</c:v>
                </c:pt>
                <c:pt idx="4">
                  <c:v>Very important</c:v>
                </c:pt>
                <c:pt idx="5">
                  <c:v>The most important</c:v>
                </c:pt>
              </c:strCache>
            </c:strRef>
          </c:cat>
          <c:val>
            <c:numRef>
              <c:f>Sheet1!$B$2:$B$7</c:f>
              <c:numCache>
                <c:formatCode>0.0%</c:formatCode>
                <c:ptCount val="6"/>
                <c:pt idx="0">
                  <c:v>0.01</c:v>
                </c:pt>
                <c:pt idx="1">
                  <c:v>0.02</c:v>
                </c:pt>
                <c:pt idx="2">
                  <c:v>0.05</c:v>
                </c:pt>
                <c:pt idx="3">
                  <c:v>0.22</c:v>
                </c:pt>
                <c:pt idx="4">
                  <c:v>0.53</c:v>
                </c:pt>
                <c:pt idx="5">
                  <c:v>0.18</c:v>
                </c:pt>
              </c:numCache>
            </c:numRef>
          </c:val>
          <c:extLst>
            <c:ext xmlns:c16="http://schemas.microsoft.com/office/drawing/2014/chart" uri="{C3380CC4-5D6E-409C-BE32-E72D297353CC}">
              <c16:uniqueId val="{00000000-F772-4C9E-ACB2-313828437505}"/>
            </c:ext>
          </c:extLst>
        </c:ser>
        <c:dLbls>
          <c:showLegendKey val="0"/>
          <c:showVal val="0"/>
          <c:showCatName val="0"/>
          <c:showSerName val="0"/>
          <c:showPercent val="0"/>
          <c:showBubbleSize val="0"/>
        </c:dLbls>
        <c:gapWidth val="50"/>
        <c:axId val="142976896"/>
        <c:axId val="149393408"/>
      </c:barChart>
      <c:catAx>
        <c:axId val="142976896"/>
        <c:scaling>
          <c:orientation val="minMax"/>
        </c:scaling>
        <c:delete val="0"/>
        <c:axPos val="l"/>
        <c:numFmt formatCode="General" sourceLinked="0"/>
        <c:majorTickMark val="out"/>
        <c:minorTickMark val="none"/>
        <c:tickLblPos val="nextTo"/>
        <c:crossAx val="149393408"/>
        <c:crosses val="autoZero"/>
        <c:auto val="1"/>
        <c:lblAlgn val="ctr"/>
        <c:lblOffset val="100"/>
        <c:noMultiLvlLbl val="0"/>
      </c:catAx>
      <c:valAx>
        <c:axId val="149393408"/>
        <c:scaling>
          <c:orientation val="minMax"/>
        </c:scaling>
        <c:delete val="0"/>
        <c:axPos val="b"/>
        <c:numFmt formatCode="0%" sourceLinked="0"/>
        <c:majorTickMark val="out"/>
        <c:minorTickMark val="none"/>
        <c:tickLblPos val="nextTo"/>
        <c:crossAx val="14297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00067416172083"/>
          <c:y val="0.17057184248601609"/>
          <c:w val="0.51479417604192956"/>
          <c:h val="0.73479870092982291"/>
        </c:manualLayout>
      </c:layout>
      <c:doughnutChart>
        <c:varyColors val="1"/>
        <c:ser>
          <c:idx val="0"/>
          <c:order val="0"/>
          <c:tx>
            <c:strRef>
              <c:f>Sheet1!$B$1</c:f>
              <c:strCache>
                <c:ptCount val="1"/>
                <c:pt idx="0">
                  <c:v>Renter</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985-4574-B068-7DD429BD360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985-4574-B068-7DD429BD36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85-4574-B068-7DD429BD3603}"/>
              </c:ext>
            </c:extLst>
          </c:dPt>
          <c:dLbls>
            <c:dLbl>
              <c:idx val="0"/>
              <c:layout>
                <c:manualLayout>
                  <c:x val="0.16657803578487004"/>
                  <c:y val="-3.063072998801041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85-4574-B068-7DD429BD3603}"/>
                </c:ext>
              </c:extLst>
            </c:dLbl>
            <c:dLbl>
              <c:idx val="1"/>
              <c:layout>
                <c:manualLayout>
                  <c:x val="-0.12596429793291899"/>
                  <c:y val="-1.259765716702664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85-4574-B068-7DD429BD3603}"/>
                </c:ext>
              </c:extLst>
            </c:dLbl>
            <c:dLbl>
              <c:idx val="2"/>
              <c:layout>
                <c:manualLayout>
                  <c:x val="-0.10957840140474119"/>
                  <c:y val="-0.1029640147712240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85-4574-B068-7DD429BD360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0.81611681990265017</c:v>
                </c:pt>
                <c:pt idx="1">
                  <c:v>0.18388318009734991</c:v>
                </c:pt>
              </c:numCache>
            </c:numRef>
          </c:val>
          <c:extLst>
            <c:ext xmlns:c16="http://schemas.microsoft.com/office/drawing/2014/chart" uri="{C3380CC4-5D6E-409C-BE32-E72D297353CC}">
              <c16:uniqueId val="{00000006-A985-4574-B068-7DD429BD3603}"/>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Within 1 year</c:v>
                </c:pt>
                <c:pt idx="1">
                  <c:v>1 to 3 years</c:v>
                </c:pt>
                <c:pt idx="2">
                  <c:v>3 to 5 years</c:v>
                </c:pt>
                <c:pt idx="3">
                  <c:v>After 5 years</c:v>
                </c:pt>
                <c:pt idx="4">
                  <c:v>Never</c:v>
                </c:pt>
                <c:pt idx="5">
                  <c:v>Don't know/not sure</c:v>
                </c:pt>
              </c:strCache>
            </c:strRef>
          </c:cat>
          <c:val>
            <c:numRef>
              <c:f>Sheet1!$B$2:$B$7</c:f>
              <c:numCache>
                <c:formatCode>0%</c:formatCode>
                <c:ptCount val="6"/>
                <c:pt idx="0">
                  <c:v>5.8221024258760107E-2</c:v>
                </c:pt>
                <c:pt idx="1">
                  <c:v>0.22749326145552562</c:v>
                </c:pt>
                <c:pt idx="2">
                  <c:v>0.16711590296495957</c:v>
                </c:pt>
                <c:pt idx="3">
                  <c:v>0.10835579514824797</c:v>
                </c:pt>
                <c:pt idx="4">
                  <c:v>0.11590296495956873</c:v>
                </c:pt>
                <c:pt idx="5">
                  <c:v>0.32291105121293806</c:v>
                </c:pt>
              </c:numCache>
            </c:numRef>
          </c:val>
          <c:extLst>
            <c:ext xmlns:c16="http://schemas.microsoft.com/office/drawing/2014/chart" uri="{C3380CC4-5D6E-409C-BE32-E72D297353CC}">
              <c16:uniqueId val="{00000000-E2D5-46F0-874A-52F87FD603CA}"/>
            </c:ext>
          </c:extLst>
        </c:ser>
        <c:dLbls>
          <c:dLblPos val="outEnd"/>
          <c:showLegendKey val="0"/>
          <c:showVal val="1"/>
          <c:showCatName val="0"/>
          <c:showSerName val="0"/>
          <c:showPercent val="0"/>
          <c:showBubbleSize val="0"/>
        </c:dLbls>
        <c:gapWidth val="182"/>
        <c:axId val="2007220560"/>
        <c:axId val="2009175440"/>
      </c:barChart>
      <c:catAx>
        <c:axId val="2007220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9175440"/>
        <c:crosses val="autoZero"/>
        <c:auto val="1"/>
        <c:lblAlgn val="ctr"/>
        <c:lblOffset val="100"/>
        <c:noMultiLvlLbl val="0"/>
      </c:catAx>
      <c:valAx>
        <c:axId val="2009175440"/>
        <c:scaling>
          <c:orientation val="minMax"/>
        </c:scaling>
        <c:delete val="1"/>
        <c:axPos val="l"/>
        <c:numFmt formatCode="0%" sourceLinked="1"/>
        <c:majorTickMark val="out"/>
        <c:minorTickMark val="none"/>
        <c:tickLblPos val="nextTo"/>
        <c:crossAx val="200722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26632466396251E-2"/>
          <c:y val="0.13312106819980835"/>
          <c:w val="0.86733556298773695"/>
          <c:h val="0.7264325323475046"/>
        </c:manualLayout>
      </c:layout>
      <c:barChart>
        <c:barDir val="col"/>
        <c:grouping val="clustered"/>
        <c:varyColors val="0"/>
        <c:ser>
          <c:idx val="1"/>
          <c:order val="1"/>
          <c:tx>
            <c:strRef>
              <c:f>Sheet1!$C$1</c:f>
              <c:strCache>
                <c:ptCount val="1"/>
                <c:pt idx="0">
                  <c:v>Home Sales</c:v>
                </c:pt>
              </c:strCache>
            </c:strRef>
          </c:tx>
          <c:invertIfNegative val="0"/>
          <c:cat>
            <c:numRef>
              <c:f>Sheet1!$A$2:$A$49</c:f>
              <c:numCache>
                <c:formatCode>General</c:formatCode>
                <c:ptCount val="48"/>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numCache>
            </c:numRef>
          </c:cat>
          <c:val>
            <c:numRef>
              <c:f>Sheet1!$C$2:$C$49</c:f>
              <c:numCache>
                <c:formatCode>#,##0</c:formatCode>
                <c:ptCount val="48"/>
                <c:pt idx="0">
                  <c:v>293361</c:v>
                </c:pt>
                <c:pt idx="1">
                  <c:v>346046</c:v>
                </c:pt>
                <c:pt idx="2">
                  <c:v>329461</c:v>
                </c:pt>
                <c:pt idx="3">
                  <c:v>326389</c:v>
                </c:pt>
                <c:pt idx="4">
                  <c:v>369678</c:v>
                </c:pt>
                <c:pt idx="5">
                  <c:v>454688</c:v>
                </c:pt>
                <c:pt idx="6">
                  <c:v>466187</c:v>
                </c:pt>
                <c:pt idx="7">
                  <c:v>491974</c:v>
                </c:pt>
                <c:pt idx="8">
                  <c:v>477526</c:v>
                </c:pt>
                <c:pt idx="9">
                  <c:v>377664</c:v>
                </c:pt>
                <c:pt idx="10">
                  <c:v>271244</c:v>
                </c:pt>
                <c:pt idx="11">
                  <c:v>189345</c:v>
                </c:pt>
                <c:pt idx="12">
                  <c:v>278007</c:v>
                </c:pt>
                <c:pt idx="13">
                  <c:v>309020</c:v>
                </c:pt>
                <c:pt idx="14">
                  <c:v>328274</c:v>
                </c:pt>
                <c:pt idx="15">
                  <c:v>393983</c:v>
                </c:pt>
                <c:pt idx="16">
                  <c:v>413545</c:v>
                </c:pt>
                <c:pt idx="17">
                  <c:v>454814</c:v>
                </c:pt>
                <c:pt idx="18">
                  <c:v>435521</c:v>
                </c:pt>
                <c:pt idx="19">
                  <c:v>319060</c:v>
                </c:pt>
                <c:pt idx="20">
                  <c:v>300020</c:v>
                </c:pt>
                <c:pt idx="21">
                  <c:v>304810</c:v>
                </c:pt>
                <c:pt idx="22">
                  <c:v>311080</c:v>
                </c:pt>
                <c:pt idx="23">
                  <c:v>350360</c:v>
                </c:pt>
                <c:pt idx="24">
                  <c:v>307440</c:v>
                </c:pt>
                <c:pt idx="25">
                  <c:v>344830</c:v>
                </c:pt>
                <c:pt idx="26">
                  <c:v>379070</c:v>
                </c:pt>
                <c:pt idx="27">
                  <c:v>432650</c:v>
                </c:pt>
                <c:pt idx="28">
                  <c:v>464050</c:v>
                </c:pt>
                <c:pt idx="29">
                  <c:v>470730</c:v>
                </c:pt>
                <c:pt idx="30">
                  <c:v>448560</c:v>
                </c:pt>
                <c:pt idx="31">
                  <c:v>511740</c:v>
                </c:pt>
                <c:pt idx="32">
                  <c:v>550550</c:v>
                </c:pt>
                <c:pt idx="33">
                  <c:v>571440</c:v>
                </c:pt>
                <c:pt idx="34">
                  <c:v>576240</c:v>
                </c:pt>
                <c:pt idx="35">
                  <c:v>438970</c:v>
                </c:pt>
                <c:pt idx="36">
                  <c:v>292420</c:v>
                </c:pt>
                <c:pt idx="37">
                  <c:v>381420</c:v>
                </c:pt>
                <c:pt idx="38">
                  <c:v>474860</c:v>
                </c:pt>
                <c:pt idx="39">
                  <c:v>416520</c:v>
                </c:pt>
                <c:pt idx="40">
                  <c:v>422550</c:v>
                </c:pt>
                <c:pt idx="41">
                  <c:v>439790</c:v>
                </c:pt>
                <c:pt idx="42">
                  <c:v>414900</c:v>
                </c:pt>
                <c:pt idx="43">
                  <c:v>383300</c:v>
                </c:pt>
                <c:pt idx="44">
                  <c:v>407100</c:v>
                </c:pt>
                <c:pt idx="45">
                  <c:v>416250</c:v>
                </c:pt>
                <c:pt idx="46">
                  <c:v>424100</c:v>
                </c:pt>
                <c:pt idx="47">
                  <c:v>417600</c:v>
                </c:pt>
              </c:numCache>
            </c:numRef>
          </c:val>
          <c:extLst>
            <c:ext xmlns:c16="http://schemas.microsoft.com/office/drawing/2014/chart" uri="{C3380CC4-5D6E-409C-BE32-E72D297353CC}">
              <c16:uniqueId val="{00000001-5ED2-4234-8004-5181AD03EBC7}"/>
            </c:ext>
          </c:extLst>
        </c:ser>
        <c:dLbls>
          <c:showLegendKey val="0"/>
          <c:showVal val="0"/>
          <c:showCatName val="0"/>
          <c:showSerName val="0"/>
          <c:showPercent val="0"/>
          <c:showBubbleSize val="0"/>
        </c:dLbls>
        <c:gapWidth val="150"/>
        <c:axId val="8926720"/>
        <c:axId val="114311744"/>
      </c:barChart>
      <c:lineChart>
        <c:grouping val="standard"/>
        <c:varyColors val="0"/>
        <c:ser>
          <c:idx val="0"/>
          <c:order val="0"/>
          <c:tx>
            <c:strRef>
              <c:f>Sheet1!$B$1</c:f>
              <c:strCache>
                <c:ptCount val="1"/>
                <c:pt idx="0">
                  <c:v>Membership</c:v>
                </c:pt>
              </c:strCache>
            </c:strRef>
          </c:tx>
          <c:spPr>
            <a:ln w="38100"/>
          </c:spPr>
          <c:marker>
            <c:symbol val="none"/>
          </c:marker>
          <c:cat>
            <c:numRef>
              <c:f>Sheet1!$A$2:$A$49</c:f>
              <c:numCache>
                <c:formatCode>General</c:formatCode>
                <c:ptCount val="48"/>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numCache>
            </c:numRef>
          </c:cat>
          <c:val>
            <c:numRef>
              <c:f>Sheet1!$B$2:$B$49</c:f>
              <c:numCache>
                <c:formatCode>#,##0</c:formatCode>
                <c:ptCount val="48"/>
                <c:pt idx="0">
                  <c:v>58749</c:v>
                </c:pt>
                <c:pt idx="1">
                  <c:v>66657</c:v>
                </c:pt>
                <c:pt idx="2">
                  <c:v>72853</c:v>
                </c:pt>
                <c:pt idx="3">
                  <c:v>78074</c:v>
                </c:pt>
                <c:pt idx="4">
                  <c:v>84323</c:v>
                </c:pt>
                <c:pt idx="5">
                  <c:v>98087</c:v>
                </c:pt>
                <c:pt idx="6">
                  <c:v>116705</c:v>
                </c:pt>
                <c:pt idx="7">
                  <c:v>124414</c:v>
                </c:pt>
                <c:pt idx="8">
                  <c:v>134671</c:v>
                </c:pt>
                <c:pt idx="9">
                  <c:v>148346</c:v>
                </c:pt>
                <c:pt idx="10">
                  <c:v>139449</c:v>
                </c:pt>
                <c:pt idx="11">
                  <c:v>111238</c:v>
                </c:pt>
                <c:pt idx="12">
                  <c:v>102655</c:v>
                </c:pt>
                <c:pt idx="13">
                  <c:v>103570</c:v>
                </c:pt>
                <c:pt idx="14">
                  <c:v>105570</c:v>
                </c:pt>
                <c:pt idx="15">
                  <c:v>115212</c:v>
                </c:pt>
                <c:pt idx="16">
                  <c:v>119795</c:v>
                </c:pt>
                <c:pt idx="17">
                  <c:v>126497</c:v>
                </c:pt>
                <c:pt idx="18">
                  <c:v>139902</c:v>
                </c:pt>
                <c:pt idx="19">
                  <c:v>146025</c:v>
                </c:pt>
                <c:pt idx="20">
                  <c:v>135605</c:v>
                </c:pt>
                <c:pt idx="21">
                  <c:v>125149</c:v>
                </c:pt>
                <c:pt idx="22">
                  <c:v>112306</c:v>
                </c:pt>
                <c:pt idx="23">
                  <c:v>105139</c:v>
                </c:pt>
                <c:pt idx="24">
                  <c:v>97574</c:v>
                </c:pt>
                <c:pt idx="25">
                  <c:v>91527</c:v>
                </c:pt>
                <c:pt idx="26">
                  <c:v>90500</c:v>
                </c:pt>
                <c:pt idx="27">
                  <c:v>93500</c:v>
                </c:pt>
                <c:pt idx="28">
                  <c:v>96500</c:v>
                </c:pt>
                <c:pt idx="29">
                  <c:v>98693</c:v>
                </c:pt>
                <c:pt idx="30">
                  <c:v>103883</c:v>
                </c:pt>
                <c:pt idx="31">
                  <c:v>117153</c:v>
                </c:pt>
                <c:pt idx="32">
                  <c:v>136977</c:v>
                </c:pt>
                <c:pt idx="33">
                  <c:v>161245</c:v>
                </c:pt>
                <c:pt idx="34">
                  <c:v>193932</c:v>
                </c:pt>
                <c:pt idx="35">
                  <c:v>211254</c:v>
                </c:pt>
                <c:pt idx="36">
                  <c:v>207999</c:v>
                </c:pt>
                <c:pt idx="37">
                  <c:v>183835</c:v>
                </c:pt>
                <c:pt idx="38">
                  <c:v>173139</c:v>
                </c:pt>
                <c:pt idx="39">
                  <c:v>170156</c:v>
                </c:pt>
                <c:pt idx="40">
                  <c:v>160995</c:v>
                </c:pt>
                <c:pt idx="41">
                  <c:v>160173</c:v>
                </c:pt>
                <c:pt idx="42">
                  <c:v>169109</c:v>
                </c:pt>
                <c:pt idx="43">
                  <c:v>176614</c:v>
                </c:pt>
                <c:pt idx="44">
                  <c:v>185082</c:v>
                </c:pt>
                <c:pt idx="45">
                  <c:v>191339</c:v>
                </c:pt>
                <c:pt idx="46">
                  <c:v>197700</c:v>
                </c:pt>
                <c:pt idx="47">
                  <c:v>205600</c:v>
                </c:pt>
              </c:numCache>
            </c:numRef>
          </c:val>
          <c:smooth val="0"/>
          <c:extLst>
            <c:ext xmlns:c16="http://schemas.microsoft.com/office/drawing/2014/chart" uri="{C3380CC4-5D6E-409C-BE32-E72D297353CC}">
              <c16:uniqueId val="{00000000-5ED2-4234-8004-5181AD03EBC7}"/>
            </c:ext>
          </c:extLst>
        </c:ser>
        <c:dLbls>
          <c:showLegendKey val="0"/>
          <c:showVal val="0"/>
          <c:showCatName val="0"/>
          <c:showSerName val="0"/>
          <c:showPercent val="0"/>
          <c:showBubbleSize val="0"/>
        </c:dLbls>
        <c:marker val="1"/>
        <c:smooth val="0"/>
        <c:axId val="1084722992"/>
        <c:axId val="1280344416"/>
      </c:lineChart>
      <c:catAx>
        <c:axId val="8926720"/>
        <c:scaling>
          <c:orientation val="minMax"/>
        </c:scaling>
        <c:delete val="0"/>
        <c:axPos val="b"/>
        <c:numFmt formatCode="General" sourceLinked="0"/>
        <c:majorTickMark val="cross"/>
        <c:minorTickMark val="none"/>
        <c:tickLblPos val="nextTo"/>
        <c:txPr>
          <a:bodyPr rot="-5400000" vert="horz"/>
          <a:lstStyle/>
          <a:p>
            <a:pPr>
              <a:defRPr sz="1400"/>
            </a:pPr>
            <a:endParaRPr lang="en-US"/>
          </a:p>
        </c:txPr>
        <c:crossAx val="114311744"/>
        <c:crosses val="autoZero"/>
        <c:auto val="1"/>
        <c:lblAlgn val="ctr"/>
        <c:lblOffset val="300"/>
        <c:noMultiLvlLbl val="0"/>
      </c:catAx>
      <c:valAx>
        <c:axId val="114311744"/>
        <c:scaling>
          <c:orientation val="minMax"/>
          <c:max val="650000"/>
          <c:min val="0"/>
        </c:scaling>
        <c:delete val="0"/>
        <c:axPos val="l"/>
        <c:numFmt formatCode="#,##0" sourceLinked="0"/>
        <c:majorTickMark val="out"/>
        <c:minorTickMark val="none"/>
        <c:tickLblPos val="nextTo"/>
        <c:txPr>
          <a:bodyPr rot="0" vert="horz"/>
          <a:lstStyle/>
          <a:p>
            <a:pPr>
              <a:defRPr sz="1400"/>
            </a:pPr>
            <a:endParaRPr lang="en-US"/>
          </a:p>
        </c:txPr>
        <c:crossAx val="8926720"/>
        <c:crosses val="autoZero"/>
        <c:crossBetween val="between"/>
        <c:minorUnit val="25000"/>
      </c:valAx>
      <c:valAx>
        <c:axId val="1280344416"/>
        <c:scaling>
          <c:orientation val="minMax"/>
        </c:scaling>
        <c:delete val="0"/>
        <c:axPos val="r"/>
        <c:numFmt formatCode="#,##0" sourceLinked="1"/>
        <c:majorTickMark val="out"/>
        <c:minorTickMark val="none"/>
        <c:tickLblPos val="nextTo"/>
        <c:txPr>
          <a:bodyPr/>
          <a:lstStyle/>
          <a:p>
            <a:pPr>
              <a:defRPr sz="1400"/>
            </a:pPr>
            <a:endParaRPr lang="en-US"/>
          </a:p>
        </c:txPr>
        <c:crossAx val="1084722992"/>
        <c:crosses val="max"/>
        <c:crossBetween val="between"/>
      </c:valAx>
      <c:catAx>
        <c:axId val="1084722992"/>
        <c:scaling>
          <c:orientation val="minMax"/>
        </c:scaling>
        <c:delete val="1"/>
        <c:axPos val="b"/>
        <c:numFmt formatCode="General" sourceLinked="1"/>
        <c:majorTickMark val="out"/>
        <c:minorTickMark val="none"/>
        <c:tickLblPos val="nextTo"/>
        <c:crossAx val="1280344416"/>
        <c:crosses val="autoZero"/>
        <c:auto val="1"/>
        <c:lblAlgn val="ctr"/>
        <c:lblOffset val="100"/>
        <c:noMultiLvlLbl val="0"/>
      </c:catAx>
    </c:plotArea>
    <c:legend>
      <c:legendPos val="r"/>
      <c:layout>
        <c:manualLayout>
          <c:xMode val="edge"/>
          <c:yMode val="edge"/>
          <c:x val="0.10757279736616658"/>
          <c:y val="1.6029528507674289E-2"/>
          <c:w val="0.17470979479837748"/>
          <c:h val="0.144076573761613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j-lt"/>
                <a:ea typeface="+mn-ea"/>
                <a:cs typeface="+mn-cs"/>
              </a:defRPr>
            </a:pPr>
            <a:r>
              <a:rPr lang="en-US"/>
              <a:t>California Population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1986</c:v>
                </c:pt>
                <c:pt idx="1">
                  <c:v>2017</c:v>
                </c:pt>
              </c:numCache>
            </c:numRef>
          </c:cat>
          <c:val>
            <c:numRef>
              <c:f>Sheet1!$B$2:$B$3</c:f>
              <c:numCache>
                <c:formatCode>General</c:formatCode>
                <c:ptCount val="2"/>
                <c:pt idx="0">
                  <c:v>27052000</c:v>
                </c:pt>
                <c:pt idx="1">
                  <c:v>39613000</c:v>
                </c:pt>
              </c:numCache>
            </c:numRef>
          </c:val>
          <c:extLst>
            <c:ext xmlns:c16="http://schemas.microsoft.com/office/drawing/2014/chart" uri="{C3380CC4-5D6E-409C-BE32-E72D297353CC}">
              <c16:uniqueId val="{00000000-7EF3-4E4B-9B48-2CFA66A4A96E}"/>
            </c:ext>
          </c:extLst>
        </c:ser>
        <c:dLbls>
          <c:showLegendKey val="0"/>
          <c:showVal val="0"/>
          <c:showCatName val="0"/>
          <c:showSerName val="0"/>
          <c:showPercent val="0"/>
          <c:showBubbleSize val="0"/>
        </c:dLbls>
        <c:gapWidth val="219"/>
        <c:overlap val="-27"/>
        <c:axId val="754093967"/>
        <c:axId val="758469999"/>
      </c:barChart>
      <c:catAx>
        <c:axId val="75409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58469999"/>
        <c:crosses val="autoZero"/>
        <c:auto val="1"/>
        <c:lblAlgn val="ctr"/>
        <c:lblOffset val="100"/>
        <c:noMultiLvlLbl val="0"/>
      </c:catAx>
      <c:valAx>
        <c:axId val="75846999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5409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j-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j-lt"/>
                <a:ea typeface="+mn-ea"/>
                <a:cs typeface="+mn-cs"/>
              </a:defRPr>
            </a:pPr>
            <a:r>
              <a:rPr lang="en-US" dirty="0"/>
              <a:t>California REALTORS®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3F3-4C94-9B36-BA35383C314C}"/>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1986</c:v>
                </c:pt>
                <c:pt idx="1">
                  <c:v>2017</c:v>
                </c:pt>
              </c:numCache>
            </c:numRef>
          </c:cat>
          <c:val>
            <c:numRef>
              <c:f>Sheet1!$B$2:$B$3</c:f>
              <c:numCache>
                <c:formatCode>General</c:formatCode>
                <c:ptCount val="2"/>
                <c:pt idx="0">
                  <c:v>112419</c:v>
                </c:pt>
                <c:pt idx="1">
                  <c:v>200495</c:v>
                </c:pt>
              </c:numCache>
            </c:numRef>
          </c:val>
          <c:extLst>
            <c:ext xmlns:c16="http://schemas.microsoft.com/office/drawing/2014/chart" uri="{C3380CC4-5D6E-409C-BE32-E72D297353CC}">
              <c16:uniqueId val="{00000000-F3F3-4C94-9B36-BA35383C314C}"/>
            </c:ext>
          </c:extLst>
        </c:ser>
        <c:dLbls>
          <c:showLegendKey val="0"/>
          <c:showVal val="0"/>
          <c:showCatName val="0"/>
          <c:showSerName val="0"/>
          <c:showPercent val="0"/>
          <c:showBubbleSize val="0"/>
        </c:dLbls>
        <c:gapWidth val="219"/>
        <c:overlap val="-27"/>
        <c:axId val="754093967"/>
        <c:axId val="758469999"/>
      </c:barChart>
      <c:catAx>
        <c:axId val="75409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58469999"/>
        <c:crosses val="autoZero"/>
        <c:auto val="1"/>
        <c:lblAlgn val="ctr"/>
        <c:lblOffset val="100"/>
        <c:noMultiLvlLbl val="0"/>
      </c:catAx>
      <c:valAx>
        <c:axId val="75846999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5409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j-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j-lt"/>
                <a:ea typeface="+mn-ea"/>
                <a:cs typeface="+mn-cs"/>
              </a:defRPr>
            </a:pPr>
            <a:r>
              <a:rPr lang="en-US" dirty="0"/>
              <a:t>California</a:t>
            </a:r>
            <a:r>
              <a:rPr lang="en-US" baseline="0" dirty="0"/>
              <a:t> Home Sales</a:t>
            </a:r>
            <a:endParaRPr lang="en-US"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1"/>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8DA-4934-B675-8CC9FF628872}"/>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1986</c:v>
                </c:pt>
                <c:pt idx="1">
                  <c:v>2017</c:v>
                </c:pt>
              </c:numCache>
            </c:numRef>
          </c:cat>
          <c:val>
            <c:numRef>
              <c:f>Sheet1!$B$2:$B$3</c:f>
              <c:numCache>
                <c:formatCode>General</c:formatCode>
                <c:ptCount val="2"/>
                <c:pt idx="0">
                  <c:v>393983</c:v>
                </c:pt>
                <c:pt idx="1">
                  <c:v>423760</c:v>
                </c:pt>
              </c:numCache>
            </c:numRef>
          </c:val>
          <c:extLst>
            <c:ext xmlns:c16="http://schemas.microsoft.com/office/drawing/2014/chart" uri="{C3380CC4-5D6E-409C-BE32-E72D297353CC}">
              <c16:uniqueId val="{00000002-A8DA-4934-B675-8CC9FF628872}"/>
            </c:ext>
          </c:extLst>
        </c:ser>
        <c:dLbls>
          <c:showLegendKey val="0"/>
          <c:showVal val="0"/>
          <c:showCatName val="0"/>
          <c:showSerName val="0"/>
          <c:showPercent val="0"/>
          <c:showBubbleSize val="0"/>
        </c:dLbls>
        <c:gapWidth val="219"/>
        <c:overlap val="-27"/>
        <c:axId val="754093967"/>
        <c:axId val="758469999"/>
      </c:barChart>
      <c:catAx>
        <c:axId val="75409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58469999"/>
        <c:crosses val="autoZero"/>
        <c:auto val="1"/>
        <c:lblAlgn val="ctr"/>
        <c:lblOffset val="100"/>
        <c:noMultiLvlLbl val="0"/>
      </c:catAx>
      <c:valAx>
        <c:axId val="758469999"/>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5409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0.47113</cdr:x>
      <cdr:y>0.42059</cdr:y>
    </cdr:from>
    <cdr:to>
      <cdr:x>0.58161</cdr:x>
      <cdr:y>0.57941</cdr:y>
    </cdr:to>
    <cdr:sp macro="" textlink="">
      <cdr:nvSpPr>
        <cdr:cNvPr id="2" name="TextBox 1">
          <a:extLst xmlns:a="http://schemas.openxmlformats.org/drawingml/2006/main">
            <a:ext uri="{FF2B5EF4-FFF2-40B4-BE49-F238E27FC236}">
              <a16:creationId xmlns:a16="http://schemas.microsoft.com/office/drawing/2014/main" id="{532E461F-2A04-4D67-85EC-E5FA65D497CD}"/>
            </a:ext>
          </a:extLst>
        </cdr:cNvPr>
        <cdr:cNvSpPr txBox="1"/>
      </cdr:nvSpPr>
      <cdr:spPr>
        <a:xfrm xmlns:a="http://schemas.openxmlformats.org/drawingml/2006/main">
          <a:off x="5161054" y="1810161"/>
          <a:ext cx="1210163" cy="6835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Fed Raise Rate</a:t>
          </a:r>
        </a:p>
        <a:p xmlns:a="http://schemas.openxmlformats.org/drawingml/2006/main">
          <a:r>
            <a:rPr lang="en-US" sz="1100" dirty="0"/>
            <a:t>the 1</a:t>
          </a:r>
          <a:r>
            <a:rPr lang="en-US" sz="1100" baseline="30000" dirty="0"/>
            <a:t>st</a:t>
          </a:r>
          <a:r>
            <a:rPr lang="en-US" sz="1100" dirty="0"/>
            <a:t> time since </a:t>
          </a:r>
          <a:r>
            <a:rPr lang="en-US" sz="1100" u="sng" dirty="0"/>
            <a:t>mid-2006</a:t>
          </a:r>
        </a:p>
      </cdr:txBody>
    </cdr:sp>
  </cdr:relSizeAnchor>
  <cdr:relSizeAnchor xmlns:cdr="http://schemas.openxmlformats.org/drawingml/2006/chartDrawing">
    <cdr:from>
      <cdr:x>0.51456</cdr:x>
      <cdr:y>0.57581</cdr:y>
    </cdr:from>
    <cdr:to>
      <cdr:x>0.51456</cdr:x>
      <cdr:y>0.6524</cdr:y>
    </cdr:to>
    <cdr:cxnSp macro="">
      <cdr:nvCxnSpPr>
        <cdr:cNvPr id="4" name="Straight Arrow Connector 3">
          <a:extLst xmlns:a="http://schemas.openxmlformats.org/drawingml/2006/main">
            <a:ext uri="{FF2B5EF4-FFF2-40B4-BE49-F238E27FC236}">
              <a16:creationId xmlns:a16="http://schemas.microsoft.com/office/drawing/2014/main" id="{89F478E7-9AB5-4005-A39B-7D804F310513}"/>
            </a:ext>
          </a:extLst>
        </cdr:cNvPr>
        <cdr:cNvCxnSpPr/>
      </cdr:nvCxnSpPr>
      <cdr:spPr>
        <a:xfrm xmlns:a="http://schemas.openxmlformats.org/drawingml/2006/main">
          <a:off x="5636737" y="2478225"/>
          <a:ext cx="0" cy="329634"/>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0.60185</cdr:x>
      <cdr:y>0.34375</cdr:y>
    </cdr:from>
    <cdr:to>
      <cdr:x>0.89815</cdr:x>
      <cdr:y>0.42188</cdr:y>
    </cdr:to>
    <cdr:sp macro="" textlink="">
      <cdr:nvSpPr>
        <cdr:cNvPr id="2" name="TextBox 1"/>
        <cdr:cNvSpPr txBox="1"/>
      </cdr:nvSpPr>
      <cdr:spPr>
        <a:xfrm xmlns:a="http://schemas.openxmlformats.org/drawingml/2006/main">
          <a:off x="4953000" y="1676400"/>
          <a:ext cx="2438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rPr>
            <a:t>Long Run Average: 6.5</a:t>
          </a:r>
        </a:p>
      </cdr:txBody>
    </cdr:sp>
  </cdr:relSizeAnchor>
</c:userShapes>
</file>

<file path=ppt/drawings/drawing3.xml><?xml version="1.0" encoding="utf-8"?>
<c:userShapes xmlns:c="http://schemas.openxmlformats.org/drawingml/2006/chart">
  <cdr:relSizeAnchor xmlns:cdr="http://schemas.openxmlformats.org/drawingml/2006/chartDrawing">
    <cdr:from>
      <cdr:x>0.44065</cdr:x>
      <cdr:y>0.39014</cdr:y>
    </cdr:from>
    <cdr:to>
      <cdr:x>0.71654</cdr:x>
      <cdr:y>0.60067</cdr:y>
    </cdr:to>
    <cdr:sp macro="" textlink="">
      <cdr:nvSpPr>
        <cdr:cNvPr id="2" name="TextBox 1">
          <a:extLst xmlns:a="http://schemas.openxmlformats.org/drawingml/2006/main">
            <a:ext uri="{FF2B5EF4-FFF2-40B4-BE49-F238E27FC236}">
              <a16:creationId xmlns:a16="http://schemas.microsoft.com/office/drawing/2014/main" id="{8FFFB73E-F2DA-488E-BFC0-3558A1BCC46E}"/>
            </a:ext>
          </a:extLst>
        </cdr:cNvPr>
        <cdr:cNvSpPr txBox="1"/>
      </cdr:nvSpPr>
      <cdr:spPr>
        <a:xfrm xmlns:a="http://schemas.openxmlformats.org/drawingml/2006/main">
          <a:off x="4827099" y="1694549"/>
          <a:ext cx="302229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equity sales vs. distressed sales</a:t>
          </a:r>
        </a:p>
      </cdr:txBody>
    </cdr:sp>
  </cdr:relSizeAnchor>
</c:userShapes>
</file>

<file path=ppt/drawings/drawing4.xml><?xml version="1.0" encoding="utf-8"?>
<c:userShapes xmlns:c="http://schemas.openxmlformats.org/drawingml/2006/chart">
  <cdr:relSizeAnchor xmlns:cdr="http://schemas.openxmlformats.org/drawingml/2006/chartDrawing">
    <cdr:from>
      <cdr:x>0.79126</cdr:x>
      <cdr:y>0.15309</cdr:y>
    </cdr:from>
    <cdr:to>
      <cdr:x>1</cdr:x>
      <cdr:y>0.27629</cdr:y>
    </cdr:to>
    <cdr:sp macro="" textlink="">
      <cdr:nvSpPr>
        <cdr:cNvPr id="2" name="TextBox 1"/>
        <cdr:cNvSpPr txBox="1"/>
      </cdr:nvSpPr>
      <cdr:spPr>
        <a:xfrm xmlns:a="http://schemas.openxmlformats.org/drawingml/2006/main">
          <a:off x="8667264" y="726661"/>
          <a:ext cx="2286486" cy="58477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a:t>Avg. year-over-year % chg. = -8.5%</a:t>
          </a:r>
        </a:p>
      </cdr:txBody>
    </cdr:sp>
  </cdr:relSizeAnchor>
  <cdr:relSizeAnchor xmlns:cdr="http://schemas.openxmlformats.org/drawingml/2006/chartDrawing">
    <cdr:from>
      <cdr:x>0.88263</cdr:x>
      <cdr:y>0.27736</cdr:y>
    </cdr:from>
    <cdr:to>
      <cdr:x>0.88263</cdr:x>
      <cdr:y>0.41013</cdr:y>
    </cdr:to>
    <cdr:cxnSp macro="">
      <cdr:nvCxnSpPr>
        <cdr:cNvPr id="4" name="Straight Arrow Connector 3">
          <a:extLst xmlns:a="http://schemas.openxmlformats.org/drawingml/2006/main">
            <a:ext uri="{FF2B5EF4-FFF2-40B4-BE49-F238E27FC236}">
              <a16:creationId xmlns:a16="http://schemas.microsoft.com/office/drawing/2014/main" id="{575494BD-D3C8-4C2D-BFB6-8EA7B5BB84A8}"/>
            </a:ext>
          </a:extLst>
        </cdr:cNvPr>
        <cdr:cNvCxnSpPr/>
      </cdr:nvCxnSpPr>
      <cdr:spPr>
        <a:xfrm xmlns:a="http://schemas.openxmlformats.org/drawingml/2006/main">
          <a:off x="9668108" y="1316524"/>
          <a:ext cx="0" cy="63019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0.18518</cdr:x>
      <cdr:y>0.05263</cdr:y>
    </cdr:to>
    <cdr:sp macro="" textlink="">
      <cdr:nvSpPr>
        <cdr:cNvPr id="2" name="TextBox 1"/>
        <cdr:cNvSpPr txBox="1"/>
      </cdr:nvSpPr>
      <cdr:spPr>
        <a:xfrm xmlns:a="http://schemas.openxmlformats.org/drawingml/2006/main">
          <a:off x="-457200" y="0"/>
          <a:ext cx="1523957" cy="2285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9314E-0721-4E14-B309-1C37CF155052}"/>
              </a:ext>
            </a:extLst>
          </p:cNvPr>
          <p:cNvSpPr>
            <a:spLocks noGrp="1"/>
          </p:cNvSpPr>
          <p:nvPr>
            <p:ph type="hdr" sz="quarter"/>
          </p:nvPr>
        </p:nvSpPr>
        <p:spPr>
          <a:xfrm>
            <a:off x="2" y="1"/>
            <a:ext cx="3027466" cy="465450"/>
          </a:xfrm>
          <a:prstGeom prst="rect">
            <a:avLst/>
          </a:prstGeom>
        </p:spPr>
        <p:txBody>
          <a:bodyPr vert="horz" lIns="91134" tIns="45567" rIns="91134" bIns="45567" rtlCol="0"/>
          <a:lstStyle>
            <a:lvl1pPr algn="l">
              <a:defRPr sz="1200"/>
            </a:lvl1pPr>
          </a:lstStyle>
          <a:p>
            <a:endParaRPr lang="en-US"/>
          </a:p>
        </p:txBody>
      </p:sp>
      <p:sp>
        <p:nvSpPr>
          <p:cNvPr id="3" name="Date Placeholder 2">
            <a:extLst>
              <a:ext uri="{FF2B5EF4-FFF2-40B4-BE49-F238E27FC236}">
                <a16:creationId xmlns:a16="http://schemas.microsoft.com/office/drawing/2014/main" id="{2BF45F8C-EE61-460B-8421-99E3E5F84BBB}"/>
              </a:ext>
            </a:extLst>
          </p:cNvPr>
          <p:cNvSpPr>
            <a:spLocks noGrp="1"/>
          </p:cNvSpPr>
          <p:nvPr>
            <p:ph type="dt" sz="quarter" idx="1"/>
          </p:nvPr>
        </p:nvSpPr>
        <p:spPr>
          <a:xfrm>
            <a:off x="3955954" y="1"/>
            <a:ext cx="3027466" cy="465450"/>
          </a:xfrm>
          <a:prstGeom prst="rect">
            <a:avLst/>
          </a:prstGeom>
        </p:spPr>
        <p:txBody>
          <a:bodyPr vert="horz" lIns="91134" tIns="45567" rIns="91134" bIns="45567" rtlCol="0"/>
          <a:lstStyle>
            <a:lvl1pPr algn="r">
              <a:defRPr sz="1200"/>
            </a:lvl1pPr>
          </a:lstStyle>
          <a:p>
            <a:fld id="{B7AA1834-7137-4B42-A848-7DBBD06B38C2}" type="datetimeFigureOut">
              <a:rPr lang="en-US" smtClean="0"/>
              <a:t>4/5/2019</a:t>
            </a:fld>
            <a:endParaRPr lang="en-US"/>
          </a:p>
        </p:txBody>
      </p:sp>
      <p:sp>
        <p:nvSpPr>
          <p:cNvPr id="4" name="Footer Placeholder 3">
            <a:extLst>
              <a:ext uri="{FF2B5EF4-FFF2-40B4-BE49-F238E27FC236}">
                <a16:creationId xmlns:a16="http://schemas.microsoft.com/office/drawing/2014/main" id="{275D242C-0983-4EB2-8B88-C72D0E173002}"/>
              </a:ext>
            </a:extLst>
          </p:cNvPr>
          <p:cNvSpPr>
            <a:spLocks noGrp="1"/>
          </p:cNvSpPr>
          <p:nvPr>
            <p:ph type="ftr" sz="quarter" idx="2"/>
          </p:nvPr>
        </p:nvSpPr>
        <p:spPr>
          <a:xfrm>
            <a:off x="2" y="8805552"/>
            <a:ext cx="3027466" cy="465450"/>
          </a:xfrm>
          <a:prstGeom prst="rect">
            <a:avLst/>
          </a:prstGeom>
        </p:spPr>
        <p:txBody>
          <a:bodyPr vert="horz" lIns="91134" tIns="45567" rIns="91134" bIns="4556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FBB06E-BC02-49E6-B233-B53CB9C8CA0A}"/>
              </a:ext>
            </a:extLst>
          </p:cNvPr>
          <p:cNvSpPr>
            <a:spLocks noGrp="1"/>
          </p:cNvSpPr>
          <p:nvPr>
            <p:ph type="sldNum" sz="quarter" idx="3"/>
          </p:nvPr>
        </p:nvSpPr>
        <p:spPr>
          <a:xfrm>
            <a:off x="3955954" y="8805552"/>
            <a:ext cx="3027466" cy="465450"/>
          </a:xfrm>
          <a:prstGeom prst="rect">
            <a:avLst/>
          </a:prstGeom>
        </p:spPr>
        <p:txBody>
          <a:bodyPr vert="horz" lIns="91134" tIns="45567" rIns="91134" bIns="45567" rtlCol="0" anchor="b"/>
          <a:lstStyle>
            <a:lvl1pPr algn="r">
              <a:defRPr sz="1200"/>
            </a:lvl1pPr>
          </a:lstStyle>
          <a:p>
            <a:fld id="{5DEC2EBE-C8AE-4AF2-929D-CD7256869751}" type="slidenum">
              <a:rPr lang="en-US" smtClean="0"/>
              <a:t>‹#›</a:t>
            </a:fld>
            <a:endParaRPr lang="en-US"/>
          </a:p>
        </p:txBody>
      </p:sp>
    </p:spTree>
    <p:extLst>
      <p:ext uri="{BB962C8B-B14F-4D97-AF65-F5344CB8AC3E}">
        <p14:creationId xmlns:p14="http://schemas.microsoft.com/office/powerpoint/2010/main" val="68949100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4T17:12:00.4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160"/>
          </a:xfrm>
          <a:prstGeom prst="rect">
            <a:avLst/>
          </a:prstGeom>
        </p:spPr>
        <p:txBody>
          <a:bodyPr vert="horz" lIns="92866" tIns="46433" rIns="92866" bIns="46433" rtlCol="0"/>
          <a:lstStyle>
            <a:lvl1pPr algn="l">
              <a:defRPr sz="1200"/>
            </a:lvl1pPr>
          </a:lstStyle>
          <a:p>
            <a:endParaRPr lang="en-US" dirty="0"/>
          </a:p>
        </p:txBody>
      </p:sp>
      <p:sp>
        <p:nvSpPr>
          <p:cNvPr id="3" name="Date Placeholder 2"/>
          <p:cNvSpPr>
            <a:spLocks noGrp="1"/>
          </p:cNvSpPr>
          <p:nvPr>
            <p:ph type="dt" idx="1"/>
          </p:nvPr>
        </p:nvSpPr>
        <p:spPr>
          <a:xfrm>
            <a:off x="3956551" y="1"/>
            <a:ext cx="3026833" cy="465160"/>
          </a:xfrm>
          <a:prstGeom prst="rect">
            <a:avLst/>
          </a:prstGeom>
        </p:spPr>
        <p:txBody>
          <a:bodyPr vert="horz" lIns="92866" tIns="46433" rIns="92866" bIns="46433" rtlCol="0"/>
          <a:lstStyle>
            <a:lvl1pPr algn="r">
              <a:defRPr sz="1200"/>
            </a:lvl1pPr>
          </a:lstStyle>
          <a:p>
            <a:fld id="{0FF1A7D0-30CB-4DC4-BCDD-D80AD387D0B0}" type="datetimeFigureOut">
              <a:rPr lang="en-US" smtClean="0"/>
              <a:t>4/5/2019</a:t>
            </a:fld>
            <a:endParaRPr lang="en-US" dirty="0"/>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66" tIns="46433" rIns="92866" bIns="46433" rtlCol="0" anchor="ctr"/>
          <a:lstStyle/>
          <a:p>
            <a:endParaRPr lang="en-US" dirty="0"/>
          </a:p>
        </p:txBody>
      </p:sp>
      <p:sp>
        <p:nvSpPr>
          <p:cNvPr id="5" name="Notes Placeholder 4"/>
          <p:cNvSpPr>
            <a:spLocks noGrp="1"/>
          </p:cNvSpPr>
          <p:nvPr>
            <p:ph type="body" sz="quarter" idx="3"/>
          </p:nvPr>
        </p:nvSpPr>
        <p:spPr>
          <a:xfrm>
            <a:off x="698500" y="4461668"/>
            <a:ext cx="5588000" cy="3650457"/>
          </a:xfrm>
          <a:prstGeom prst="rect">
            <a:avLst/>
          </a:prstGeom>
        </p:spPr>
        <p:txBody>
          <a:bodyPr vert="horz" lIns="92866" tIns="46433" rIns="92866" bIns="464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3"/>
            <a:ext cx="3026833" cy="465159"/>
          </a:xfrm>
          <a:prstGeom prst="rect">
            <a:avLst/>
          </a:prstGeom>
        </p:spPr>
        <p:txBody>
          <a:bodyPr vert="horz" lIns="92866" tIns="46433" rIns="92866" bIns="464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3"/>
            <a:ext cx="3026833" cy="465159"/>
          </a:xfrm>
          <a:prstGeom prst="rect">
            <a:avLst/>
          </a:prstGeom>
        </p:spPr>
        <p:txBody>
          <a:bodyPr vert="horz" lIns="92866" tIns="46433" rIns="92866" bIns="46433" rtlCol="0" anchor="b"/>
          <a:lstStyle>
            <a:lvl1pPr algn="r">
              <a:defRPr sz="1200"/>
            </a:lvl1pPr>
          </a:lstStyle>
          <a:p>
            <a:fld id="{E3048F0E-59E4-4A86-BE40-E9C41F06D90A}" type="slidenum">
              <a:rPr lang="en-US" smtClean="0"/>
              <a:t>‹#›</a:t>
            </a:fld>
            <a:endParaRPr lang="en-US" dirty="0"/>
          </a:p>
        </p:txBody>
      </p:sp>
    </p:spTree>
    <p:extLst>
      <p:ext uri="{BB962C8B-B14F-4D97-AF65-F5344CB8AC3E}">
        <p14:creationId xmlns:p14="http://schemas.microsoft.com/office/powerpoint/2010/main" val="404833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C5DE19-D39F-4FF0-AD75-9C3B36B4AF4F}" type="slidenum">
              <a:rPr lang="en-US" smtClean="0"/>
              <a:t>1</a:t>
            </a:fld>
            <a:endParaRPr lang="en-US" dirty="0"/>
          </a:p>
        </p:txBody>
      </p:sp>
    </p:spTree>
    <p:extLst>
      <p:ext uri="{BB962C8B-B14F-4D97-AF65-F5344CB8AC3E}">
        <p14:creationId xmlns:p14="http://schemas.microsoft.com/office/powerpoint/2010/main" val="139568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048F0E-59E4-4A86-BE40-E9C41F06D90A}" type="slidenum">
              <a:rPr lang="en-US" smtClean="0"/>
              <a:t>11</a:t>
            </a:fld>
            <a:endParaRPr lang="en-US" dirty="0"/>
          </a:p>
        </p:txBody>
      </p:sp>
    </p:spTree>
    <p:extLst>
      <p:ext uri="{BB962C8B-B14F-4D97-AF65-F5344CB8AC3E}">
        <p14:creationId xmlns:p14="http://schemas.microsoft.com/office/powerpoint/2010/main" val="84730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Tech grows at the expense of older parts of the economy </a:t>
            </a:r>
          </a:p>
          <a:p>
            <a:r>
              <a:rPr lang="en-US" sz="2000" dirty="0"/>
              <a:t>Soaring housing costs are hurting the region’s economic diversity</a:t>
            </a:r>
          </a:p>
          <a:p>
            <a:r>
              <a:rPr lang="en-US" sz="2000" dirty="0"/>
              <a:t>Unwilling to densify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318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474"/>
            <a:fld id="{1447877A-91DB-42C4-9A53-61C341865AB4}" type="slidenum">
              <a:rPr lang="en-US">
                <a:solidFill>
                  <a:prstClr val="black"/>
                </a:solidFill>
                <a:latin typeface="Calibri" panose="020F0502020204030204"/>
              </a:rPr>
              <a:pPr defTabSz="911474"/>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7462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1474">
              <a:defRPr/>
            </a:pPr>
            <a:fld id="{5E706182-2B13-43D7-947D-A9169881F71F}" type="slidenum">
              <a:rPr lang="en-US">
                <a:solidFill>
                  <a:prstClr val="black"/>
                </a:solidFill>
                <a:latin typeface="Calibri"/>
              </a:rPr>
              <a:pPr defTabSz="911474">
                <a:defRPr/>
              </a:pPr>
              <a:t>14</a:t>
            </a:fld>
            <a:endParaRPr lang="en-US">
              <a:solidFill>
                <a:prstClr val="black"/>
              </a:solidFill>
              <a:latin typeface="Calibri"/>
            </a:endParaRPr>
          </a:p>
        </p:txBody>
      </p:sp>
      <p:sp>
        <p:nvSpPr>
          <p:cNvPr id="1821698" name="Rectangle 2"/>
          <p:cNvSpPr>
            <a:spLocks noGrp="1" noRot="1" noChangeAspect="1" noChangeArrowheads="1" noTextEdit="1"/>
          </p:cNvSpPr>
          <p:nvPr>
            <p:ph type="sldImg"/>
          </p:nvPr>
        </p:nvSpPr>
        <p:spPr>
          <a:xfrm>
            <a:off x="400050" y="696913"/>
            <a:ext cx="6162675" cy="3467100"/>
          </a:xfrm>
          <a:ln/>
        </p:spPr>
      </p:sp>
      <p:sp>
        <p:nvSpPr>
          <p:cNvPr id="1821699" name="Rectangle 3"/>
          <p:cNvSpPr>
            <a:spLocks noGrp="1" noChangeArrowheads="1"/>
          </p:cNvSpPr>
          <p:nvPr>
            <p:ph type="body" idx="1"/>
          </p:nvPr>
        </p:nvSpPr>
        <p:spPr>
          <a:xfrm>
            <a:off x="928744" y="4393349"/>
            <a:ext cx="5102207" cy="4155590"/>
          </a:xfrm>
        </p:spPr>
        <p:txBody>
          <a:bodyPr lIns="99553" tIns="49775" rIns="99553" bIns="49775"/>
          <a:lstStyle/>
          <a:p>
            <a:pPr>
              <a:buFontTx/>
              <a:buNone/>
            </a:pPr>
            <a:r>
              <a:rPr lang="en-US" sz="2000" dirty="0">
                <a:latin typeface="Arial" charset="0"/>
              </a:rPr>
              <a:t>Membership has been rising since 2012</a:t>
            </a:r>
          </a:p>
          <a:p>
            <a:pPr>
              <a:buFontTx/>
              <a:buNone/>
            </a:pPr>
            <a:r>
              <a:rPr lang="en-US" sz="2000" dirty="0">
                <a:latin typeface="Arial" charset="0"/>
              </a:rPr>
              <a:t>Variable dues formula compliance program</a:t>
            </a:r>
          </a:p>
          <a:p>
            <a:pPr>
              <a:buFontTx/>
              <a:buNone/>
            </a:pPr>
            <a:endParaRPr lang="en-US" sz="2000" dirty="0">
              <a:latin typeface="Arial" charset="0"/>
            </a:endParaRPr>
          </a:p>
          <a:p>
            <a:pPr>
              <a:buFontTx/>
              <a:buNone/>
            </a:pPr>
            <a:r>
              <a:rPr lang="en-US" sz="2000" dirty="0">
                <a:latin typeface="Arial" charset="0"/>
              </a:rPr>
              <a:t>Data for 2017 - 2019</a:t>
            </a:r>
          </a:p>
          <a:p>
            <a:pPr>
              <a:buFontTx/>
              <a:buNone/>
            </a:pPr>
            <a:r>
              <a:rPr lang="en-US" sz="2000" dirty="0">
                <a:latin typeface="Arial" charset="0"/>
              </a:rPr>
              <a:t>424.1 </a:t>
            </a:r>
          </a:p>
          <a:p>
            <a:pPr>
              <a:buFontTx/>
              <a:buNone/>
            </a:pPr>
            <a:r>
              <a:rPr lang="en-US" sz="2000" dirty="0">
                <a:latin typeface="Arial" charset="0"/>
              </a:rPr>
              <a:t>417.6</a:t>
            </a:r>
          </a:p>
          <a:p>
            <a:pPr>
              <a:buFontTx/>
              <a:buNone/>
            </a:pPr>
            <a:r>
              <a:rPr lang="en-US" sz="2000" dirty="0">
                <a:latin typeface="Arial" charset="0"/>
              </a:rPr>
              <a:t>416.8</a:t>
            </a:r>
          </a:p>
          <a:p>
            <a:pPr>
              <a:buFontTx/>
              <a:buNone/>
            </a:pPr>
            <a:endParaRPr lang="en-US" sz="2000" dirty="0">
              <a:latin typeface="Arial" charset="0"/>
            </a:endParaRPr>
          </a:p>
          <a:p>
            <a:pPr>
              <a:buFontTx/>
              <a:buNone/>
            </a:pPr>
            <a:endParaRPr lang="en-US" sz="2000" dirty="0">
              <a:latin typeface="Arial" charset="0"/>
            </a:endParaRPr>
          </a:p>
          <a:p>
            <a:pPr>
              <a:buFontTx/>
              <a:buNone/>
            </a:pPr>
            <a:r>
              <a:rPr lang="en-US" sz="2000" dirty="0">
                <a:latin typeface="Arial" charset="0"/>
              </a:rPr>
              <a:t>197.700</a:t>
            </a:r>
          </a:p>
          <a:p>
            <a:pPr>
              <a:buFontTx/>
              <a:buNone/>
            </a:pPr>
            <a:r>
              <a:rPr lang="en-US" sz="2000" dirty="0">
                <a:latin typeface="Arial" charset="0"/>
              </a:rPr>
              <a:t>205,600</a:t>
            </a:r>
          </a:p>
          <a:p>
            <a:pPr>
              <a:buFontTx/>
              <a:buNone/>
            </a:pPr>
            <a:r>
              <a:rPr lang="en-US" sz="2000" dirty="0">
                <a:latin typeface="Arial" charset="0"/>
              </a:rPr>
              <a:t>211,250</a:t>
            </a:r>
          </a:p>
        </p:txBody>
      </p:sp>
    </p:spTree>
    <p:extLst>
      <p:ext uri="{BB962C8B-B14F-4D97-AF65-F5344CB8AC3E}">
        <p14:creationId xmlns:p14="http://schemas.microsoft.com/office/powerpoint/2010/main" val="49451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62675" cy="3467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474">
              <a:defRPr/>
            </a:pPr>
            <a:fld id="{A8C0CBF6-C2E0-4C81-825C-0DF6521AD108}" type="slidenum">
              <a:rPr lang="en-US">
                <a:solidFill>
                  <a:prstClr val="black"/>
                </a:solidFill>
                <a:latin typeface="Calibri"/>
              </a:rPr>
              <a:pPr defTabSz="911474">
                <a:defRPr/>
              </a:pPr>
              <a:t>16</a:t>
            </a:fld>
            <a:endParaRPr lang="en-US">
              <a:solidFill>
                <a:prstClr val="black"/>
              </a:solidFill>
              <a:latin typeface="Calibri"/>
            </a:endParaRPr>
          </a:p>
        </p:txBody>
      </p:sp>
    </p:spTree>
    <p:extLst>
      <p:ext uri="{BB962C8B-B14F-4D97-AF65-F5344CB8AC3E}">
        <p14:creationId xmlns:p14="http://schemas.microsoft.com/office/powerpoint/2010/main" val="410637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474">
              <a:defRPr/>
            </a:pPr>
            <a:fld id="{1447877A-91DB-42C4-9A53-61C341865AB4}" type="slidenum">
              <a:rPr lang="en-US">
                <a:solidFill>
                  <a:prstClr val="black"/>
                </a:solidFill>
                <a:latin typeface="Calibri" panose="020F0502020204030204"/>
              </a:rPr>
              <a:pPr defTabSz="9114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7462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300">
                <a:solidFill>
                  <a:schemeClr val="tx1"/>
                </a:solidFill>
                <a:latin typeface="Times New Roman" pitchFamily="18" charset="0"/>
              </a:defRPr>
            </a:lvl1pPr>
            <a:lvl2pPr marL="718880" indent="-276492" eaLnBrk="0" hangingPunct="0">
              <a:defRPr sz="2300">
                <a:solidFill>
                  <a:schemeClr val="tx1"/>
                </a:solidFill>
                <a:latin typeface="Times New Roman" pitchFamily="18" charset="0"/>
              </a:defRPr>
            </a:lvl2pPr>
            <a:lvl3pPr marL="1105970" indent="-221196" eaLnBrk="0" hangingPunct="0">
              <a:defRPr sz="2300">
                <a:solidFill>
                  <a:schemeClr val="tx1"/>
                </a:solidFill>
                <a:latin typeface="Times New Roman" pitchFamily="18" charset="0"/>
              </a:defRPr>
            </a:lvl3pPr>
            <a:lvl4pPr marL="1548356" indent="-221196" eaLnBrk="0" hangingPunct="0">
              <a:defRPr sz="2300">
                <a:solidFill>
                  <a:schemeClr val="tx1"/>
                </a:solidFill>
                <a:latin typeface="Times New Roman" pitchFamily="18" charset="0"/>
              </a:defRPr>
            </a:lvl4pPr>
            <a:lvl5pPr marL="1990746" indent="-221196" eaLnBrk="0" hangingPunct="0">
              <a:defRPr sz="2300">
                <a:solidFill>
                  <a:schemeClr val="tx1"/>
                </a:solidFill>
                <a:latin typeface="Times New Roman" pitchFamily="18" charset="0"/>
              </a:defRPr>
            </a:lvl5pPr>
            <a:lvl6pPr marL="2433133" indent="-221196" eaLnBrk="0" fontAlgn="base" hangingPunct="0">
              <a:spcBef>
                <a:spcPct val="0"/>
              </a:spcBef>
              <a:spcAft>
                <a:spcPct val="0"/>
              </a:spcAft>
              <a:defRPr sz="2300">
                <a:solidFill>
                  <a:schemeClr val="tx1"/>
                </a:solidFill>
                <a:latin typeface="Times New Roman" pitchFamily="18" charset="0"/>
              </a:defRPr>
            </a:lvl6pPr>
            <a:lvl7pPr marL="2875521" indent="-221196" eaLnBrk="0" fontAlgn="base" hangingPunct="0">
              <a:spcBef>
                <a:spcPct val="0"/>
              </a:spcBef>
              <a:spcAft>
                <a:spcPct val="0"/>
              </a:spcAft>
              <a:defRPr sz="2300">
                <a:solidFill>
                  <a:schemeClr val="tx1"/>
                </a:solidFill>
                <a:latin typeface="Times New Roman" pitchFamily="18" charset="0"/>
              </a:defRPr>
            </a:lvl7pPr>
            <a:lvl8pPr marL="3317910" indent="-221196" eaLnBrk="0" fontAlgn="base" hangingPunct="0">
              <a:spcBef>
                <a:spcPct val="0"/>
              </a:spcBef>
              <a:spcAft>
                <a:spcPct val="0"/>
              </a:spcAft>
              <a:defRPr sz="2300">
                <a:solidFill>
                  <a:schemeClr val="tx1"/>
                </a:solidFill>
                <a:latin typeface="Times New Roman" pitchFamily="18" charset="0"/>
              </a:defRPr>
            </a:lvl8pPr>
            <a:lvl9pPr marL="3760296" indent="-221196" eaLnBrk="0" fontAlgn="base" hangingPunct="0">
              <a:spcBef>
                <a:spcPct val="0"/>
              </a:spcBef>
              <a:spcAft>
                <a:spcPct val="0"/>
              </a:spcAft>
              <a:defRPr sz="2300">
                <a:solidFill>
                  <a:schemeClr val="tx1"/>
                </a:solidFill>
                <a:latin typeface="Times New Roman" pitchFamily="18" charset="0"/>
              </a:defRPr>
            </a:lvl9pPr>
          </a:lstStyle>
          <a:p>
            <a:pPr defTabSz="878570" eaLnBrk="1" hangingPunct="1">
              <a:defRPr/>
            </a:pPr>
            <a:fld id="{6EC19C8B-02B6-4FE3-A5B6-AD46A469FC0D}" type="slidenum">
              <a:rPr lang="en-US" sz="1200">
                <a:solidFill>
                  <a:prstClr val="black"/>
                </a:solidFill>
              </a:rPr>
              <a:pPr defTabSz="878570" eaLnBrk="1" hangingPunct="1">
                <a:defRPr/>
              </a:pPr>
              <a:t>19</a:t>
            </a:fld>
            <a:endParaRPr lang="en-US" sz="1200" dirty="0">
              <a:solidFill>
                <a:prstClr val="black"/>
              </a:solidFill>
            </a:endParaRPr>
          </a:p>
        </p:txBody>
      </p:sp>
      <p:sp>
        <p:nvSpPr>
          <p:cNvPr id="37891" name="Rectangle 7"/>
          <p:cNvSpPr txBox="1">
            <a:spLocks noGrp="1" noChangeArrowheads="1"/>
          </p:cNvSpPr>
          <p:nvPr/>
        </p:nvSpPr>
        <p:spPr bwMode="auto">
          <a:xfrm>
            <a:off x="3793252" y="8527627"/>
            <a:ext cx="2900715" cy="44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1" tIns="46053" rIns="92101" bIns="46053"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algn="r" defTabSz="927379" eaLnBrk="1" hangingPunct="1">
              <a:defRPr/>
            </a:pPr>
            <a:fld id="{94E504BA-19B0-46D5-BF44-1A9DA6B656D1}" type="slidenum">
              <a:rPr lang="en-US" sz="1200">
                <a:solidFill>
                  <a:prstClr val="black"/>
                </a:solidFill>
                <a:latin typeface="Arial Unicode MS" pitchFamily="34" charset="-128"/>
              </a:rPr>
              <a:pPr algn="r" defTabSz="927379" eaLnBrk="1" hangingPunct="1">
                <a:defRPr/>
              </a:pPr>
              <a:t>19</a:t>
            </a:fld>
            <a:endParaRPr lang="en-US" sz="1200" dirty="0">
              <a:solidFill>
                <a:prstClr val="black"/>
              </a:solidFill>
              <a:latin typeface="Arial Unicode MS" pitchFamily="34" charset="-128"/>
            </a:endParaRPr>
          </a:p>
        </p:txBody>
      </p:sp>
      <p:sp>
        <p:nvSpPr>
          <p:cNvPr id="37892" name="Rectangle 2"/>
          <p:cNvSpPr>
            <a:spLocks noGrp="1" noRot="1" noChangeAspect="1" noChangeArrowheads="1" noTextEdit="1"/>
          </p:cNvSpPr>
          <p:nvPr>
            <p:ph type="sldImg"/>
          </p:nvPr>
        </p:nvSpPr>
        <p:spPr>
          <a:xfrm>
            <a:off x="365125" y="676275"/>
            <a:ext cx="5972175" cy="3360738"/>
          </a:xfrm>
          <a:ln/>
        </p:spPr>
      </p:sp>
      <p:sp>
        <p:nvSpPr>
          <p:cNvPr id="37893" name="Rectangle 3"/>
          <p:cNvSpPr>
            <a:spLocks noGrp="1" noChangeArrowheads="1"/>
          </p:cNvSpPr>
          <p:nvPr>
            <p:ph type="body" idx="1"/>
          </p:nvPr>
        </p:nvSpPr>
        <p:spPr>
          <a:xfrm>
            <a:off x="892530" y="4264592"/>
            <a:ext cx="4908902" cy="4036969"/>
          </a:xfrm>
          <a:noFill/>
        </p:spPr>
        <p:txBody>
          <a:bodyPr lIns="92981" tIns="46490" rIns="92981" bIns="46490"/>
          <a:lstStyle/>
          <a:p>
            <a:pPr eaLnBrk="1" hangingPunct="1"/>
            <a:r>
              <a:rPr lang="en-US" sz="1800" dirty="0">
                <a:latin typeface="Times New Roman" pitchFamily="18" charset="0"/>
              </a:rPr>
              <a:t>The new normal after the financial crisis began in Jan 2014</a:t>
            </a:r>
          </a:p>
          <a:p>
            <a:pPr eaLnBrk="1" hangingPunct="1"/>
            <a:r>
              <a:rPr lang="en-US" sz="1800" dirty="0">
                <a:latin typeface="Times New Roman" pitchFamily="18" charset="0"/>
              </a:rPr>
              <a:t>My point here is that we all need to reset what we consider to be a normal market</a:t>
            </a:r>
          </a:p>
          <a:p>
            <a:pPr eaLnBrk="1" hangingPunct="1"/>
            <a:r>
              <a:rPr lang="en-US" sz="1800" dirty="0">
                <a:latin typeface="Times New Roman" pitchFamily="18" charset="0"/>
              </a:rPr>
              <a:t>For sellers the normal market is what their neighbors house sold for last year.</a:t>
            </a:r>
          </a:p>
          <a:p>
            <a:pPr eaLnBrk="1" hangingPunct="1"/>
            <a:r>
              <a:rPr lang="en-US" sz="1800" dirty="0">
                <a:latin typeface="Times New Roman" pitchFamily="18" charset="0"/>
              </a:rPr>
              <a:t>We are long past the “recovery” </a:t>
            </a:r>
          </a:p>
        </p:txBody>
      </p:sp>
    </p:spTree>
    <p:extLst>
      <p:ext uri="{BB962C8B-B14F-4D97-AF65-F5344CB8AC3E}">
        <p14:creationId xmlns:p14="http://schemas.microsoft.com/office/powerpoint/2010/main" val="300632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474" rtl="0" eaLnBrk="1" fontAlgn="auto" latinLnBrk="0" hangingPunct="1">
              <a:lnSpc>
                <a:spcPct val="100000"/>
              </a:lnSpc>
              <a:spcBef>
                <a:spcPts val="0"/>
              </a:spcBef>
              <a:spcAft>
                <a:spcPts val="0"/>
              </a:spcAft>
              <a:buClrTx/>
              <a:buSzTx/>
              <a:buFontTx/>
              <a:buNone/>
              <a:tabLst/>
              <a:defRPr/>
            </a:pPr>
            <a:fld id="{1447877A-91DB-42C4-9A53-61C341865A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4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42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340812" y="4499246"/>
            <a:ext cx="5588000" cy="3650457"/>
          </a:xfrm>
        </p:spPr>
        <p:txBody>
          <a:bodyPr/>
          <a:lstStyle/>
          <a:p>
            <a:r>
              <a:rPr lang="en-US" sz="2000" dirty="0"/>
              <a:t>We can all agree that Dec and Jan were not </a:t>
            </a:r>
          </a:p>
          <a:p>
            <a:r>
              <a:rPr lang="en-US" sz="2000" dirty="0"/>
              <a:t>Good news is that Feb was much better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342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45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3605" rtl="0" eaLnBrk="1" fontAlgn="auto" latinLnBrk="0" hangingPunct="1">
              <a:lnSpc>
                <a:spcPct val="100000"/>
              </a:lnSpc>
              <a:spcBef>
                <a:spcPts val="0"/>
              </a:spcBef>
              <a:spcAft>
                <a:spcPts val="0"/>
              </a:spcAft>
              <a:buClrTx/>
              <a:buSzTx/>
              <a:buFontTx/>
              <a:buNone/>
              <a:tabLst/>
              <a:defRPr/>
            </a:pPr>
            <a:fld id="{1447877A-91DB-42C4-9A53-61C341865A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360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0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2021" eaLnBrk="0" hangingPunct="0">
              <a:defRPr sz="2400">
                <a:solidFill>
                  <a:schemeClr val="tx1"/>
                </a:solidFill>
                <a:latin typeface="Times New Roman" pitchFamily="18" charset="0"/>
              </a:defRPr>
            </a:lvl1pPr>
            <a:lvl2pPr marL="746895" indent="-287268" defTabSz="932021" eaLnBrk="0" hangingPunct="0">
              <a:defRPr sz="2400">
                <a:solidFill>
                  <a:schemeClr val="tx1"/>
                </a:solidFill>
                <a:latin typeface="Times New Roman" pitchFamily="18" charset="0"/>
              </a:defRPr>
            </a:lvl2pPr>
            <a:lvl3pPr marL="1149067" indent="-229814" defTabSz="932021" eaLnBrk="0" hangingPunct="0">
              <a:defRPr sz="2400">
                <a:solidFill>
                  <a:schemeClr val="tx1"/>
                </a:solidFill>
                <a:latin typeface="Times New Roman" pitchFamily="18" charset="0"/>
              </a:defRPr>
            </a:lvl3pPr>
            <a:lvl4pPr marL="1608696" indent="-229814" defTabSz="932021" eaLnBrk="0" hangingPunct="0">
              <a:defRPr sz="2400">
                <a:solidFill>
                  <a:schemeClr val="tx1"/>
                </a:solidFill>
                <a:latin typeface="Times New Roman" pitchFamily="18" charset="0"/>
              </a:defRPr>
            </a:lvl4pPr>
            <a:lvl5pPr marL="2068323" indent="-229814" defTabSz="932021" eaLnBrk="0" hangingPunct="0">
              <a:defRPr sz="2400">
                <a:solidFill>
                  <a:schemeClr val="tx1"/>
                </a:solidFill>
                <a:latin typeface="Times New Roman" pitchFamily="18" charset="0"/>
              </a:defRPr>
            </a:lvl5pPr>
            <a:lvl6pPr marL="2527950" indent="-229814" defTabSz="932021" eaLnBrk="0" fontAlgn="base" hangingPunct="0">
              <a:spcBef>
                <a:spcPct val="0"/>
              </a:spcBef>
              <a:spcAft>
                <a:spcPct val="0"/>
              </a:spcAft>
              <a:defRPr sz="2400">
                <a:solidFill>
                  <a:schemeClr val="tx1"/>
                </a:solidFill>
                <a:latin typeface="Times New Roman" pitchFamily="18" charset="0"/>
              </a:defRPr>
            </a:lvl6pPr>
            <a:lvl7pPr marL="2987576" indent="-229814" defTabSz="932021" eaLnBrk="0" fontAlgn="base" hangingPunct="0">
              <a:spcBef>
                <a:spcPct val="0"/>
              </a:spcBef>
              <a:spcAft>
                <a:spcPct val="0"/>
              </a:spcAft>
              <a:defRPr sz="2400">
                <a:solidFill>
                  <a:schemeClr val="tx1"/>
                </a:solidFill>
                <a:latin typeface="Times New Roman" pitchFamily="18" charset="0"/>
              </a:defRPr>
            </a:lvl7pPr>
            <a:lvl8pPr marL="3447203" indent="-229814" defTabSz="932021" eaLnBrk="0" fontAlgn="base" hangingPunct="0">
              <a:spcBef>
                <a:spcPct val="0"/>
              </a:spcBef>
              <a:spcAft>
                <a:spcPct val="0"/>
              </a:spcAft>
              <a:defRPr sz="2400">
                <a:solidFill>
                  <a:schemeClr val="tx1"/>
                </a:solidFill>
                <a:latin typeface="Times New Roman" pitchFamily="18" charset="0"/>
              </a:defRPr>
            </a:lvl8pPr>
            <a:lvl9pPr marL="3906831" indent="-229814" defTabSz="932021"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2021" rtl="0" eaLnBrk="1" fontAlgn="auto" latinLnBrk="0" hangingPunct="1">
              <a:lnSpc>
                <a:spcPct val="100000"/>
              </a:lnSpc>
              <a:spcBef>
                <a:spcPts val="0"/>
              </a:spcBef>
              <a:spcAft>
                <a:spcPts val="0"/>
              </a:spcAft>
              <a:buClrTx/>
              <a:buSzTx/>
              <a:buFontTx/>
              <a:buNone/>
              <a:tabLst/>
              <a:defRPr/>
            </a:pPr>
            <a:fld id="{E3C598DF-B9B2-4AC6-95CF-EE1A889D611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2021"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dirty="0">
                <a:latin typeface="Arial" charset="0"/>
              </a:rPr>
              <a:t>Data found in MPPA</a:t>
            </a:r>
          </a:p>
        </p:txBody>
      </p:sp>
    </p:spTree>
    <p:extLst>
      <p:ext uri="{BB962C8B-B14F-4D97-AF65-F5344CB8AC3E}">
        <p14:creationId xmlns:p14="http://schemas.microsoft.com/office/powerpoint/2010/main" val="3943746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47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sz="2400">
                <a:solidFill>
                  <a:schemeClr val="tx1"/>
                </a:solidFill>
                <a:latin typeface="Times New Roman" charset="0"/>
              </a:defRPr>
            </a:lvl1pPr>
            <a:lvl2pPr marL="757066" indent="-291179" eaLnBrk="0" hangingPunct="0">
              <a:defRPr sz="2400">
                <a:solidFill>
                  <a:schemeClr val="tx1"/>
                </a:solidFill>
                <a:latin typeface="Times New Roman" charset="0"/>
              </a:defRPr>
            </a:lvl2pPr>
            <a:lvl3pPr marL="1164717" indent="-232943" eaLnBrk="0" hangingPunct="0">
              <a:defRPr sz="2400">
                <a:solidFill>
                  <a:schemeClr val="tx1"/>
                </a:solidFill>
                <a:latin typeface="Times New Roman" charset="0"/>
              </a:defRPr>
            </a:lvl3pPr>
            <a:lvl4pPr marL="1630604" indent="-232943" eaLnBrk="0" hangingPunct="0">
              <a:defRPr sz="2400">
                <a:solidFill>
                  <a:schemeClr val="tx1"/>
                </a:solidFill>
                <a:latin typeface="Times New Roman" charset="0"/>
              </a:defRPr>
            </a:lvl4pPr>
            <a:lvl5pPr marL="2096491" indent="-232943" eaLnBrk="0" hangingPunct="0">
              <a:defRPr sz="2400">
                <a:solidFill>
                  <a:schemeClr val="tx1"/>
                </a:solidFill>
                <a:latin typeface="Times New Roman" charset="0"/>
              </a:defRPr>
            </a:lvl5pPr>
            <a:lvl6pPr marL="2562377" indent="-232943" eaLnBrk="0" fontAlgn="base" hangingPunct="0">
              <a:spcBef>
                <a:spcPct val="0"/>
              </a:spcBef>
              <a:spcAft>
                <a:spcPct val="0"/>
              </a:spcAft>
              <a:defRPr sz="2400">
                <a:solidFill>
                  <a:schemeClr val="tx1"/>
                </a:solidFill>
                <a:latin typeface="Times New Roman" charset="0"/>
              </a:defRPr>
            </a:lvl6pPr>
            <a:lvl7pPr marL="3028264" indent="-232943" eaLnBrk="0" fontAlgn="base" hangingPunct="0">
              <a:spcBef>
                <a:spcPct val="0"/>
              </a:spcBef>
              <a:spcAft>
                <a:spcPct val="0"/>
              </a:spcAft>
              <a:defRPr sz="2400">
                <a:solidFill>
                  <a:schemeClr val="tx1"/>
                </a:solidFill>
                <a:latin typeface="Times New Roman" charset="0"/>
              </a:defRPr>
            </a:lvl7pPr>
            <a:lvl8pPr marL="3494151" indent="-232943" eaLnBrk="0" fontAlgn="base" hangingPunct="0">
              <a:spcBef>
                <a:spcPct val="0"/>
              </a:spcBef>
              <a:spcAft>
                <a:spcPct val="0"/>
              </a:spcAft>
              <a:defRPr sz="2400">
                <a:solidFill>
                  <a:schemeClr val="tx1"/>
                </a:solidFill>
                <a:latin typeface="Times New Roman" charset="0"/>
              </a:defRPr>
            </a:lvl8pPr>
            <a:lvl9pPr marL="3960038" indent="-232943" eaLnBrk="0" fontAlgn="base" hangingPunct="0">
              <a:spcBef>
                <a:spcPct val="0"/>
              </a:spcBef>
              <a:spcAft>
                <a:spcPct val="0"/>
              </a:spcAft>
              <a:defRPr sz="2400">
                <a:solidFill>
                  <a:schemeClr val="tx1"/>
                </a:solidFill>
                <a:latin typeface="Times New Roman"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077167-835B-4310-91F6-3762D1F2D3F9}" type="slidenum">
              <a:rPr kumimoji="0" lang="en-US" sz="1200" b="0" i="0" u="none" strike="noStrike" kern="1200" cap="none" spc="0" normalizeH="0" baseline="0" noProof="0">
                <a:ln>
                  <a:noFill/>
                </a:ln>
                <a:solidFill>
                  <a:prstClr val="black"/>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5299" name="Rectangle 2"/>
          <p:cNvSpPr>
            <a:spLocks noGrp="1" noRot="1" noChangeAspect="1" noChangeArrowheads="1" noTextEdit="1"/>
          </p:cNvSpPr>
          <p:nvPr>
            <p:ph type="sldImg"/>
          </p:nvPr>
        </p:nvSpPr>
        <p:spPr>
          <a:xfrm>
            <a:off x="388938" y="701675"/>
            <a:ext cx="6234112" cy="3506788"/>
          </a:xfrm>
          <a:ln/>
        </p:spPr>
      </p:sp>
      <p:sp>
        <p:nvSpPr>
          <p:cNvPr id="55300" name="Rectangle 3"/>
          <p:cNvSpPr>
            <a:spLocks noGrp="1" noChangeArrowheads="1"/>
          </p:cNvSpPr>
          <p:nvPr>
            <p:ph type="body" idx="1"/>
          </p:nvPr>
        </p:nvSpPr>
        <p:spPr>
          <a:noFill/>
        </p:spPr>
        <p:txBody>
          <a:bodyPr lIns="93158" tIns="46578" rIns="93158" bIns="46578"/>
          <a:lstStyle/>
          <a:p>
            <a:pPr eaLnBrk="1" hangingPunct="1"/>
            <a:endParaRPr lang="en-US" dirty="0">
              <a:latin typeface="Arial" charset="0"/>
            </a:endParaRPr>
          </a:p>
        </p:txBody>
      </p:sp>
    </p:spTree>
    <p:extLst>
      <p:ext uri="{BB962C8B-B14F-4D97-AF65-F5344CB8AC3E}">
        <p14:creationId xmlns:p14="http://schemas.microsoft.com/office/powerpoint/2010/main" val="426659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892214" eaLnBrk="0" hangingPunct="0">
              <a:defRPr sz="2300">
                <a:solidFill>
                  <a:schemeClr val="tx1"/>
                </a:solidFill>
                <a:latin typeface="Times New Roman" pitchFamily="18" charset="0"/>
              </a:defRPr>
            </a:lvl1pPr>
            <a:lvl2pPr marL="721166" indent="-277371" defTabSz="892214" eaLnBrk="0" hangingPunct="0">
              <a:defRPr sz="2300">
                <a:solidFill>
                  <a:schemeClr val="tx1"/>
                </a:solidFill>
                <a:latin typeface="Times New Roman" pitchFamily="18" charset="0"/>
              </a:defRPr>
            </a:lvl2pPr>
            <a:lvl3pPr marL="1109487" indent="-221897" defTabSz="892214" eaLnBrk="0" hangingPunct="0">
              <a:defRPr sz="2300">
                <a:solidFill>
                  <a:schemeClr val="tx1"/>
                </a:solidFill>
                <a:latin typeface="Times New Roman" pitchFamily="18" charset="0"/>
              </a:defRPr>
            </a:lvl3pPr>
            <a:lvl4pPr marL="1553283" indent="-221897" defTabSz="892214" eaLnBrk="0" hangingPunct="0">
              <a:defRPr sz="2300">
                <a:solidFill>
                  <a:schemeClr val="tx1"/>
                </a:solidFill>
                <a:latin typeface="Times New Roman" pitchFamily="18" charset="0"/>
              </a:defRPr>
            </a:lvl4pPr>
            <a:lvl5pPr marL="1997078" indent="-221897" defTabSz="892214" eaLnBrk="0" hangingPunct="0">
              <a:defRPr sz="2300">
                <a:solidFill>
                  <a:schemeClr val="tx1"/>
                </a:solidFill>
                <a:latin typeface="Times New Roman" pitchFamily="18" charset="0"/>
              </a:defRPr>
            </a:lvl5pPr>
            <a:lvl6pPr marL="2440872" indent="-221897" defTabSz="892214" eaLnBrk="0" fontAlgn="base" hangingPunct="0">
              <a:spcBef>
                <a:spcPct val="0"/>
              </a:spcBef>
              <a:spcAft>
                <a:spcPct val="0"/>
              </a:spcAft>
              <a:defRPr sz="2300">
                <a:solidFill>
                  <a:schemeClr val="tx1"/>
                </a:solidFill>
                <a:latin typeface="Times New Roman" pitchFamily="18" charset="0"/>
              </a:defRPr>
            </a:lvl6pPr>
            <a:lvl7pPr marL="2884667" indent="-221897" defTabSz="892214" eaLnBrk="0" fontAlgn="base" hangingPunct="0">
              <a:spcBef>
                <a:spcPct val="0"/>
              </a:spcBef>
              <a:spcAft>
                <a:spcPct val="0"/>
              </a:spcAft>
              <a:defRPr sz="2300">
                <a:solidFill>
                  <a:schemeClr val="tx1"/>
                </a:solidFill>
                <a:latin typeface="Times New Roman" pitchFamily="18" charset="0"/>
              </a:defRPr>
            </a:lvl7pPr>
            <a:lvl8pPr marL="3328462" indent="-221897" defTabSz="892214" eaLnBrk="0" fontAlgn="base" hangingPunct="0">
              <a:spcBef>
                <a:spcPct val="0"/>
              </a:spcBef>
              <a:spcAft>
                <a:spcPct val="0"/>
              </a:spcAft>
              <a:defRPr sz="2300">
                <a:solidFill>
                  <a:schemeClr val="tx1"/>
                </a:solidFill>
                <a:latin typeface="Times New Roman" pitchFamily="18" charset="0"/>
              </a:defRPr>
            </a:lvl8pPr>
            <a:lvl9pPr marL="3772257" indent="-221897" defTabSz="892214" eaLnBrk="0" fontAlgn="base" hangingPunct="0">
              <a:spcBef>
                <a:spcPct val="0"/>
              </a:spcBef>
              <a:spcAft>
                <a:spcPct val="0"/>
              </a:spcAft>
              <a:defRPr sz="2300">
                <a:solidFill>
                  <a:schemeClr val="tx1"/>
                </a:solidFill>
                <a:latin typeface="Times New Roman" pitchFamily="18" charset="0"/>
              </a:defRPr>
            </a:lvl9pPr>
          </a:lstStyle>
          <a:p>
            <a:pPr marL="0" marR="0" lvl="0" indent="0" algn="r" defTabSz="892214" rtl="0" eaLnBrk="1" fontAlgn="auto" latinLnBrk="0" hangingPunct="1">
              <a:lnSpc>
                <a:spcPct val="100000"/>
              </a:lnSpc>
              <a:spcBef>
                <a:spcPts val="0"/>
              </a:spcBef>
              <a:spcAft>
                <a:spcPts val="0"/>
              </a:spcAft>
              <a:buClrTx/>
              <a:buSzTx/>
              <a:buFontTx/>
              <a:buNone/>
              <a:tabLst/>
              <a:defRPr/>
            </a:pPr>
            <a:fld id="{9B712863-9398-4A8E-8067-E8980700B5B4}"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9221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1" name="Rectangle 2"/>
          <p:cNvSpPr>
            <a:spLocks noGrp="1" noRot="1" noChangeAspect="1" noChangeArrowheads="1" noTextEdit="1"/>
          </p:cNvSpPr>
          <p:nvPr>
            <p:ph type="sldImg"/>
          </p:nvPr>
        </p:nvSpPr>
        <p:spPr>
          <a:xfrm>
            <a:off x="366713" y="676275"/>
            <a:ext cx="5994400" cy="3373438"/>
          </a:xfrm>
          <a:ln/>
        </p:spPr>
      </p:sp>
      <p:sp>
        <p:nvSpPr>
          <p:cNvPr id="176132" name="Rectangle 3"/>
          <p:cNvSpPr>
            <a:spLocks noGrp="1" noChangeArrowheads="1"/>
          </p:cNvSpPr>
          <p:nvPr>
            <p:ph type="body" idx="1"/>
          </p:nvPr>
        </p:nvSpPr>
        <p:spPr>
          <a:xfrm>
            <a:off x="897717" y="4276307"/>
            <a:ext cx="4922866" cy="4050419"/>
          </a:xfrm>
          <a:noFill/>
        </p:spPr>
        <p:txBody>
          <a:bodyPr lIns="98907" tIns="49454" rIns="98907" bIns="49454"/>
          <a:lstStyle/>
          <a:p>
            <a:pPr eaLnBrk="1" hangingPunct="1"/>
            <a:endParaRPr lang="en-US" dirty="0">
              <a:latin typeface="Times New Roman" pitchFamily="18" charset="0"/>
            </a:endParaRPr>
          </a:p>
          <a:p>
            <a:pPr eaLnBrk="1" hangingPunct="1"/>
            <a:endParaRPr lang="en-US" dirty="0">
              <a:latin typeface="Times New Roman" pitchFamily="18" charset="0"/>
            </a:endParaRPr>
          </a:p>
        </p:txBody>
      </p:sp>
    </p:spTree>
    <p:extLst>
      <p:ext uri="{BB962C8B-B14F-4D97-AF65-F5344CB8AC3E}">
        <p14:creationId xmlns:p14="http://schemas.microsoft.com/office/powerpoint/2010/main" val="89011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875578" eaLnBrk="0" hangingPunct="0">
              <a:defRPr sz="2300">
                <a:solidFill>
                  <a:schemeClr val="tx1"/>
                </a:solidFill>
                <a:latin typeface="Times New Roman" pitchFamily="18" charset="0"/>
              </a:defRPr>
            </a:lvl1pPr>
            <a:lvl2pPr marL="707719" indent="-272200" defTabSz="875578" eaLnBrk="0" hangingPunct="0">
              <a:defRPr sz="2300">
                <a:solidFill>
                  <a:schemeClr val="tx1"/>
                </a:solidFill>
                <a:latin typeface="Times New Roman" pitchFamily="18" charset="0"/>
              </a:defRPr>
            </a:lvl2pPr>
            <a:lvl3pPr marL="1088800" indent="-217760" defTabSz="875578" eaLnBrk="0" hangingPunct="0">
              <a:defRPr sz="2300">
                <a:solidFill>
                  <a:schemeClr val="tx1"/>
                </a:solidFill>
                <a:latin typeface="Times New Roman" pitchFamily="18" charset="0"/>
              </a:defRPr>
            </a:lvl3pPr>
            <a:lvl4pPr marL="1524321" indent="-217760" defTabSz="875578" eaLnBrk="0" hangingPunct="0">
              <a:defRPr sz="2300">
                <a:solidFill>
                  <a:schemeClr val="tx1"/>
                </a:solidFill>
                <a:latin typeface="Times New Roman" pitchFamily="18" charset="0"/>
              </a:defRPr>
            </a:lvl4pPr>
            <a:lvl5pPr marL="1959841" indent="-217760" defTabSz="875578" eaLnBrk="0" hangingPunct="0">
              <a:defRPr sz="2300">
                <a:solidFill>
                  <a:schemeClr val="tx1"/>
                </a:solidFill>
                <a:latin typeface="Times New Roman" pitchFamily="18" charset="0"/>
              </a:defRPr>
            </a:lvl5pPr>
            <a:lvl6pPr marL="2395361" indent="-217760" defTabSz="875578" eaLnBrk="0" fontAlgn="base" hangingPunct="0">
              <a:spcBef>
                <a:spcPct val="0"/>
              </a:spcBef>
              <a:spcAft>
                <a:spcPct val="0"/>
              </a:spcAft>
              <a:defRPr sz="2300">
                <a:solidFill>
                  <a:schemeClr val="tx1"/>
                </a:solidFill>
                <a:latin typeface="Times New Roman" pitchFamily="18" charset="0"/>
              </a:defRPr>
            </a:lvl6pPr>
            <a:lvl7pPr marL="2830881" indent="-217760" defTabSz="875578" eaLnBrk="0" fontAlgn="base" hangingPunct="0">
              <a:spcBef>
                <a:spcPct val="0"/>
              </a:spcBef>
              <a:spcAft>
                <a:spcPct val="0"/>
              </a:spcAft>
              <a:defRPr sz="2300">
                <a:solidFill>
                  <a:schemeClr val="tx1"/>
                </a:solidFill>
                <a:latin typeface="Times New Roman" pitchFamily="18" charset="0"/>
              </a:defRPr>
            </a:lvl7pPr>
            <a:lvl8pPr marL="3266401" indent="-217760" defTabSz="875578" eaLnBrk="0" fontAlgn="base" hangingPunct="0">
              <a:spcBef>
                <a:spcPct val="0"/>
              </a:spcBef>
              <a:spcAft>
                <a:spcPct val="0"/>
              </a:spcAft>
              <a:defRPr sz="2300">
                <a:solidFill>
                  <a:schemeClr val="tx1"/>
                </a:solidFill>
                <a:latin typeface="Times New Roman" pitchFamily="18" charset="0"/>
              </a:defRPr>
            </a:lvl8pPr>
            <a:lvl9pPr marL="3701921" indent="-217760" defTabSz="875578" eaLnBrk="0" fontAlgn="base" hangingPunct="0">
              <a:spcBef>
                <a:spcPct val="0"/>
              </a:spcBef>
              <a:spcAft>
                <a:spcPct val="0"/>
              </a:spcAft>
              <a:defRPr sz="2300">
                <a:solidFill>
                  <a:schemeClr val="tx1"/>
                </a:solidFill>
                <a:latin typeface="Times New Roman" pitchFamily="18" charset="0"/>
              </a:defRPr>
            </a:lvl9pPr>
          </a:lstStyle>
          <a:p>
            <a:pPr marL="0" marR="0" lvl="0" indent="0" algn="r" defTabSz="875578" rtl="0" eaLnBrk="1" fontAlgn="auto" latinLnBrk="0" hangingPunct="1">
              <a:lnSpc>
                <a:spcPct val="100000"/>
              </a:lnSpc>
              <a:spcBef>
                <a:spcPts val="0"/>
              </a:spcBef>
              <a:spcAft>
                <a:spcPts val="0"/>
              </a:spcAft>
              <a:buClrTx/>
              <a:buSzTx/>
              <a:buFontTx/>
              <a:buNone/>
              <a:tabLst/>
              <a:defRPr/>
            </a:pPr>
            <a:fld id="{9B712863-9398-4A8E-8067-E8980700B5B4}"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755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1" name="Rectangle 2"/>
          <p:cNvSpPr>
            <a:spLocks noGrp="1" noRot="1" noChangeAspect="1" noChangeArrowheads="1" noTextEdit="1"/>
          </p:cNvSpPr>
          <p:nvPr>
            <p:ph type="sldImg"/>
          </p:nvPr>
        </p:nvSpPr>
        <p:spPr>
          <a:xfrm>
            <a:off x="341313" y="665163"/>
            <a:ext cx="5899150" cy="3319462"/>
          </a:xfrm>
          <a:ln/>
        </p:spPr>
      </p:sp>
      <p:sp>
        <p:nvSpPr>
          <p:cNvPr id="176132" name="Rectangle 3"/>
          <p:cNvSpPr>
            <a:spLocks noGrp="1" noChangeArrowheads="1"/>
          </p:cNvSpPr>
          <p:nvPr>
            <p:ph type="body" idx="1"/>
          </p:nvPr>
        </p:nvSpPr>
        <p:spPr>
          <a:xfrm>
            <a:off x="878202" y="4206203"/>
            <a:ext cx="4815847" cy="3984019"/>
          </a:xfrm>
          <a:noFill/>
        </p:spPr>
        <p:txBody>
          <a:bodyPr lIns="97063" tIns="48531" rIns="97063" bIns="48531"/>
          <a:lstStyle/>
          <a:p>
            <a:pPr eaLnBrk="1" hangingPunct="1"/>
            <a:endParaRPr lang="en-US">
              <a:latin typeface="Times New Roman" pitchFamily="18" charset="0"/>
            </a:endParaRPr>
          </a:p>
          <a:p>
            <a:pPr eaLnBrk="1" hangingPunct="1"/>
            <a:endParaRPr lang="en-US">
              <a:latin typeface="Times New Roman" pitchFamily="18" charset="0"/>
            </a:endParaRPr>
          </a:p>
        </p:txBody>
      </p:sp>
    </p:spTree>
    <p:extLst>
      <p:ext uri="{BB962C8B-B14F-4D97-AF65-F5344CB8AC3E}">
        <p14:creationId xmlns:p14="http://schemas.microsoft.com/office/powerpoint/2010/main" val="3366634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sz="2300">
                <a:solidFill>
                  <a:schemeClr val="tx1"/>
                </a:solidFill>
                <a:latin typeface="Times New Roman" charset="0"/>
              </a:defRPr>
            </a:lvl1pPr>
            <a:lvl2pPr marL="729736" indent="-280667" eaLnBrk="0" hangingPunct="0">
              <a:defRPr sz="2300">
                <a:solidFill>
                  <a:schemeClr val="tx1"/>
                </a:solidFill>
                <a:latin typeface="Times New Roman" charset="0"/>
              </a:defRPr>
            </a:lvl2pPr>
            <a:lvl3pPr marL="1122671" indent="-224534" eaLnBrk="0" hangingPunct="0">
              <a:defRPr sz="2300">
                <a:solidFill>
                  <a:schemeClr val="tx1"/>
                </a:solidFill>
                <a:latin typeface="Times New Roman" charset="0"/>
              </a:defRPr>
            </a:lvl3pPr>
            <a:lvl4pPr marL="1571739" indent="-224534" eaLnBrk="0" hangingPunct="0">
              <a:defRPr sz="2300">
                <a:solidFill>
                  <a:schemeClr val="tx1"/>
                </a:solidFill>
                <a:latin typeface="Times New Roman" charset="0"/>
              </a:defRPr>
            </a:lvl4pPr>
            <a:lvl5pPr marL="2020808" indent="-224534" eaLnBrk="0" hangingPunct="0">
              <a:defRPr sz="2300">
                <a:solidFill>
                  <a:schemeClr val="tx1"/>
                </a:solidFill>
                <a:latin typeface="Times New Roman" charset="0"/>
              </a:defRPr>
            </a:lvl5pPr>
            <a:lvl6pPr marL="2469875" indent="-224534" eaLnBrk="0" fontAlgn="base" hangingPunct="0">
              <a:spcBef>
                <a:spcPct val="0"/>
              </a:spcBef>
              <a:spcAft>
                <a:spcPct val="0"/>
              </a:spcAft>
              <a:defRPr sz="2300">
                <a:solidFill>
                  <a:schemeClr val="tx1"/>
                </a:solidFill>
                <a:latin typeface="Times New Roman" charset="0"/>
              </a:defRPr>
            </a:lvl6pPr>
            <a:lvl7pPr marL="2918944" indent="-224534" eaLnBrk="0" fontAlgn="base" hangingPunct="0">
              <a:spcBef>
                <a:spcPct val="0"/>
              </a:spcBef>
              <a:spcAft>
                <a:spcPct val="0"/>
              </a:spcAft>
              <a:defRPr sz="2300">
                <a:solidFill>
                  <a:schemeClr val="tx1"/>
                </a:solidFill>
                <a:latin typeface="Times New Roman" charset="0"/>
              </a:defRPr>
            </a:lvl7pPr>
            <a:lvl8pPr marL="3368012" indent="-224534" eaLnBrk="0" fontAlgn="base" hangingPunct="0">
              <a:spcBef>
                <a:spcPct val="0"/>
              </a:spcBef>
              <a:spcAft>
                <a:spcPct val="0"/>
              </a:spcAft>
              <a:defRPr sz="2300">
                <a:solidFill>
                  <a:schemeClr val="tx1"/>
                </a:solidFill>
                <a:latin typeface="Times New Roman" charset="0"/>
              </a:defRPr>
            </a:lvl8pPr>
            <a:lvl9pPr marL="3817081" indent="-224534" eaLnBrk="0" fontAlgn="base" hangingPunct="0">
              <a:spcBef>
                <a:spcPct val="0"/>
              </a:spcBef>
              <a:spcAft>
                <a:spcPct val="0"/>
              </a:spcAft>
              <a:defRPr sz="2300">
                <a:solidFill>
                  <a:schemeClr val="tx1"/>
                </a:solidFill>
                <a:latin typeface="Times New Roman" charset="0"/>
              </a:defRPr>
            </a:lvl9pPr>
          </a:lstStyle>
          <a:p>
            <a:pPr marL="0" marR="0" lvl="0" indent="0" algn="r" defTabSz="881390" rtl="0" eaLnBrk="1" fontAlgn="auto" latinLnBrk="0" hangingPunct="1">
              <a:lnSpc>
                <a:spcPct val="100000"/>
              </a:lnSpc>
              <a:spcBef>
                <a:spcPts val="0"/>
              </a:spcBef>
              <a:spcAft>
                <a:spcPts val="0"/>
              </a:spcAft>
              <a:buClrTx/>
              <a:buSzTx/>
              <a:buFontTx/>
              <a:buNone/>
              <a:tabLst/>
              <a:defRPr/>
            </a:pPr>
            <a:fld id="{37077167-835B-4310-91F6-3762D1F2D3F9}" type="slidenum">
              <a:rPr kumimoji="0" lang="en-US" sz="1200" b="0" i="0" u="none" strike="noStrike" kern="1200" cap="none" spc="0" normalizeH="0" baseline="0" noProof="0">
                <a:ln>
                  <a:noFill/>
                </a:ln>
                <a:solidFill>
                  <a:prstClr val="black"/>
                </a:solidFill>
                <a:effectLst/>
                <a:uLnTx/>
                <a:uFillTx/>
                <a:latin typeface="Times New Roman" charset="0"/>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55299" name="Rectangle 2"/>
          <p:cNvSpPr>
            <a:spLocks noGrp="1" noRot="1" noChangeAspect="1" noChangeArrowheads="1" noTextEdit="1"/>
          </p:cNvSpPr>
          <p:nvPr>
            <p:ph type="sldImg"/>
          </p:nvPr>
        </p:nvSpPr>
        <p:spPr>
          <a:xfrm>
            <a:off x="342900" y="679450"/>
            <a:ext cx="6034088" cy="3395663"/>
          </a:xfrm>
          <a:ln/>
        </p:spPr>
      </p:sp>
      <p:sp>
        <p:nvSpPr>
          <p:cNvPr id="55300" name="Rectangle 3"/>
          <p:cNvSpPr>
            <a:spLocks noGrp="1" noChangeArrowheads="1"/>
          </p:cNvSpPr>
          <p:nvPr>
            <p:ph type="body" idx="1"/>
          </p:nvPr>
        </p:nvSpPr>
        <p:spPr>
          <a:noFill/>
        </p:spPr>
        <p:txBody>
          <a:bodyPr lIns="89795" tIns="44897" rIns="89795" bIns="44897"/>
          <a:lstStyle/>
          <a:p>
            <a:pPr eaLnBrk="1" hangingPunct="1"/>
            <a:endParaRPr lang="en-US">
              <a:latin typeface="Arial" charset="0"/>
            </a:endParaRPr>
          </a:p>
        </p:txBody>
      </p:sp>
    </p:spTree>
    <p:extLst>
      <p:ext uri="{BB962C8B-B14F-4D97-AF65-F5344CB8AC3E}">
        <p14:creationId xmlns:p14="http://schemas.microsoft.com/office/powerpoint/2010/main" val="3423987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6870" indent="-291104" eaLnBrk="0" hangingPunct="0">
              <a:defRPr sz="2900">
                <a:solidFill>
                  <a:schemeClr val="tx1"/>
                </a:solidFill>
                <a:latin typeface="Times New Roman" pitchFamily="18" charset="0"/>
              </a:defRPr>
            </a:lvl2pPr>
            <a:lvl3pPr marL="1164415" indent="-232884" eaLnBrk="0" hangingPunct="0">
              <a:defRPr sz="2900">
                <a:solidFill>
                  <a:schemeClr val="tx1"/>
                </a:solidFill>
                <a:latin typeface="Times New Roman" pitchFamily="18" charset="0"/>
              </a:defRPr>
            </a:lvl3pPr>
            <a:lvl4pPr marL="1630182" indent="-232884" eaLnBrk="0" hangingPunct="0">
              <a:defRPr sz="2900">
                <a:solidFill>
                  <a:schemeClr val="tx1"/>
                </a:solidFill>
                <a:latin typeface="Times New Roman" pitchFamily="18" charset="0"/>
              </a:defRPr>
            </a:lvl4pPr>
            <a:lvl5pPr marL="2095948" indent="-232884" eaLnBrk="0" hangingPunct="0">
              <a:defRPr sz="2900">
                <a:solidFill>
                  <a:schemeClr val="tx1"/>
                </a:solidFill>
                <a:latin typeface="Times New Roman" pitchFamily="18" charset="0"/>
              </a:defRPr>
            </a:lvl5pPr>
            <a:lvl6pPr marL="2561715" indent="-232884" eaLnBrk="0" fontAlgn="base" hangingPunct="0">
              <a:spcBef>
                <a:spcPct val="0"/>
              </a:spcBef>
              <a:spcAft>
                <a:spcPct val="0"/>
              </a:spcAft>
              <a:defRPr sz="2900">
                <a:solidFill>
                  <a:schemeClr val="tx1"/>
                </a:solidFill>
                <a:latin typeface="Times New Roman" pitchFamily="18" charset="0"/>
              </a:defRPr>
            </a:lvl6pPr>
            <a:lvl7pPr marL="3027482" indent="-232884" eaLnBrk="0" fontAlgn="base" hangingPunct="0">
              <a:spcBef>
                <a:spcPct val="0"/>
              </a:spcBef>
              <a:spcAft>
                <a:spcPct val="0"/>
              </a:spcAft>
              <a:defRPr sz="2900">
                <a:solidFill>
                  <a:schemeClr val="tx1"/>
                </a:solidFill>
                <a:latin typeface="Times New Roman" pitchFamily="18" charset="0"/>
              </a:defRPr>
            </a:lvl7pPr>
            <a:lvl8pPr marL="3493247" indent="-232884" eaLnBrk="0" fontAlgn="base" hangingPunct="0">
              <a:spcBef>
                <a:spcPct val="0"/>
              </a:spcBef>
              <a:spcAft>
                <a:spcPct val="0"/>
              </a:spcAft>
              <a:defRPr sz="2900">
                <a:solidFill>
                  <a:schemeClr val="tx1"/>
                </a:solidFill>
                <a:latin typeface="Times New Roman" pitchFamily="18" charset="0"/>
              </a:defRPr>
            </a:lvl8pPr>
            <a:lvl9pPr marL="3959014" indent="-232884" eaLnBrk="0" fontAlgn="base" hangingPunct="0">
              <a:spcBef>
                <a:spcPct val="0"/>
              </a:spcBef>
              <a:spcAft>
                <a:spcPct val="0"/>
              </a:spcAft>
              <a:defRPr sz="29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B55B7E-135A-45E3-94B3-433F8377544F}" type="slidenum">
              <a:rPr kumimoji="0" lang="en-US" sz="13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eaLnBrk="1" hangingPunct="1">
              <a:buFontTx/>
              <a:buChar char="•"/>
            </a:pPr>
            <a:r>
              <a:rPr lang="en-US" dirty="0">
                <a:latin typeface="Arial" charset="0"/>
              </a:rPr>
              <a:t>Range since 1988:</a:t>
            </a:r>
          </a:p>
          <a:p>
            <a:pPr lvl="1" eaLnBrk="1" hangingPunct="1">
              <a:buFontTx/>
              <a:buChar char="•"/>
            </a:pPr>
            <a:r>
              <a:rPr lang="en-US" dirty="0">
                <a:latin typeface="Arial" charset="0"/>
              </a:rPr>
              <a:t>Low: 1.3 months in May 2004</a:t>
            </a:r>
          </a:p>
          <a:p>
            <a:pPr lvl="1" eaLnBrk="1" hangingPunct="1">
              <a:buFontTx/>
              <a:buChar char="•"/>
            </a:pPr>
            <a:r>
              <a:rPr lang="en-US" dirty="0">
                <a:latin typeface="Arial" charset="0"/>
              </a:rPr>
              <a:t>High: 18.8 months in Apr 1991</a:t>
            </a:r>
          </a:p>
          <a:p>
            <a:pPr lvl="1" eaLnBrk="1" hangingPunct="1">
              <a:buFontTx/>
              <a:buChar char="•"/>
            </a:pPr>
            <a:r>
              <a:rPr lang="en-US" dirty="0">
                <a:latin typeface="Arial" charset="0"/>
              </a:rPr>
              <a:t>Long-run average: 6.9 months</a:t>
            </a:r>
          </a:p>
          <a:p>
            <a:pPr>
              <a:buFontTx/>
              <a:buChar char="•"/>
              <a:tabLst>
                <a:tab pos="365497" algn="l"/>
              </a:tabLst>
            </a:pPr>
            <a:endParaRPr lang="en-US" sz="1500" dirty="0">
              <a:latin typeface="Arial" charset="0"/>
            </a:endParaRPr>
          </a:p>
          <a:p>
            <a:pPr>
              <a:buFontTx/>
              <a:buChar char="•"/>
              <a:tabLst>
                <a:tab pos="365497" algn="l"/>
              </a:tabLst>
            </a:pPr>
            <a:endParaRPr lang="en-US" dirty="0">
              <a:latin typeface="Arial" charset="0"/>
            </a:endParaRPr>
          </a:p>
        </p:txBody>
      </p:sp>
    </p:spTree>
    <p:extLst>
      <p:ext uri="{BB962C8B-B14F-4D97-AF65-F5344CB8AC3E}">
        <p14:creationId xmlns:p14="http://schemas.microsoft.com/office/powerpoint/2010/main" val="1146648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9175" indent="-291990" eaLnBrk="0" hangingPunct="0">
              <a:defRPr sz="2900">
                <a:solidFill>
                  <a:schemeClr val="tx1"/>
                </a:solidFill>
                <a:latin typeface="Times New Roman" pitchFamily="18" charset="0"/>
              </a:defRPr>
            </a:lvl2pPr>
            <a:lvl3pPr marL="1167959" indent="-233593" eaLnBrk="0" hangingPunct="0">
              <a:defRPr sz="2900">
                <a:solidFill>
                  <a:schemeClr val="tx1"/>
                </a:solidFill>
                <a:latin typeface="Times New Roman" pitchFamily="18" charset="0"/>
              </a:defRPr>
            </a:lvl3pPr>
            <a:lvl4pPr marL="1635145" indent="-233593" eaLnBrk="0" hangingPunct="0">
              <a:defRPr sz="2900">
                <a:solidFill>
                  <a:schemeClr val="tx1"/>
                </a:solidFill>
                <a:latin typeface="Times New Roman" pitchFamily="18" charset="0"/>
              </a:defRPr>
            </a:lvl4pPr>
            <a:lvl5pPr marL="2102329" indent="-233593" eaLnBrk="0" hangingPunct="0">
              <a:defRPr sz="2900">
                <a:solidFill>
                  <a:schemeClr val="tx1"/>
                </a:solidFill>
                <a:latin typeface="Times New Roman" pitchFamily="18" charset="0"/>
              </a:defRPr>
            </a:lvl5pPr>
            <a:lvl6pPr marL="2569514" indent="-233593" eaLnBrk="0" fontAlgn="base" hangingPunct="0">
              <a:spcBef>
                <a:spcPct val="0"/>
              </a:spcBef>
              <a:spcAft>
                <a:spcPct val="0"/>
              </a:spcAft>
              <a:defRPr sz="2900">
                <a:solidFill>
                  <a:schemeClr val="tx1"/>
                </a:solidFill>
                <a:latin typeface="Times New Roman" pitchFamily="18" charset="0"/>
              </a:defRPr>
            </a:lvl6pPr>
            <a:lvl7pPr marL="3036699" indent="-233593" eaLnBrk="0" fontAlgn="base" hangingPunct="0">
              <a:spcBef>
                <a:spcPct val="0"/>
              </a:spcBef>
              <a:spcAft>
                <a:spcPct val="0"/>
              </a:spcAft>
              <a:defRPr sz="2900">
                <a:solidFill>
                  <a:schemeClr val="tx1"/>
                </a:solidFill>
                <a:latin typeface="Times New Roman" pitchFamily="18" charset="0"/>
              </a:defRPr>
            </a:lvl7pPr>
            <a:lvl8pPr marL="3503882" indent="-233593" eaLnBrk="0" fontAlgn="base" hangingPunct="0">
              <a:spcBef>
                <a:spcPct val="0"/>
              </a:spcBef>
              <a:spcAft>
                <a:spcPct val="0"/>
              </a:spcAft>
              <a:defRPr sz="2900">
                <a:solidFill>
                  <a:schemeClr val="tx1"/>
                </a:solidFill>
                <a:latin typeface="Times New Roman" pitchFamily="18" charset="0"/>
              </a:defRPr>
            </a:lvl8pPr>
            <a:lvl9pPr marL="3971067" indent="-233593" eaLnBrk="0" fontAlgn="base" hangingPunct="0">
              <a:spcBef>
                <a:spcPct val="0"/>
              </a:spcBef>
              <a:spcAft>
                <a:spcPct val="0"/>
              </a:spcAft>
              <a:defRPr sz="29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B55B7E-135A-45E3-94B3-433F8377544F}" type="slidenum">
              <a:rPr kumimoji="0" lang="en-US" sz="13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68611" name="Rectangle 2"/>
          <p:cNvSpPr>
            <a:spLocks noGrp="1" noRot="1" noChangeAspect="1" noChangeArrowheads="1" noTextEdit="1"/>
          </p:cNvSpPr>
          <p:nvPr>
            <p:ph type="sldImg"/>
          </p:nvPr>
        </p:nvSpPr>
        <p:spPr>
          <a:xfrm>
            <a:off x="2322513" y="527050"/>
            <a:ext cx="4684712" cy="26352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66610" algn="l"/>
              </a:tabLst>
            </a:pPr>
            <a:r>
              <a:rPr lang="en-US" dirty="0">
                <a:latin typeface="Arial" charset="0"/>
              </a:rPr>
              <a:t>Data from Sales vs Listings</a:t>
            </a:r>
          </a:p>
        </p:txBody>
      </p:sp>
    </p:spTree>
    <p:extLst>
      <p:ext uri="{BB962C8B-B14F-4D97-AF65-F5344CB8AC3E}">
        <p14:creationId xmlns:p14="http://schemas.microsoft.com/office/powerpoint/2010/main" val="522441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Jordan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996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4282" eaLnBrk="0" hangingPunct="0">
              <a:defRPr sz="2400">
                <a:solidFill>
                  <a:schemeClr val="tx1"/>
                </a:solidFill>
                <a:latin typeface="Times New Roman" pitchFamily="18" charset="0"/>
              </a:defRPr>
            </a:lvl1pPr>
            <a:lvl2pPr marL="740692" indent="-284880" defTabSz="924282" eaLnBrk="0" hangingPunct="0">
              <a:defRPr sz="2400">
                <a:solidFill>
                  <a:schemeClr val="tx1"/>
                </a:solidFill>
                <a:latin typeface="Times New Roman" pitchFamily="18" charset="0"/>
              </a:defRPr>
            </a:lvl2pPr>
            <a:lvl3pPr marL="1139525" indent="-227905" defTabSz="924282" eaLnBrk="0" hangingPunct="0">
              <a:defRPr sz="2400">
                <a:solidFill>
                  <a:schemeClr val="tx1"/>
                </a:solidFill>
                <a:latin typeface="Times New Roman" pitchFamily="18" charset="0"/>
              </a:defRPr>
            </a:lvl3pPr>
            <a:lvl4pPr marL="1595336" indent="-227905" defTabSz="924282" eaLnBrk="0" hangingPunct="0">
              <a:defRPr sz="2400">
                <a:solidFill>
                  <a:schemeClr val="tx1"/>
                </a:solidFill>
                <a:latin typeface="Times New Roman" pitchFamily="18" charset="0"/>
              </a:defRPr>
            </a:lvl4pPr>
            <a:lvl5pPr marL="2051147" indent="-227905" defTabSz="924282" eaLnBrk="0" hangingPunct="0">
              <a:defRPr sz="2400">
                <a:solidFill>
                  <a:schemeClr val="tx1"/>
                </a:solidFill>
                <a:latin typeface="Times New Roman" pitchFamily="18" charset="0"/>
              </a:defRPr>
            </a:lvl5pPr>
            <a:lvl6pPr marL="2506956" indent="-227905" defTabSz="924282" eaLnBrk="0" fontAlgn="base" hangingPunct="0">
              <a:spcBef>
                <a:spcPct val="0"/>
              </a:spcBef>
              <a:spcAft>
                <a:spcPct val="0"/>
              </a:spcAft>
              <a:defRPr sz="2400">
                <a:solidFill>
                  <a:schemeClr val="tx1"/>
                </a:solidFill>
                <a:latin typeface="Times New Roman" pitchFamily="18" charset="0"/>
              </a:defRPr>
            </a:lvl6pPr>
            <a:lvl7pPr marL="2962767" indent="-227905" defTabSz="924282" eaLnBrk="0" fontAlgn="base" hangingPunct="0">
              <a:spcBef>
                <a:spcPct val="0"/>
              </a:spcBef>
              <a:spcAft>
                <a:spcPct val="0"/>
              </a:spcAft>
              <a:defRPr sz="2400">
                <a:solidFill>
                  <a:schemeClr val="tx1"/>
                </a:solidFill>
                <a:latin typeface="Times New Roman" pitchFamily="18" charset="0"/>
              </a:defRPr>
            </a:lvl7pPr>
            <a:lvl8pPr marL="3418576" indent="-227905" defTabSz="924282" eaLnBrk="0" fontAlgn="base" hangingPunct="0">
              <a:spcBef>
                <a:spcPct val="0"/>
              </a:spcBef>
              <a:spcAft>
                <a:spcPct val="0"/>
              </a:spcAft>
              <a:defRPr sz="2400">
                <a:solidFill>
                  <a:schemeClr val="tx1"/>
                </a:solidFill>
                <a:latin typeface="Times New Roman" pitchFamily="18" charset="0"/>
              </a:defRPr>
            </a:lvl8pPr>
            <a:lvl9pPr marL="3874387" indent="-227905" defTabSz="924282" eaLnBrk="0" fontAlgn="base" hangingPunct="0">
              <a:spcBef>
                <a:spcPct val="0"/>
              </a:spcBef>
              <a:spcAft>
                <a:spcPct val="0"/>
              </a:spcAft>
              <a:defRPr sz="2400">
                <a:solidFill>
                  <a:schemeClr val="tx1"/>
                </a:solidFill>
                <a:latin typeface="Times New Roman" pitchFamily="18" charset="0"/>
              </a:defRPr>
            </a:lvl9pPr>
          </a:lstStyle>
          <a:p>
            <a:pPr marL="0" marR="0" lvl="0" indent="0" algn="r" defTabSz="924282" rtl="0" eaLnBrk="1" fontAlgn="auto" latinLnBrk="0" hangingPunct="1">
              <a:lnSpc>
                <a:spcPct val="100000"/>
              </a:lnSpc>
              <a:spcBef>
                <a:spcPts val="0"/>
              </a:spcBef>
              <a:spcAft>
                <a:spcPts val="0"/>
              </a:spcAft>
              <a:buClrTx/>
              <a:buSzTx/>
              <a:buFontTx/>
              <a:buNone/>
              <a:tabLst/>
              <a:defRPr/>
            </a:pPr>
            <a:fld id="{E3C598DF-B9B2-4AC6-95CF-EE1A889D611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xfrm>
            <a:off x="411163" y="698500"/>
            <a:ext cx="6213475" cy="3495675"/>
          </a:xfrm>
          <a:ln/>
        </p:spPr>
      </p:sp>
      <p:sp>
        <p:nvSpPr>
          <p:cNvPr id="65540" name="Rectangle 3"/>
          <p:cNvSpPr>
            <a:spLocks noGrp="1" noChangeArrowheads="1"/>
          </p:cNvSpPr>
          <p:nvPr>
            <p:ph type="body" idx="1"/>
          </p:nvPr>
        </p:nvSpPr>
        <p:spPr>
          <a:noFill/>
        </p:spPr>
        <p:txBody>
          <a:bodyPr/>
          <a:lstStyle/>
          <a:p>
            <a:pPr eaLnBrk="1" hangingPunct="1"/>
            <a:r>
              <a:rPr lang="en-US" dirty="0">
                <a:latin typeface="Arial" charset="0"/>
              </a:rPr>
              <a:t>Data from UIPR</a:t>
            </a:r>
          </a:p>
        </p:txBody>
      </p:sp>
    </p:spTree>
    <p:extLst>
      <p:ext uri="{BB962C8B-B14F-4D97-AF65-F5344CB8AC3E}">
        <p14:creationId xmlns:p14="http://schemas.microsoft.com/office/powerpoint/2010/main" val="111732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5DE19-D39F-4FF0-AD75-9C3B36B4A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36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1426" eaLnBrk="0" hangingPunct="0">
              <a:defRPr sz="2400">
                <a:solidFill>
                  <a:schemeClr val="tx1"/>
                </a:solidFill>
                <a:latin typeface="Times New Roman" pitchFamily="18" charset="0"/>
              </a:defRPr>
            </a:lvl1pPr>
            <a:lvl2pPr marL="738403" indent="-284000" defTabSz="921426" eaLnBrk="0" hangingPunct="0">
              <a:defRPr sz="2400">
                <a:solidFill>
                  <a:schemeClr val="tx1"/>
                </a:solidFill>
                <a:latin typeface="Times New Roman" pitchFamily="18" charset="0"/>
              </a:defRPr>
            </a:lvl2pPr>
            <a:lvl3pPr marL="1136003" indent="-227201" defTabSz="921426" eaLnBrk="0" hangingPunct="0">
              <a:defRPr sz="2400">
                <a:solidFill>
                  <a:schemeClr val="tx1"/>
                </a:solidFill>
                <a:latin typeface="Times New Roman" pitchFamily="18" charset="0"/>
              </a:defRPr>
            </a:lvl3pPr>
            <a:lvl4pPr marL="1590406" indent="-227201" defTabSz="921426" eaLnBrk="0" hangingPunct="0">
              <a:defRPr sz="2400">
                <a:solidFill>
                  <a:schemeClr val="tx1"/>
                </a:solidFill>
                <a:latin typeface="Times New Roman" pitchFamily="18" charset="0"/>
              </a:defRPr>
            </a:lvl4pPr>
            <a:lvl5pPr marL="2044808" indent="-227201" defTabSz="921426" eaLnBrk="0" hangingPunct="0">
              <a:defRPr sz="2400">
                <a:solidFill>
                  <a:schemeClr val="tx1"/>
                </a:solidFill>
                <a:latin typeface="Times New Roman" pitchFamily="18" charset="0"/>
              </a:defRPr>
            </a:lvl5pPr>
            <a:lvl6pPr marL="2499208" indent="-227201" defTabSz="921426" eaLnBrk="0" fontAlgn="base" hangingPunct="0">
              <a:spcBef>
                <a:spcPct val="0"/>
              </a:spcBef>
              <a:spcAft>
                <a:spcPct val="0"/>
              </a:spcAft>
              <a:defRPr sz="2400">
                <a:solidFill>
                  <a:schemeClr val="tx1"/>
                </a:solidFill>
                <a:latin typeface="Times New Roman" pitchFamily="18" charset="0"/>
              </a:defRPr>
            </a:lvl6pPr>
            <a:lvl7pPr marL="2953611" indent="-227201" defTabSz="921426" eaLnBrk="0" fontAlgn="base" hangingPunct="0">
              <a:spcBef>
                <a:spcPct val="0"/>
              </a:spcBef>
              <a:spcAft>
                <a:spcPct val="0"/>
              </a:spcAft>
              <a:defRPr sz="2400">
                <a:solidFill>
                  <a:schemeClr val="tx1"/>
                </a:solidFill>
                <a:latin typeface="Times New Roman" pitchFamily="18" charset="0"/>
              </a:defRPr>
            </a:lvl7pPr>
            <a:lvl8pPr marL="3408011" indent="-227201" defTabSz="921426" eaLnBrk="0" fontAlgn="base" hangingPunct="0">
              <a:spcBef>
                <a:spcPct val="0"/>
              </a:spcBef>
              <a:spcAft>
                <a:spcPct val="0"/>
              </a:spcAft>
              <a:defRPr sz="2400">
                <a:solidFill>
                  <a:schemeClr val="tx1"/>
                </a:solidFill>
                <a:latin typeface="Times New Roman" pitchFamily="18" charset="0"/>
              </a:defRPr>
            </a:lvl8pPr>
            <a:lvl9pPr marL="3862414" indent="-227201" defTabSz="921426" eaLnBrk="0" fontAlgn="base" hangingPunct="0">
              <a:spcBef>
                <a:spcPct val="0"/>
              </a:spcBef>
              <a:spcAft>
                <a:spcPct val="0"/>
              </a:spcAft>
              <a:defRPr sz="2400">
                <a:solidFill>
                  <a:schemeClr val="tx1"/>
                </a:solidFill>
                <a:latin typeface="Times New Roman" pitchFamily="18" charset="0"/>
              </a:defRPr>
            </a:lvl9pPr>
          </a:lstStyle>
          <a:p>
            <a:pPr marL="0" marR="0" lvl="0" indent="0" algn="r" defTabSz="921426" rtl="0" eaLnBrk="1" fontAlgn="auto" latinLnBrk="0" hangingPunct="1">
              <a:lnSpc>
                <a:spcPct val="100000"/>
              </a:lnSpc>
              <a:spcBef>
                <a:spcPts val="0"/>
              </a:spcBef>
              <a:spcAft>
                <a:spcPts val="0"/>
              </a:spcAft>
              <a:buClrTx/>
              <a:buSzTx/>
              <a:buFontTx/>
              <a:buNone/>
              <a:tabLst/>
              <a:defRPr/>
            </a:pPr>
            <a:fld id="{E3C598DF-B9B2-4AC6-95CF-EE1A889D611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21426"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xfrm>
            <a:off x="406400" y="696913"/>
            <a:ext cx="6197600" cy="3486150"/>
          </a:xfrm>
          <a:ln/>
        </p:spPr>
      </p:sp>
      <p:sp>
        <p:nvSpPr>
          <p:cNvPr id="65540" name="Rectangle 3"/>
          <p:cNvSpPr>
            <a:spLocks noGrp="1" noChangeArrowheads="1"/>
          </p:cNvSpPr>
          <p:nvPr>
            <p:ph type="body" idx="1"/>
          </p:nvPr>
        </p:nvSpPr>
        <p:spPr>
          <a:noFill/>
        </p:spPr>
        <p:txBody>
          <a:bodyPr/>
          <a:lstStyle/>
          <a:p>
            <a:pPr eaLnBrk="1" hangingPunct="1"/>
            <a:r>
              <a:rPr lang="en-US" dirty="0">
                <a:latin typeface="Arial" charset="0"/>
              </a:rPr>
              <a:t>Data from sales vs listings</a:t>
            </a:r>
          </a:p>
        </p:txBody>
      </p:sp>
    </p:spTree>
    <p:extLst>
      <p:ext uri="{BB962C8B-B14F-4D97-AF65-F5344CB8AC3E}">
        <p14:creationId xmlns:p14="http://schemas.microsoft.com/office/powerpoint/2010/main" val="1778341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4282" eaLnBrk="0" hangingPunct="0">
              <a:defRPr sz="2400">
                <a:solidFill>
                  <a:schemeClr val="tx1"/>
                </a:solidFill>
                <a:latin typeface="Times New Roman" pitchFamily="18" charset="0"/>
              </a:defRPr>
            </a:lvl1pPr>
            <a:lvl2pPr marL="740692" indent="-284880" defTabSz="924282" eaLnBrk="0" hangingPunct="0">
              <a:defRPr sz="2400">
                <a:solidFill>
                  <a:schemeClr val="tx1"/>
                </a:solidFill>
                <a:latin typeface="Times New Roman" pitchFamily="18" charset="0"/>
              </a:defRPr>
            </a:lvl2pPr>
            <a:lvl3pPr marL="1139525" indent="-227905" defTabSz="924282" eaLnBrk="0" hangingPunct="0">
              <a:defRPr sz="2400">
                <a:solidFill>
                  <a:schemeClr val="tx1"/>
                </a:solidFill>
                <a:latin typeface="Times New Roman" pitchFamily="18" charset="0"/>
              </a:defRPr>
            </a:lvl3pPr>
            <a:lvl4pPr marL="1595336" indent="-227905" defTabSz="924282" eaLnBrk="0" hangingPunct="0">
              <a:defRPr sz="2400">
                <a:solidFill>
                  <a:schemeClr val="tx1"/>
                </a:solidFill>
                <a:latin typeface="Times New Roman" pitchFamily="18" charset="0"/>
              </a:defRPr>
            </a:lvl4pPr>
            <a:lvl5pPr marL="2051147" indent="-227905" defTabSz="924282" eaLnBrk="0" hangingPunct="0">
              <a:defRPr sz="2400">
                <a:solidFill>
                  <a:schemeClr val="tx1"/>
                </a:solidFill>
                <a:latin typeface="Times New Roman" pitchFamily="18" charset="0"/>
              </a:defRPr>
            </a:lvl5pPr>
            <a:lvl6pPr marL="2506956" indent="-227905" defTabSz="924282" eaLnBrk="0" fontAlgn="base" hangingPunct="0">
              <a:spcBef>
                <a:spcPct val="0"/>
              </a:spcBef>
              <a:spcAft>
                <a:spcPct val="0"/>
              </a:spcAft>
              <a:defRPr sz="2400">
                <a:solidFill>
                  <a:schemeClr val="tx1"/>
                </a:solidFill>
                <a:latin typeface="Times New Roman" pitchFamily="18" charset="0"/>
              </a:defRPr>
            </a:lvl6pPr>
            <a:lvl7pPr marL="2962767" indent="-227905" defTabSz="924282" eaLnBrk="0" fontAlgn="base" hangingPunct="0">
              <a:spcBef>
                <a:spcPct val="0"/>
              </a:spcBef>
              <a:spcAft>
                <a:spcPct val="0"/>
              </a:spcAft>
              <a:defRPr sz="2400">
                <a:solidFill>
                  <a:schemeClr val="tx1"/>
                </a:solidFill>
                <a:latin typeface="Times New Roman" pitchFamily="18" charset="0"/>
              </a:defRPr>
            </a:lvl7pPr>
            <a:lvl8pPr marL="3418576" indent="-227905" defTabSz="924282" eaLnBrk="0" fontAlgn="base" hangingPunct="0">
              <a:spcBef>
                <a:spcPct val="0"/>
              </a:spcBef>
              <a:spcAft>
                <a:spcPct val="0"/>
              </a:spcAft>
              <a:defRPr sz="2400">
                <a:solidFill>
                  <a:schemeClr val="tx1"/>
                </a:solidFill>
                <a:latin typeface="Times New Roman" pitchFamily="18" charset="0"/>
              </a:defRPr>
            </a:lvl8pPr>
            <a:lvl9pPr marL="3874387" indent="-227905" defTabSz="924282" eaLnBrk="0" fontAlgn="base" hangingPunct="0">
              <a:spcBef>
                <a:spcPct val="0"/>
              </a:spcBef>
              <a:spcAft>
                <a:spcPct val="0"/>
              </a:spcAft>
              <a:defRPr sz="2400">
                <a:solidFill>
                  <a:schemeClr val="tx1"/>
                </a:solidFill>
                <a:latin typeface="Times New Roman" pitchFamily="18" charset="0"/>
              </a:defRPr>
            </a:lvl9pPr>
          </a:lstStyle>
          <a:p>
            <a:pPr marL="0" marR="0" lvl="0" indent="0" algn="r" defTabSz="924282" rtl="0" eaLnBrk="1" fontAlgn="auto" latinLnBrk="0" hangingPunct="1">
              <a:lnSpc>
                <a:spcPct val="100000"/>
              </a:lnSpc>
              <a:spcBef>
                <a:spcPts val="0"/>
              </a:spcBef>
              <a:spcAft>
                <a:spcPts val="0"/>
              </a:spcAft>
              <a:buClrTx/>
              <a:buSzTx/>
              <a:buFontTx/>
              <a:buNone/>
              <a:tabLst/>
              <a:defRPr/>
            </a:pPr>
            <a:fld id="{E3C598DF-B9B2-4AC6-95CF-EE1A889D611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xfrm>
            <a:off x="411163" y="698500"/>
            <a:ext cx="6213475" cy="3495675"/>
          </a:xfrm>
          <a:ln/>
        </p:spPr>
      </p:sp>
      <p:sp>
        <p:nvSpPr>
          <p:cNvPr id="65540" name="Rectangle 3"/>
          <p:cNvSpPr>
            <a:spLocks noGrp="1" noChangeArrowheads="1"/>
          </p:cNvSpPr>
          <p:nvPr>
            <p:ph type="body" idx="1"/>
          </p:nvPr>
        </p:nvSpPr>
        <p:spPr>
          <a:noFill/>
        </p:spPr>
        <p:txBody>
          <a:bodyPr/>
          <a:lstStyle/>
          <a:p>
            <a:pPr eaLnBrk="1" hangingPunct="1"/>
            <a:r>
              <a:rPr lang="en-US" dirty="0">
                <a:latin typeface="Arial" charset="0"/>
              </a:rPr>
              <a:t>Data from UIPR</a:t>
            </a:r>
          </a:p>
        </p:txBody>
      </p:sp>
    </p:spTree>
    <p:extLst>
      <p:ext uri="{BB962C8B-B14F-4D97-AF65-F5344CB8AC3E}">
        <p14:creationId xmlns:p14="http://schemas.microsoft.com/office/powerpoint/2010/main" val="1930783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Jordan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998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7877A-91DB-42C4-9A53-61C341865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547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474">
              <a:defRPr/>
            </a:pPr>
            <a:fld id="{1447877A-91DB-42C4-9A53-61C341865AB4}" type="slidenum">
              <a:rPr lang="en-US">
                <a:solidFill>
                  <a:prstClr val="black"/>
                </a:solidFill>
                <a:latin typeface="Calibri" panose="020F0502020204030204"/>
              </a:rPr>
              <a:pPr defTabSz="911474">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02536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585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4213"/>
            <a:ext cx="6076950" cy="3419475"/>
          </a:xfrm>
        </p:spPr>
      </p:sp>
      <p:sp>
        <p:nvSpPr>
          <p:cNvPr id="3" name="Notes Placeholder 2"/>
          <p:cNvSpPr>
            <a:spLocks noGrp="1"/>
          </p:cNvSpPr>
          <p:nvPr>
            <p:ph type="body" idx="1"/>
          </p:nvPr>
        </p:nvSpPr>
        <p:spPr/>
        <p:txBody>
          <a:bodyPr/>
          <a:lstStyle/>
          <a:p>
            <a:pPr eaLnBrk="1" hangingPunct="1">
              <a:buFont typeface="Wingdings" pitchFamily="2" charset="2"/>
              <a:buNone/>
            </a:pPr>
            <a:r>
              <a:rPr lang="en-US" dirty="0">
                <a:latin typeface="Arial" charset="0"/>
              </a:rPr>
              <a:t>C.A.R.’s traditional Housing Affordability Index (HAI) </a:t>
            </a:r>
            <a:r>
              <a:rPr lang="en-US">
                <a:latin typeface="Arial" charset="0"/>
              </a:rPr>
              <a:t>was replaced </a:t>
            </a:r>
            <a:r>
              <a:rPr lang="en-US" dirty="0">
                <a:latin typeface="Arial" charset="0"/>
              </a:rPr>
              <a:t>with the First-Time Buyer Housing Affordability Index (FTB-HAI) in 2006. </a:t>
            </a:r>
          </a:p>
          <a:p>
            <a:pPr eaLnBrk="1" hangingPunct="1">
              <a:buFont typeface="Wingdings" pitchFamily="2" charset="2"/>
              <a:buNone/>
            </a:pPr>
            <a:endParaRPr lang="en-US" dirty="0">
              <a:latin typeface="Arial" charset="0"/>
            </a:endParaRPr>
          </a:p>
          <a:p>
            <a:pPr eaLnBrk="1" hangingPunct="1">
              <a:buFont typeface="Wingdings" pitchFamily="2" charset="2"/>
              <a:buNone/>
            </a:pPr>
            <a:r>
              <a:rPr lang="en-US" dirty="0">
                <a:latin typeface="Arial" charset="0"/>
              </a:rPr>
              <a:t>Note this slide takes the average of the 3 months in each of the quarters.</a:t>
            </a:r>
          </a:p>
          <a:p>
            <a:pPr eaLnBrk="1" hangingPunct="1"/>
            <a:endParaRPr lang="en-US" dirty="0">
              <a:latin typeface="Times New Roman" pitchFamily="18" charset="0"/>
            </a:endParaRPr>
          </a:p>
          <a:p>
            <a:pPr eaLnBrk="1" hangingPunct="1"/>
            <a:r>
              <a:rPr lang="en-US" dirty="0">
                <a:latin typeface="Times New Roman" pitchFamily="18" charset="0"/>
              </a:rPr>
              <a:t>C.A.R. began producing its Housing Affordability Index (HAI) in 1984. At that time, fixed-rate mortgages were the prevailing form of financing a home purchase, while </a:t>
            </a:r>
            <a:r>
              <a:rPr lang="en-US">
                <a:latin typeface="Times New Roman" pitchFamily="18" charset="0"/>
              </a:rPr>
              <a:t>the calculations </a:t>
            </a:r>
            <a:r>
              <a:rPr lang="en-US" dirty="0">
                <a:latin typeface="Times New Roman" pitchFamily="18" charset="0"/>
              </a:rPr>
              <a:t>used to produce the HAI reflected a 20 percent down payment. The methodology also assumed a monthly payment for principal, interest, taxes and insurance that was no more than 30 percent of a household’s income. In the more than two decades since the CALIFORNIA ASSOCIATION OF REALTORS® first conceived the HAI, the mortgage </a:t>
            </a:r>
            <a:r>
              <a:rPr lang="en-US">
                <a:latin typeface="Times New Roman" pitchFamily="18" charset="0"/>
              </a:rPr>
              <a:t>finance landscape </a:t>
            </a:r>
            <a:r>
              <a:rPr lang="en-US" dirty="0">
                <a:latin typeface="Times New Roman" pitchFamily="18" charset="0"/>
              </a:rPr>
              <a:t>has changed dramatically. The range of mortgage </a:t>
            </a:r>
            <a:r>
              <a:rPr lang="en-US">
                <a:latin typeface="Times New Roman" pitchFamily="18" charset="0"/>
              </a:rPr>
              <a:t>products available </a:t>
            </a:r>
            <a:r>
              <a:rPr lang="en-US" dirty="0">
                <a:latin typeface="Times New Roman" pitchFamily="18" charset="0"/>
              </a:rPr>
              <a:t>to buyers as well as underwriting criteria has changed. C.A.R. developed the new index measuring affordability for first-time home buyers to better reflect the realities of today’s real estate market.</a:t>
            </a:r>
          </a:p>
          <a:p>
            <a:endParaRPr lang="en-US" dirty="0"/>
          </a:p>
        </p:txBody>
      </p:sp>
      <p:sp>
        <p:nvSpPr>
          <p:cNvPr id="4" name="Slide Number Placeholder 3"/>
          <p:cNvSpPr>
            <a:spLocks noGrp="1"/>
          </p:cNvSpPr>
          <p:nvPr>
            <p:ph type="sldNum" sz="quarter" idx="10"/>
          </p:nvPr>
        </p:nvSpPr>
        <p:spPr/>
        <p:txBody>
          <a:bodyPr/>
          <a:lstStyle/>
          <a:p>
            <a:pPr defTabSz="911474">
              <a:defRPr/>
            </a:pPr>
            <a:fld id="{19460301-7DCB-4910-9D81-3D7BAF0B993B}" type="slidenum">
              <a:rPr lang="en-US">
                <a:solidFill>
                  <a:prstClr val="black"/>
                </a:solidFill>
                <a:latin typeface="Calibri" panose="020F0502020204030204"/>
              </a:rPr>
              <a:pPr defTabSz="911474">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1971191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2130" indent="-281588" eaLnBrk="0" hangingPunct="0">
              <a:defRPr sz="2400">
                <a:solidFill>
                  <a:schemeClr val="tx1"/>
                </a:solidFill>
                <a:latin typeface="Times New Roman" pitchFamily="18" charset="0"/>
              </a:defRPr>
            </a:lvl2pPr>
            <a:lvl3pPr marL="1126354" indent="-225271" eaLnBrk="0" hangingPunct="0">
              <a:defRPr sz="2400">
                <a:solidFill>
                  <a:schemeClr val="tx1"/>
                </a:solidFill>
                <a:latin typeface="Times New Roman" pitchFamily="18" charset="0"/>
              </a:defRPr>
            </a:lvl3pPr>
            <a:lvl4pPr marL="1576896" indent="-225271" eaLnBrk="0" hangingPunct="0">
              <a:defRPr sz="2400">
                <a:solidFill>
                  <a:schemeClr val="tx1"/>
                </a:solidFill>
                <a:latin typeface="Times New Roman" pitchFamily="18" charset="0"/>
              </a:defRPr>
            </a:lvl4pPr>
            <a:lvl5pPr marL="2027437" indent="-225271" eaLnBrk="0" hangingPunct="0">
              <a:defRPr sz="2400">
                <a:solidFill>
                  <a:schemeClr val="tx1"/>
                </a:solidFill>
                <a:latin typeface="Times New Roman" pitchFamily="18" charset="0"/>
              </a:defRPr>
            </a:lvl5pPr>
            <a:lvl6pPr marL="2477979" indent="-225271" eaLnBrk="0" fontAlgn="base" hangingPunct="0">
              <a:spcBef>
                <a:spcPct val="0"/>
              </a:spcBef>
              <a:spcAft>
                <a:spcPct val="0"/>
              </a:spcAft>
              <a:defRPr sz="2400">
                <a:solidFill>
                  <a:schemeClr val="tx1"/>
                </a:solidFill>
                <a:latin typeface="Times New Roman" pitchFamily="18" charset="0"/>
              </a:defRPr>
            </a:lvl6pPr>
            <a:lvl7pPr marL="2928520" indent="-225271" eaLnBrk="0" fontAlgn="base" hangingPunct="0">
              <a:spcBef>
                <a:spcPct val="0"/>
              </a:spcBef>
              <a:spcAft>
                <a:spcPct val="0"/>
              </a:spcAft>
              <a:defRPr sz="2400">
                <a:solidFill>
                  <a:schemeClr val="tx1"/>
                </a:solidFill>
                <a:latin typeface="Times New Roman" pitchFamily="18" charset="0"/>
              </a:defRPr>
            </a:lvl7pPr>
            <a:lvl8pPr marL="3379061" indent="-225271" eaLnBrk="0" fontAlgn="base" hangingPunct="0">
              <a:spcBef>
                <a:spcPct val="0"/>
              </a:spcBef>
              <a:spcAft>
                <a:spcPct val="0"/>
              </a:spcAft>
              <a:defRPr sz="2400">
                <a:solidFill>
                  <a:schemeClr val="tx1"/>
                </a:solidFill>
                <a:latin typeface="Times New Roman" pitchFamily="18" charset="0"/>
              </a:defRPr>
            </a:lvl8pPr>
            <a:lvl9pPr marL="3829603" indent="-225271" eaLnBrk="0" fontAlgn="base" hangingPunct="0">
              <a:spcBef>
                <a:spcPct val="0"/>
              </a:spcBef>
              <a:spcAft>
                <a:spcPct val="0"/>
              </a:spcAft>
              <a:defRPr sz="2400">
                <a:solidFill>
                  <a:schemeClr val="tx1"/>
                </a:solidFill>
                <a:latin typeface="Times New Roman" pitchFamily="18" charset="0"/>
              </a:defRPr>
            </a:lvl9pPr>
          </a:lstStyle>
          <a:p>
            <a:pPr defTabSz="911474" eaLnBrk="1" hangingPunct="1">
              <a:defRPr/>
            </a:pPr>
            <a:fld id="{2BBED3E8-A698-4133-B581-1E972AA28FE0}" type="slidenum">
              <a:rPr lang="en-US" sz="1200">
                <a:solidFill>
                  <a:prstClr val="black"/>
                </a:solidFill>
              </a:rPr>
              <a:pPr defTabSz="911474" eaLnBrk="1" hangingPunct="1">
                <a:defRPr/>
              </a:pPr>
              <a:t>62</a:t>
            </a:fld>
            <a:endParaRPr lang="en-US" sz="1200">
              <a:solidFill>
                <a:prstClr val="black"/>
              </a:solidFill>
            </a:endParaRPr>
          </a:p>
        </p:txBody>
      </p:sp>
      <p:sp>
        <p:nvSpPr>
          <p:cNvPr id="180227" name="Rectangle 2"/>
          <p:cNvSpPr>
            <a:spLocks noGrp="1" noRot="1" noChangeAspect="1" noChangeArrowheads="1" noTextEdit="1"/>
          </p:cNvSpPr>
          <p:nvPr>
            <p:ph type="sldImg"/>
          </p:nvPr>
        </p:nvSpPr>
        <p:spPr>
          <a:xfrm>
            <a:off x="384175" y="684213"/>
            <a:ext cx="6075363" cy="3417887"/>
          </a:xfrm>
          <a:ln/>
        </p:spPr>
      </p:sp>
      <p:sp>
        <p:nvSpPr>
          <p:cNvPr id="180228" name="Rectangle 3"/>
          <p:cNvSpPr>
            <a:spLocks noGrp="1" noChangeArrowheads="1"/>
          </p:cNvSpPr>
          <p:nvPr>
            <p:ph type="body" idx="1"/>
          </p:nvPr>
        </p:nvSpPr>
        <p:spPr>
          <a:xfrm>
            <a:off x="913064" y="4332239"/>
            <a:ext cx="5007025" cy="4103401"/>
          </a:xfrm>
          <a:noFill/>
        </p:spPr>
        <p:txBody>
          <a:bodyPr lIns="100426" tIns="50211" rIns="100426" bIns="50211"/>
          <a:lstStyle/>
          <a:p>
            <a:pPr eaLnBrk="1" hangingPunct="1"/>
            <a:endParaRPr lang="en-US">
              <a:latin typeface="Times New Roman" pitchFamily="18" charset="0"/>
            </a:endParaRPr>
          </a:p>
          <a:p>
            <a:pPr eaLnBrk="1" hangingPunct="1"/>
            <a:endParaRPr lang="en-US">
              <a:latin typeface="Times New Roman" pitchFamily="18" charset="0"/>
            </a:endParaRPr>
          </a:p>
        </p:txBody>
      </p:sp>
    </p:spTree>
    <p:extLst>
      <p:ext uri="{BB962C8B-B14F-4D97-AF65-F5344CB8AC3E}">
        <p14:creationId xmlns:p14="http://schemas.microsoft.com/office/powerpoint/2010/main" val="1324760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0573" indent="-284836" eaLnBrk="0" hangingPunct="0">
              <a:defRPr sz="2800">
                <a:solidFill>
                  <a:schemeClr val="tx1"/>
                </a:solidFill>
                <a:latin typeface="Times New Roman" pitchFamily="18" charset="0"/>
              </a:defRPr>
            </a:lvl2pPr>
            <a:lvl3pPr marL="1139342" indent="-227868" eaLnBrk="0" hangingPunct="0">
              <a:defRPr sz="2800">
                <a:solidFill>
                  <a:schemeClr val="tx1"/>
                </a:solidFill>
                <a:latin typeface="Times New Roman" pitchFamily="18" charset="0"/>
              </a:defRPr>
            </a:lvl3pPr>
            <a:lvl4pPr marL="1595079" indent="-227868" eaLnBrk="0" hangingPunct="0">
              <a:defRPr sz="2800">
                <a:solidFill>
                  <a:schemeClr val="tx1"/>
                </a:solidFill>
                <a:latin typeface="Times New Roman" pitchFamily="18" charset="0"/>
              </a:defRPr>
            </a:lvl4pPr>
            <a:lvl5pPr marL="2050816" indent="-227868" eaLnBrk="0" hangingPunct="0">
              <a:defRPr sz="2800">
                <a:solidFill>
                  <a:schemeClr val="tx1"/>
                </a:solidFill>
                <a:latin typeface="Times New Roman" pitchFamily="18" charset="0"/>
              </a:defRPr>
            </a:lvl5pPr>
            <a:lvl6pPr marL="2506553" indent="-227868" eaLnBrk="0" fontAlgn="base" hangingPunct="0">
              <a:spcBef>
                <a:spcPct val="0"/>
              </a:spcBef>
              <a:spcAft>
                <a:spcPct val="0"/>
              </a:spcAft>
              <a:defRPr sz="2800">
                <a:solidFill>
                  <a:schemeClr val="tx1"/>
                </a:solidFill>
                <a:latin typeface="Times New Roman" pitchFamily="18" charset="0"/>
              </a:defRPr>
            </a:lvl6pPr>
            <a:lvl7pPr marL="2962290" indent="-227868" eaLnBrk="0" fontAlgn="base" hangingPunct="0">
              <a:spcBef>
                <a:spcPct val="0"/>
              </a:spcBef>
              <a:spcAft>
                <a:spcPct val="0"/>
              </a:spcAft>
              <a:defRPr sz="2800">
                <a:solidFill>
                  <a:schemeClr val="tx1"/>
                </a:solidFill>
                <a:latin typeface="Times New Roman" pitchFamily="18" charset="0"/>
              </a:defRPr>
            </a:lvl7pPr>
            <a:lvl8pPr marL="3418027" indent="-227868" eaLnBrk="0" fontAlgn="base" hangingPunct="0">
              <a:spcBef>
                <a:spcPct val="0"/>
              </a:spcBef>
              <a:spcAft>
                <a:spcPct val="0"/>
              </a:spcAft>
              <a:defRPr sz="2800">
                <a:solidFill>
                  <a:schemeClr val="tx1"/>
                </a:solidFill>
                <a:latin typeface="Times New Roman" pitchFamily="18" charset="0"/>
              </a:defRPr>
            </a:lvl8pPr>
            <a:lvl9pPr marL="3873764" indent="-227868" eaLnBrk="0" fontAlgn="base" hangingPunct="0">
              <a:spcBef>
                <a:spcPct val="0"/>
              </a:spcBef>
              <a:spcAft>
                <a:spcPct val="0"/>
              </a:spcAft>
              <a:defRPr sz="2800">
                <a:solidFill>
                  <a:schemeClr val="tx1"/>
                </a:solidFill>
                <a:latin typeface="Times New Roman" pitchFamily="18" charset="0"/>
              </a:defRPr>
            </a:lvl9pPr>
          </a:lstStyle>
          <a:p>
            <a:pPr defTabSz="911474" eaLnBrk="1" hangingPunct="1">
              <a:defRPr/>
            </a:pPr>
            <a:fld id="{4D545359-CE99-4B2C-A7FA-909058FF08AD}" type="slidenum">
              <a:rPr lang="en-US" sz="1300">
                <a:solidFill>
                  <a:prstClr val="black"/>
                </a:solidFill>
                <a:latin typeface="Arial Unicode MS" pitchFamily="34" charset="-128"/>
              </a:rPr>
              <a:pPr defTabSz="911474" eaLnBrk="1" hangingPunct="1">
                <a:defRPr/>
              </a:pPr>
              <a:t>63</a:t>
            </a:fld>
            <a:endParaRPr lang="en-US" sz="1300" dirty="0">
              <a:solidFill>
                <a:prstClr val="black"/>
              </a:solidFill>
              <a:latin typeface="Arial Unicode MS" pitchFamily="34"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buFontTx/>
              <a:buChar char="•"/>
            </a:pPr>
            <a:r>
              <a:rPr lang="en-US" sz="1500" dirty="0">
                <a:latin typeface="Arial" charset="0"/>
              </a:rPr>
              <a:t>But California rate has lagged US rate by 10+ percent for most of period</a:t>
            </a:r>
          </a:p>
          <a:p>
            <a:pPr eaLnBrk="1" hangingPunct="1"/>
            <a:endParaRPr lang="en-US" sz="1500" dirty="0">
              <a:latin typeface="Arial" charset="0"/>
            </a:endParaRPr>
          </a:p>
        </p:txBody>
      </p:sp>
    </p:spTree>
    <p:extLst>
      <p:ext uri="{BB962C8B-B14F-4D97-AF65-F5344CB8AC3E}">
        <p14:creationId xmlns:p14="http://schemas.microsoft.com/office/powerpoint/2010/main" val="3091798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474">
              <a:defRPr/>
            </a:pPr>
            <a:fld id="{E3048F0E-59E4-4A86-BE40-E9C41F06D90A}" type="slidenum">
              <a:rPr lang="en-US">
                <a:solidFill>
                  <a:prstClr val="black"/>
                </a:solidFill>
                <a:latin typeface="Calibri" panose="020F0502020204030204"/>
              </a:rPr>
              <a:pPr defTabSz="911474">
                <a:defRPr/>
              </a:pPr>
              <a:t>64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6514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474">
              <a:defRPr/>
            </a:pPr>
            <a:fld id="{1447877A-91DB-42C4-9A53-61C341865AB4}" type="slidenum">
              <a:rPr lang="en-US">
                <a:solidFill>
                  <a:prstClr val="black"/>
                </a:solidFill>
                <a:latin typeface="Calibri" panose="020F0502020204030204"/>
              </a:rPr>
              <a:pPr defTabSz="9114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39391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https://www.hudexchange.info/resources/documents/2017-AHAR-Part-1.pdf</a:t>
            </a:r>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318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474">
              <a:defRPr/>
            </a:pPr>
            <a:fld id="{E3048F0E-59E4-4A86-BE40-E9C41F06D90A}" type="slidenum">
              <a:rPr lang="en-US">
                <a:solidFill>
                  <a:prstClr val="black"/>
                </a:solidFill>
                <a:latin typeface="Calibri" panose="020F0502020204030204"/>
              </a:rPr>
              <a:pPr defTabSz="911474">
                <a:defRPr/>
              </a:pPr>
              <a:t>66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12193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048F0E-59E4-4A86-BE40-E9C41F06D90A}" type="slidenum">
              <a:rPr lang="en-US" smtClean="0"/>
              <a:t>68</a:t>
            </a:fld>
            <a:endParaRPr lang="en-US" dirty="0"/>
          </a:p>
        </p:txBody>
      </p:sp>
    </p:spTree>
    <p:extLst>
      <p:ext uri="{BB962C8B-B14F-4D97-AF65-F5344CB8AC3E}">
        <p14:creationId xmlns:p14="http://schemas.microsoft.com/office/powerpoint/2010/main" val="477131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65381" indent="-294377" eaLnBrk="0" hangingPunct="0">
              <a:defRPr sz="2900">
                <a:solidFill>
                  <a:schemeClr val="tx1"/>
                </a:solidFill>
                <a:latin typeface="Times New Roman" pitchFamily="18" charset="0"/>
              </a:defRPr>
            </a:lvl2pPr>
            <a:lvl3pPr marL="1177509" indent="-235501" eaLnBrk="0" hangingPunct="0">
              <a:defRPr sz="2900">
                <a:solidFill>
                  <a:schemeClr val="tx1"/>
                </a:solidFill>
                <a:latin typeface="Times New Roman" pitchFamily="18" charset="0"/>
              </a:defRPr>
            </a:lvl3pPr>
            <a:lvl4pPr marL="1648512" indent="-235501" eaLnBrk="0" hangingPunct="0">
              <a:defRPr sz="2900">
                <a:solidFill>
                  <a:schemeClr val="tx1"/>
                </a:solidFill>
                <a:latin typeface="Times New Roman" pitchFamily="18" charset="0"/>
              </a:defRPr>
            </a:lvl4pPr>
            <a:lvl5pPr marL="2119516" indent="-235501" eaLnBrk="0" hangingPunct="0">
              <a:defRPr sz="2900">
                <a:solidFill>
                  <a:schemeClr val="tx1"/>
                </a:solidFill>
                <a:latin typeface="Times New Roman" pitchFamily="18" charset="0"/>
              </a:defRPr>
            </a:lvl5pPr>
            <a:lvl6pPr marL="2590518" indent="-235501" eaLnBrk="0" fontAlgn="base" hangingPunct="0">
              <a:spcBef>
                <a:spcPct val="0"/>
              </a:spcBef>
              <a:spcAft>
                <a:spcPct val="0"/>
              </a:spcAft>
              <a:defRPr sz="2900">
                <a:solidFill>
                  <a:schemeClr val="tx1"/>
                </a:solidFill>
                <a:latin typeface="Times New Roman" pitchFamily="18" charset="0"/>
              </a:defRPr>
            </a:lvl6pPr>
            <a:lvl7pPr marL="3061521" indent="-235501" eaLnBrk="0" fontAlgn="base" hangingPunct="0">
              <a:spcBef>
                <a:spcPct val="0"/>
              </a:spcBef>
              <a:spcAft>
                <a:spcPct val="0"/>
              </a:spcAft>
              <a:defRPr sz="2900">
                <a:solidFill>
                  <a:schemeClr val="tx1"/>
                </a:solidFill>
                <a:latin typeface="Times New Roman" pitchFamily="18" charset="0"/>
              </a:defRPr>
            </a:lvl7pPr>
            <a:lvl8pPr marL="3532526" indent="-235501" eaLnBrk="0" fontAlgn="base" hangingPunct="0">
              <a:spcBef>
                <a:spcPct val="0"/>
              </a:spcBef>
              <a:spcAft>
                <a:spcPct val="0"/>
              </a:spcAft>
              <a:defRPr sz="2900">
                <a:solidFill>
                  <a:schemeClr val="tx1"/>
                </a:solidFill>
                <a:latin typeface="Times New Roman" pitchFamily="18" charset="0"/>
              </a:defRPr>
            </a:lvl8pPr>
            <a:lvl9pPr marL="4003530" indent="-235501" eaLnBrk="0" fontAlgn="base" hangingPunct="0">
              <a:spcBef>
                <a:spcPct val="0"/>
              </a:spcBef>
              <a:spcAft>
                <a:spcPct val="0"/>
              </a:spcAft>
              <a:defRPr sz="29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F54E98-E158-4198-BFA3-7859958504C7}" type="slidenum">
              <a:rPr kumimoji="0" lang="en-US" sz="13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3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xfrm>
            <a:off x="438150" y="709613"/>
            <a:ext cx="6300788" cy="3544887"/>
          </a:xfrm>
          <a:ln/>
        </p:spPr>
      </p:sp>
      <p:sp>
        <p:nvSpPr>
          <p:cNvPr id="77828" name="Rectangle 3"/>
          <p:cNvSpPr>
            <a:spLocks noGrp="1" noChangeArrowheads="1"/>
          </p:cNvSpPr>
          <p:nvPr>
            <p:ph type="body" idx="1"/>
          </p:nvPr>
        </p:nvSpPr>
        <p:spPr>
          <a:xfrm>
            <a:off x="952750" y="4491189"/>
            <a:ext cx="5260689" cy="4250357"/>
          </a:xfrm>
          <a:noFill/>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683302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048F0E-59E4-4A86-BE40-E9C41F06D90A}" type="slidenum">
              <a:rPr lang="en-US" smtClean="0"/>
              <a:t>71</a:t>
            </a:fld>
            <a:endParaRPr lang="en-US" dirty="0"/>
          </a:p>
        </p:txBody>
      </p:sp>
    </p:spTree>
    <p:extLst>
      <p:ext uri="{BB962C8B-B14F-4D97-AF65-F5344CB8AC3E}">
        <p14:creationId xmlns:p14="http://schemas.microsoft.com/office/powerpoint/2010/main" val="3704354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048F0E-59E4-4A86-BE40-E9C41F06D90A}" type="slidenum">
              <a:rPr lang="en-US" smtClean="0"/>
              <a:t>72</a:t>
            </a:fld>
            <a:endParaRPr lang="en-US" dirty="0"/>
          </a:p>
        </p:txBody>
      </p:sp>
    </p:spTree>
    <p:extLst>
      <p:ext uri="{BB962C8B-B14F-4D97-AF65-F5344CB8AC3E}">
        <p14:creationId xmlns:p14="http://schemas.microsoft.com/office/powerpoint/2010/main" val="3808025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048F0E-59E4-4A86-BE40-E9C41F06D90A}" type="slidenum">
              <a:rPr lang="en-US" smtClean="0"/>
              <a:t>73</a:t>
            </a:fld>
            <a:endParaRPr lang="en-US" dirty="0"/>
          </a:p>
        </p:txBody>
      </p:sp>
    </p:spTree>
    <p:extLst>
      <p:ext uri="{BB962C8B-B14F-4D97-AF65-F5344CB8AC3E}">
        <p14:creationId xmlns:p14="http://schemas.microsoft.com/office/powerpoint/2010/main" val="3175785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747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493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err="1"/>
              <a:t>Source:https</a:t>
            </a:r>
            <a:r>
              <a:rPr lang="en-US" dirty="0"/>
              <a:t>://www.whitehouse.gov/sites/whitehouse.gov/files/images/Housing_Development_Toolkit%20f.2.pdf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A334F-941E-4AA5-AA41-BB05D8673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71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9950" y="498475"/>
            <a:ext cx="4468813" cy="2514600"/>
          </a:xfrm>
        </p:spPr>
      </p:sp>
      <p:sp>
        <p:nvSpPr>
          <p:cNvPr id="3" name="Notes Placeholder 2"/>
          <p:cNvSpPr>
            <a:spLocks noGrp="1"/>
          </p:cNvSpPr>
          <p:nvPr>
            <p:ph type="body" idx="1"/>
          </p:nvPr>
        </p:nvSpPr>
        <p:spPr/>
        <p:txBody>
          <a:bodyPr/>
          <a:lstStyle/>
          <a:p>
            <a:r>
              <a:rPr lang="en-US" dirty="0"/>
              <a:t>Unprecedented stimulus</a:t>
            </a:r>
          </a:p>
        </p:txBody>
      </p:sp>
      <p:sp>
        <p:nvSpPr>
          <p:cNvPr id="4" name="Slide Number Placeholder 3"/>
          <p:cNvSpPr>
            <a:spLocks noGrp="1"/>
          </p:cNvSpPr>
          <p:nvPr>
            <p:ph type="sldNum" sz="quarter" idx="10"/>
          </p:nvPr>
        </p:nvSpPr>
        <p:spPr/>
        <p:txBody>
          <a:bodyPr/>
          <a:lstStyle/>
          <a:p>
            <a:pPr marL="0" marR="0" lvl="0" indent="0" algn="r" defTabSz="864804" rtl="0" eaLnBrk="1" fontAlgn="auto" latinLnBrk="0" hangingPunct="1">
              <a:lnSpc>
                <a:spcPct val="100000"/>
              </a:lnSpc>
              <a:spcBef>
                <a:spcPts val="0"/>
              </a:spcBef>
              <a:spcAft>
                <a:spcPts val="0"/>
              </a:spcAft>
              <a:buClrTx/>
              <a:buSzTx/>
              <a:buFontTx/>
              <a:buNone/>
              <a:tabLst/>
              <a:defRPr/>
            </a:pPr>
            <a:fld id="{CB5A334F-941E-4AA5-AA41-BB05D8673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480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54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EA613-35CE-4473-A243-24F5BB3358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234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461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i="1" dirty="0"/>
              <a:t>“</a:t>
            </a:r>
            <a:endParaRPr lang="en-US" dirty="0"/>
          </a:p>
        </p:txBody>
      </p:sp>
      <p:sp>
        <p:nvSpPr>
          <p:cNvPr id="4" name="Slide Number Placeholder 3"/>
          <p:cNvSpPr>
            <a:spLocks noGrp="1"/>
          </p:cNvSpPr>
          <p:nvPr>
            <p:ph type="sldNum" sz="quarter" idx="10"/>
          </p:nvPr>
        </p:nvSpPr>
        <p:spPr/>
        <p:txBody>
          <a:bodyPr/>
          <a:lstStyle/>
          <a:p>
            <a:pPr defTabSz="911474">
              <a:defRPr/>
            </a:pPr>
            <a:fld id="{E3048F0E-59E4-4A86-BE40-E9C41F06D90A}" type="slidenum">
              <a:rPr lang="en-US">
                <a:solidFill>
                  <a:prstClr val="black"/>
                </a:solidFill>
                <a:latin typeface="Calibri" panose="020F0502020204030204"/>
              </a:rPr>
              <a:pPr defTabSz="911474">
                <a:defRPr/>
              </a:pPr>
              <a:t>81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35379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048F0E-59E4-4A86-BE40-E9C41F06D90A}" type="slidenum">
              <a:rPr lang="en-US" smtClean="0"/>
              <a:t>82</a:t>
            </a:fld>
            <a:endParaRPr lang="en-US" dirty="0"/>
          </a:p>
        </p:txBody>
      </p:sp>
    </p:spTree>
    <p:extLst>
      <p:ext uri="{BB962C8B-B14F-4D97-AF65-F5344CB8AC3E}">
        <p14:creationId xmlns:p14="http://schemas.microsoft.com/office/powerpoint/2010/main" val="1373747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i="1" dirty="0"/>
              <a:t>“</a:t>
            </a:r>
            <a:endParaRPr lang="en-US" dirty="0"/>
          </a:p>
        </p:txBody>
      </p:sp>
      <p:sp>
        <p:nvSpPr>
          <p:cNvPr id="4" name="Slide Number Placeholder 3"/>
          <p:cNvSpPr>
            <a:spLocks noGrp="1"/>
          </p:cNvSpPr>
          <p:nvPr>
            <p:ph type="sldNum" sz="quarter" idx="10"/>
          </p:nvPr>
        </p:nvSpPr>
        <p:spPr/>
        <p:txBody>
          <a:bodyPr/>
          <a:lstStyle/>
          <a:p>
            <a:pPr marL="0" marR="0" lvl="0" indent="0" algn="r" defTabSz="911474"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474"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107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 Neighbor Works America At home Survey report 2017</a:t>
            </a:r>
          </a:p>
        </p:txBody>
      </p:sp>
      <p:sp>
        <p:nvSpPr>
          <p:cNvPr id="4" name="Slide Number Placeholder 3"/>
          <p:cNvSpPr>
            <a:spLocks noGrp="1"/>
          </p:cNvSpPr>
          <p:nvPr>
            <p:ph type="sldNum" sz="quarter" idx="10"/>
          </p:nvPr>
        </p:nvSpPr>
        <p:spPr/>
        <p:txBody>
          <a:bodyPr/>
          <a:lstStyle/>
          <a:p>
            <a:pPr defTabSz="911474">
              <a:defRPr/>
            </a:pPr>
            <a:fld id="{CB5A334F-941E-4AA5-AA41-BB05D867313C}" type="slidenum">
              <a:rPr lang="en-US">
                <a:solidFill>
                  <a:prstClr val="black"/>
                </a:solidFill>
                <a:latin typeface="Calibri" panose="020F0502020204030204"/>
              </a:rPr>
              <a:pPr defTabSz="911474">
                <a:defRPr/>
              </a:pPr>
              <a:t>84</a:t>
            </a:fld>
            <a:endParaRPr lang="en-US">
              <a:solidFill>
                <a:prstClr val="black"/>
              </a:solidFill>
              <a:latin typeface="Calibri" panose="020F0502020204030204"/>
            </a:endParaRPr>
          </a:p>
        </p:txBody>
      </p:sp>
    </p:spTree>
    <p:extLst>
      <p:ext uri="{BB962C8B-B14F-4D97-AF65-F5344CB8AC3E}">
        <p14:creationId xmlns:p14="http://schemas.microsoft.com/office/powerpoint/2010/main" val="3341298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474">
              <a:defRPr/>
            </a:pPr>
            <a:r>
              <a:rPr lang="en-US" dirty="0"/>
              <a:t>Household Income and Years Rented are medians</a:t>
            </a:r>
          </a:p>
        </p:txBody>
      </p:sp>
      <p:sp>
        <p:nvSpPr>
          <p:cNvPr id="4" name="Slide Number Placeholder 3"/>
          <p:cNvSpPr>
            <a:spLocks noGrp="1"/>
          </p:cNvSpPr>
          <p:nvPr>
            <p:ph type="sldNum" sz="quarter" idx="10"/>
          </p:nvPr>
        </p:nvSpPr>
        <p:spPr/>
        <p:txBody>
          <a:bodyPr/>
          <a:lstStyle/>
          <a:p>
            <a:pPr defTabSz="911474">
              <a:defRPr/>
            </a:pPr>
            <a:fld id="{A112FC2A-497E-4383-893D-55AB0EB08BB0}" type="slidenum">
              <a:rPr lang="en-US">
                <a:solidFill>
                  <a:prstClr val="black"/>
                </a:solidFill>
                <a:latin typeface="Calibri" panose="020F0502020204030204"/>
              </a:rPr>
              <a:pPr defTabSz="911474">
                <a:defRPr/>
              </a:pPr>
              <a:t>85</a:t>
            </a:fld>
            <a:endParaRPr lang="en-US">
              <a:solidFill>
                <a:prstClr val="black"/>
              </a:solidFill>
              <a:latin typeface="Calibri" panose="020F0502020204030204"/>
            </a:endParaRPr>
          </a:p>
        </p:txBody>
      </p:sp>
    </p:spTree>
    <p:extLst>
      <p:ext uri="{BB962C8B-B14F-4D97-AF65-F5344CB8AC3E}">
        <p14:creationId xmlns:p14="http://schemas.microsoft.com/office/powerpoint/2010/main" val="3212420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048F0E-59E4-4A86-BE40-E9C41F06D90A}" type="slidenum">
              <a:rPr lang="en-US" smtClean="0"/>
              <a:t>86</a:t>
            </a:fld>
            <a:endParaRPr lang="en-US" dirty="0"/>
          </a:p>
        </p:txBody>
      </p:sp>
    </p:spTree>
    <p:extLst>
      <p:ext uri="{BB962C8B-B14F-4D97-AF65-F5344CB8AC3E}">
        <p14:creationId xmlns:p14="http://schemas.microsoft.com/office/powerpoint/2010/main" val="1915935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7877A-91DB-42C4-9A53-61C341865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58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60301-7DCB-4910-9D81-3D7BAF0B9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7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60840" y="8978773"/>
            <a:ext cx="3105348"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3" tIns="47467" rIns="94933" bIns="47467"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defTabSz="696636" eaLnBrk="1" fontAlgn="base" hangingPunct="1">
              <a:spcBef>
                <a:spcPct val="0"/>
              </a:spcBef>
              <a:spcAft>
                <a:spcPct val="0"/>
              </a:spcAft>
              <a:defRPr/>
            </a:pPr>
            <a:fld id="{AEB0D645-5479-43DB-965A-05853DA72CB4}" type="slidenum">
              <a:rPr lang="en-US" sz="1200">
                <a:solidFill>
                  <a:prstClr val="black"/>
                </a:solidFill>
              </a:rPr>
              <a:pPr algn="r" defTabSz="696636" eaLnBrk="1" fontAlgn="base" hangingPunct="1">
                <a:spcBef>
                  <a:spcPct val="0"/>
                </a:spcBef>
                <a:spcAft>
                  <a:spcPct val="0"/>
                </a:spcAft>
                <a:defRPr/>
              </a:pPr>
              <a:t>6</a:t>
            </a:fld>
            <a:endParaRPr lang="en-US" sz="1200">
              <a:solidFill>
                <a:prstClr val="black"/>
              </a:solidFill>
            </a:endParaRPr>
          </a:p>
        </p:txBody>
      </p:sp>
      <p:sp>
        <p:nvSpPr>
          <p:cNvPr id="48131" name="Rectangle 2"/>
          <p:cNvSpPr>
            <a:spLocks noGrp="1" noRot="1" noChangeAspect="1" noChangeArrowheads="1" noTextEdit="1"/>
          </p:cNvSpPr>
          <p:nvPr>
            <p:ph type="sldImg"/>
          </p:nvPr>
        </p:nvSpPr>
        <p:spPr>
          <a:xfrm>
            <a:off x="433388" y="709613"/>
            <a:ext cx="6303962" cy="3546475"/>
          </a:xfrm>
          <a:ln/>
        </p:spPr>
      </p:sp>
      <p:sp>
        <p:nvSpPr>
          <p:cNvPr id="48132" name="Rectangle 3"/>
          <p:cNvSpPr>
            <a:spLocks noGrp="1" noChangeArrowheads="1"/>
          </p:cNvSpPr>
          <p:nvPr>
            <p:ph type="body" idx="1"/>
          </p:nvPr>
        </p:nvSpPr>
        <p:spPr>
          <a:xfrm>
            <a:off x="953834" y="4489390"/>
            <a:ext cx="5258521" cy="4251463"/>
          </a:xfrm>
          <a:noFill/>
        </p:spPr>
        <p:txBody>
          <a:bodyPr/>
          <a:lstStyle/>
          <a:p>
            <a:pPr eaLnBrk="1" hangingPunct="1"/>
            <a:endParaRPr lang="en-US" dirty="0"/>
          </a:p>
        </p:txBody>
      </p:sp>
    </p:spTree>
    <p:extLst>
      <p:ext uri="{BB962C8B-B14F-4D97-AF65-F5344CB8AC3E}">
        <p14:creationId xmlns:p14="http://schemas.microsoft.com/office/powerpoint/2010/main" val="2366611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3083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3605" rtl="0" eaLnBrk="1" fontAlgn="auto" latinLnBrk="0" hangingPunct="1">
              <a:lnSpc>
                <a:spcPct val="100000"/>
              </a:lnSpc>
              <a:spcBef>
                <a:spcPts val="0"/>
              </a:spcBef>
              <a:spcAft>
                <a:spcPts val="0"/>
              </a:spcAft>
              <a:buClrTx/>
              <a:buSzTx/>
              <a:buFontTx/>
              <a:buNone/>
              <a:tabLst/>
              <a:defRPr/>
            </a:pPr>
            <a:fld id="{1447877A-91DB-42C4-9A53-61C341865A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3605"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6491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7877A-91DB-42C4-9A53-61C341865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6137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1474" rtl="0" eaLnBrk="1" fontAlgn="auto" latinLnBrk="0" hangingPunct="1">
              <a:lnSpc>
                <a:spcPct val="100000"/>
              </a:lnSpc>
              <a:spcBef>
                <a:spcPts val="0"/>
              </a:spcBef>
              <a:spcAft>
                <a:spcPts val="0"/>
              </a:spcAft>
              <a:buClrTx/>
              <a:buSzTx/>
              <a:buFontTx/>
              <a:buNone/>
              <a:tabLst/>
              <a:defRPr/>
            </a:pPr>
            <a:fld id="{1447877A-91DB-42C4-9A53-61C341865A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474"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032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8570">
              <a:defRPr/>
            </a:pPr>
            <a:fld id="{6A34297D-6A9D-457A-8E20-C50B06679BF0}" type="slidenum">
              <a:rPr lang="en-US">
                <a:solidFill>
                  <a:prstClr val="black"/>
                </a:solidFill>
                <a:latin typeface="Calibri" panose="020F0502020204030204"/>
              </a:rPr>
              <a:pPr defTabSz="878570">
                <a:defRPr/>
              </a:pPr>
              <a:t>96</a:t>
            </a:fld>
            <a:endParaRPr lang="en-US">
              <a:solidFill>
                <a:prstClr val="black"/>
              </a:solidFill>
              <a:latin typeface="Calibri" panose="020F0502020204030204"/>
            </a:endParaRPr>
          </a:p>
        </p:txBody>
      </p:sp>
    </p:spTree>
    <p:extLst>
      <p:ext uri="{BB962C8B-B14F-4D97-AF65-F5344CB8AC3E}">
        <p14:creationId xmlns:p14="http://schemas.microsoft.com/office/powerpoint/2010/main" val="216344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684213"/>
            <a:ext cx="6078537" cy="3419475"/>
          </a:xfrm>
        </p:spPr>
      </p:sp>
      <p:sp>
        <p:nvSpPr>
          <p:cNvPr id="3" name="Notes Placeholder 2"/>
          <p:cNvSpPr>
            <a:spLocks noGrp="1"/>
          </p:cNvSpPr>
          <p:nvPr>
            <p:ph type="body" idx="1"/>
          </p:nvPr>
        </p:nvSpPr>
        <p:spPr/>
        <p:txBody>
          <a:bodyPr/>
          <a:lstStyle/>
          <a:p>
            <a:r>
              <a:rPr lang="en-US" sz="2400" dirty="0"/>
              <a:t>Confidence has been volatile:</a:t>
            </a:r>
          </a:p>
          <a:p>
            <a:r>
              <a:rPr lang="en-US" sz="2400" dirty="0"/>
              <a:t>Feb jobs report was very weak</a:t>
            </a:r>
          </a:p>
          <a:p>
            <a:r>
              <a:rPr lang="en-US" sz="2400" dirty="0"/>
              <a:t>Financial market instability</a:t>
            </a:r>
          </a:p>
          <a:p>
            <a:r>
              <a:rPr lang="en-US" sz="2400" dirty="0"/>
              <a:t>Partial government shut-down</a:t>
            </a:r>
          </a:p>
          <a:p>
            <a:r>
              <a:rPr lang="en-US" sz="2400" dirty="0"/>
              <a:t>Overall tend in confidence has been softening since last summer – in line with moderation in economic growth</a:t>
            </a:r>
          </a:p>
        </p:txBody>
      </p:sp>
      <p:sp>
        <p:nvSpPr>
          <p:cNvPr id="4" name="Slide Number Placeholder 3"/>
          <p:cNvSpPr>
            <a:spLocks noGrp="1"/>
          </p:cNvSpPr>
          <p:nvPr>
            <p:ph type="sldNum" sz="quarter" idx="10"/>
          </p:nvPr>
        </p:nvSpPr>
        <p:spPr/>
        <p:txBody>
          <a:bodyPr/>
          <a:lstStyle/>
          <a:p>
            <a:pPr marL="0" marR="0" lvl="0" indent="0" algn="r" defTabSz="911340"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34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69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419850" cy="3611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9525"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69525" rtl="0" eaLnBrk="1" fontAlgn="auto" latinLnBrk="0" hangingPunct="1">
                <a:lnSpc>
                  <a:spcPct val="100000"/>
                </a:lnSpc>
                <a:spcBef>
                  <a:spcPts val="0"/>
                </a:spcBef>
                <a:spcAft>
                  <a:spcPts val="0"/>
                </a:spcAft>
                <a:buClrTx/>
                <a:buSzTx/>
                <a:buFontTx/>
                <a:buNone/>
                <a:tabLst/>
                <a:defRPr/>
              </a:pPr>
              <a:t>9</a:t>
            </a:fld>
            <a:endParaRPr kumimoji="0" lang="en-US" sz="19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7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 y="744538"/>
            <a:ext cx="6638925" cy="3733800"/>
          </a:xfrm>
        </p:spPr>
      </p:sp>
      <p:sp>
        <p:nvSpPr>
          <p:cNvPr id="3" name="Notes Placeholder 2"/>
          <p:cNvSpPr>
            <a:spLocks noGrp="1"/>
          </p:cNvSpPr>
          <p:nvPr>
            <p:ph type="body" idx="1"/>
          </p:nvPr>
        </p:nvSpPr>
        <p:spPr/>
        <p:txBody>
          <a:bodyPr/>
          <a:lstStyle/>
          <a:p>
            <a:pPr defTabSz="1006143">
              <a:defRPr/>
            </a:pPr>
            <a:r>
              <a:rPr lang="en-US" dirty="0"/>
              <a:t>9 increases since Dec 2015/ 4 in 2018</a:t>
            </a:r>
          </a:p>
          <a:p>
            <a:pPr defTabSz="1006143">
              <a:defRPr/>
            </a:pPr>
            <a:r>
              <a:rPr lang="en-US" dirty="0"/>
              <a:t>Last meeting 3/21/19 </a:t>
            </a:r>
          </a:p>
          <a:p>
            <a:pPr defTabSz="1006143">
              <a:defRPr/>
            </a:pPr>
            <a:r>
              <a:rPr lang="en-US" dirty="0"/>
              <a:t>On 3/20/19 the Fed cut its growth forecast </a:t>
            </a:r>
          </a:p>
          <a:p>
            <a:pPr defTabSz="1006143">
              <a:defRPr/>
            </a:pPr>
            <a:r>
              <a:rPr lang="en-US" dirty="0"/>
              <a:t>China and Europe and deteriorating economically</a:t>
            </a:r>
          </a:p>
          <a:p>
            <a:pPr defTabSz="1006143">
              <a:defRPr/>
            </a:pPr>
            <a:r>
              <a:rPr lang="en-US" dirty="0"/>
              <a:t>Concerns about Us consumer spending </a:t>
            </a:r>
          </a:p>
          <a:p>
            <a:pPr defTabSz="1006143">
              <a:defRPr/>
            </a:pPr>
            <a:r>
              <a:rPr lang="en-US" dirty="0"/>
              <a:t>Bond market it happy – higher</a:t>
            </a:r>
            <a:r>
              <a:rPr lang="en-US" baseline="0" dirty="0"/>
              <a:t> rates  reduce the value of bond funds </a:t>
            </a:r>
          </a:p>
          <a:p>
            <a:pPr defTabSz="1006143">
              <a:defRPr/>
            </a:pPr>
            <a:r>
              <a:rPr lang="en-US" baseline="0" dirty="0"/>
              <a:t>Bonds: provide safe haven for capital and guaranteed positive returns </a:t>
            </a:r>
          </a:p>
          <a:p>
            <a:pPr defTabSz="1006143">
              <a:defRPr/>
            </a:pPr>
            <a:r>
              <a:rPr lang="en-US" baseline="0" dirty="0" err="1"/>
              <a:t>Netural</a:t>
            </a:r>
            <a:r>
              <a:rPr lang="en-US" baseline="0" dirty="0"/>
              <a:t> stance – stocks recovering too</a:t>
            </a:r>
            <a:endParaRPr lang="en-US" dirty="0"/>
          </a:p>
          <a:p>
            <a:pPr defTabSz="1006143">
              <a:defRPr/>
            </a:pPr>
            <a:endParaRPr lang="en-US" dirty="0"/>
          </a:p>
        </p:txBody>
      </p:sp>
      <p:sp>
        <p:nvSpPr>
          <p:cNvPr id="4" name="Slide Number Placeholder 3"/>
          <p:cNvSpPr>
            <a:spLocks noGrp="1"/>
          </p:cNvSpPr>
          <p:nvPr>
            <p:ph type="sldNum" sz="quarter" idx="10"/>
          </p:nvPr>
        </p:nvSpPr>
        <p:spPr/>
        <p:txBody>
          <a:bodyPr/>
          <a:lstStyle/>
          <a:p>
            <a:pPr marL="0" marR="0" lvl="0" indent="0" algn="r" defTabSz="1006570"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1006570" rtl="0" eaLnBrk="1" fontAlgn="auto" latinLnBrk="0" hangingPunct="1">
                <a:lnSpc>
                  <a:spcPct val="100000"/>
                </a:lnSpc>
                <a:spcBef>
                  <a:spcPts val="0"/>
                </a:spcBef>
                <a:spcAft>
                  <a:spcPts val="0"/>
                </a:spcAft>
                <a:buClrTx/>
                <a:buSzTx/>
                <a:buFontTx/>
                <a:buNone/>
                <a:tabLst/>
                <a:defRPr/>
              </a:pPr>
              <a:t>10</a:t>
            </a:fld>
            <a:endParaRPr kumimoji="0" lang="en-US" sz="19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57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1" y="3822192"/>
            <a:ext cx="6870193" cy="1681388"/>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p:cNvSpPr/>
          <p:nvPr userDrawn="1"/>
        </p:nvSpPr>
        <p:spPr>
          <a:xfrm>
            <a:off x="6965738" y="3509962"/>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4" name="Rectangle 13"/>
          <p:cNvSpPr/>
          <p:nvPr userDrawn="1"/>
        </p:nvSpPr>
        <p:spPr>
          <a:xfrm>
            <a:off x="1516162" y="3509962"/>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Rectangle 14"/>
          <p:cNvSpPr/>
          <p:nvPr userDrawn="1"/>
        </p:nvSpPr>
        <p:spPr>
          <a:xfrm>
            <a:off x="3759200" y="3509962"/>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8" name="Picture 7"/>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23529561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490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mall Picture Right">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9" name="Picture Placeholder 5"/>
          <p:cNvSpPr>
            <a:spLocks noGrp="1"/>
          </p:cNvSpPr>
          <p:nvPr>
            <p:ph type="pic" sz="quarter" idx="11"/>
          </p:nvPr>
        </p:nvSpPr>
        <p:spPr>
          <a:xfrm>
            <a:off x="6096000" y="1600200"/>
            <a:ext cx="6096000" cy="3657600"/>
          </a:xfrm>
          <a:prstGeom prst="rect">
            <a:avLst/>
          </a:prstGeom>
        </p:spPr>
        <p:txBody>
          <a:bodyPr/>
          <a:lstStyle/>
          <a:p>
            <a:endParaRPr lang="uk-U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1"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Tree>
    <p:extLst>
      <p:ext uri="{BB962C8B-B14F-4D97-AF65-F5344CB8AC3E}">
        <p14:creationId xmlns:p14="http://schemas.microsoft.com/office/powerpoint/2010/main" val="958851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mall Picture Left">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
        <p:nvSpPr>
          <p:cNvPr id="9"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0" y="1600200"/>
            <a:ext cx="6096000" cy="3657600"/>
          </a:xfrm>
          <a:prstGeom prst="rect">
            <a:avLst/>
          </a:prstGeom>
        </p:spPr>
        <p:txBody>
          <a:bodyPr/>
          <a:lstStyle/>
          <a:p>
            <a:endParaRPr lang="uk-U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Tree>
    <p:extLst>
      <p:ext uri="{BB962C8B-B14F-4D97-AF65-F5344CB8AC3E}">
        <p14:creationId xmlns:p14="http://schemas.microsoft.com/office/powerpoint/2010/main" val="141853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9" name="Picture Placeholder 2"/>
          <p:cNvSpPr>
            <a:spLocks noGrp="1"/>
          </p:cNvSpPr>
          <p:nvPr>
            <p:ph type="pic" sz="quarter" idx="12"/>
          </p:nvPr>
        </p:nvSpPr>
        <p:spPr>
          <a:xfrm>
            <a:off x="838200" y="1600200"/>
            <a:ext cx="3352800" cy="3352800"/>
          </a:xfrm>
          <a:prstGeom prst="rect">
            <a:avLst/>
          </a:prstGeom>
          <a:effectLst>
            <a:outerShdw blurRad="127000" dist="38100" dir="5400000" algn="t" rotWithShape="0">
              <a:prstClr val="black">
                <a:alpha val="67000"/>
              </a:prstClr>
            </a:outerShdw>
          </a:effectLst>
        </p:spPr>
        <p:txBody>
          <a:bodyPr/>
          <a:lstStyle>
            <a:lvl1pPr>
              <a:defRPr sz="1333"/>
            </a:lvl1pPr>
          </a:lstStyle>
          <a:p>
            <a:endParaRPr lang="uk-UA"/>
          </a:p>
        </p:txBody>
      </p:sp>
      <p:sp>
        <p:nvSpPr>
          <p:cNvPr id="10" name="Picture Placeholder 2"/>
          <p:cNvSpPr>
            <a:spLocks noGrp="1"/>
          </p:cNvSpPr>
          <p:nvPr>
            <p:ph type="pic" sz="quarter" idx="13"/>
          </p:nvPr>
        </p:nvSpPr>
        <p:spPr>
          <a:xfrm>
            <a:off x="8001000" y="1600200"/>
            <a:ext cx="3352800" cy="3352800"/>
          </a:xfrm>
          <a:prstGeom prst="rect">
            <a:avLst/>
          </a:prstGeom>
          <a:effectLst>
            <a:outerShdw blurRad="127000" dist="38100" dir="5400000" algn="t" rotWithShape="0">
              <a:prstClr val="black">
                <a:alpha val="67000"/>
              </a:prstClr>
            </a:outerShdw>
          </a:effectLst>
        </p:spPr>
        <p:txBody>
          <a:bodyPr/>
          <a:lstStyle>
            <a:lvl1pPr>
              <a:defRPr sz="1333"/>
            </a:lvl1pPr>
          </a:lstStyle>
          <a:p>
            <a:endParaRPr lang="uk-UA"/>
          </a:p>
        </p:txBody>
      </p:sp>
      <p:sp>
        <p:nvSpPr>
          <p:cNvPr id="11" name="Picture Placeholder 2"/>
          <p:cNvSpPr>
            <a:spLocks noGrp="1"/>
          </p:cNvSpPr>
          <p:nvPr>
            <p:ph type="pic" sz="quarter" idx="14"/>
          </p:nvPr>
        </p:nvSpPr>
        <p:spPr>
          <a:xfrm>
            <a:off x="4419600" y="1600200"/>
            <a:ext cx="3352800" cy="3352800"/>
          </a:xfrm>
          <a:prstGeom prst="rect">
            <a:avLst/>
          </a:prstGeom>
          <a:effectLst>
            <a:outerShdw blurRad="127000" dist="38100" dir="5400000" algn="t" rotWithShape="0">
              <a:prstClr val="black">
                <a:alpha val="67000"/>
              </a:prstClr>
            </a:outerShdw>
          </a:effectLst>
        </p:spPr>
        <p:txBody>
          <a:bodyPr/>
          <a:lstStyle>
            <a:lvl1pPr>
              <a:defRPr sz="1333"/>
            </a:lvl1pPr>
          </a:lstStyle>
          <a:p>
            <a:endParaRPr lang="uk-UA"/>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3"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Tree>
    <p:extLst>
      <p:ext uri="{BB962C8B-B14F-4D97-AF65-F5344CB8AC3E}">
        <p14:creationId xmlns:p14="http://schemas.microsoft.com/office/powerpoint/2010/main" val="13970328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rey Top with Image">
    <p:spTree>
      <p:nvGrpSpPr>
        <p:cNvPr id="1" name=""/>
        <p:cNvGrpSpPr/>
        <p:nvPr/>
      </p:nvGrpSpPr>
      <p:grpSpPr>
        <a:xfrm>
          <a:off x="0" y="0"/>
          <a:ext cx="0" cy="0"/>
          <a:chOff x="0" y="0"/>
          <a:chExt cx="0" cy="0"/>
        </a:xfrm>
      </p:grpSpPr>
      <p:sp>
        <p:nvSpPr>
          <p:cNvPr id="6" name="Rectangle 5"/>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cxnSp>
        <p:nvCxnSpPr>
          <p:cNvPr id="7" name="Straight Connector 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9"/>
          <p:cNvSpPr>
            <a:spLocks noGrp="1"/>
          </p:cNvSpPr>
          <p:nvPr>
            <p:ph type="pic" sz="quarter" idx="11"/>
          </p:nvPr>
        </p:nvSpPr>
        <p:spPr>
          <a:xfrm>
            <a:off x="3230880" y="2133600"/>
            <a:ext cx="5748528" cy="3230880"/>
          </a:xfrm>
          <a:prstGeom prst="rect">
            <a:avLst/>
          </a:prstGeom>
        </p:spPr>
        <p:txBody>
          <a:bodyPr/>
          <a:lstStyle/>
          <a:p>
            <a:endParaRPr lang="uk-UA"/>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Tree>
    <p:extLst>
      <p:ext uri="{BB962C8B-B14F-4D97-AF65-F5344CB8AC3E}">
        <p14:creationId xmlns:p14="http://schemas.microsoft.com/office/powerpoint/2010/main" val="11620134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618744" y="1219201"/>
            <a:ext cx="10954512" cy="4495800"/>
          </a:xfrm>
          <a:prstGeom prst="rect">
            <a:avLst/>
          </a:prstGeom>
        </p:spPr>
        <p:txBody>
          <a:bodyPr vert="horz" lIns="91440" tIns="45720" rIns="91440" bIns="45720" rtlCol="0">
            <a:normAutofit/>
          </a:bodyPr>
          <a:lstStyle>
            <a:lvl1pPr>
              <a:defRPr sz="2800"/>
            </a:lvl1pPr>
          </a:lstStyle>
          <a:p>
            <a:pPr lvl="0"/>
            <a:r>
              <a:rPr lang="en-US" dirty="0"/>
              <a:t>Edit (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42874275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7"/>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7"/>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9116722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1"/>
            <a:ext cx="10972800" cy="3797596"/>
          </a:xfrm>
          <a:prstGeom prst="rect">
            <a:avLst/>
          </a:prstGeom>
        </p:spPr>
        <p:txBody>
          <a:bodyPr/>
          <a:lstStyle>
            <a:lvl1pPr>
              <a:defRPr sz="3733"/>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74896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endParaRPr>
          </a:p>
        </p:txBody>
      </p:sp>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0"/>
            <a:ext cx="10972800" cy="1981200"/>
          </a:xfrm>
          <a:prstGeom prst="rect">
            <a:avLst/>
          </a:prstGeom>
        </p:spPr>
        <p:txBody>
          <a:bodyPr/>
          <a:lstStyle>
            <a:lvl1pPr marL="0" indent="0">
              <a:buNone/>
              <a:defRPr sz="3733"/>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02106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880" y="1"/>
            <a:ext cx="10247453" cy="1325563"/>
          </a:xfrm>
          <a:prstGeom prst="rect">
            <a:avLst/>
          </a:prstGeom>
        </p:spPr>
        <p:txBody>
          <a:bodyPr lIns="68580" tIns="34290" rIns="68580" bIns="34290"/>
          <a:lstStyle/>
          <a:p>
            <a:r>
              <a:rPr lang="en-US" dirty="0"/>
              <a:t>Click to edit Master title style</a:t>
            </a:r>
          </a:p>
        </p:txBody>
      </p:sp>
      <p:sp>
        <p:nvSpPr>
          <p:cNvPr id="4" name="Date Placeholder 3"/>
          <p:cNvSpPr>
            <a:spLocks noGrp="1"/>
          </p:cNvSpPr>
          <p:nvPr>
            <p:ph type="dt" sz="half" idx="10"/>
          </p:nvPr>
        </p:nvSpPr>
        <p:spPr>
          <a:xfrm>
            <a:off x="838200" y="6356351"/>
            <a:ext cx="2743200" cy="365125"/>
          </a:xfrm>
          <a:prstGeom prst="rect">
            <a:avLst/>
          </a:prstGeom>
        </p:spPr>
        <p:txBody>
          <a:bodyPr lIns="68580" tIns="34290" rIns="68580" bIns="34290"/>
          <a:lstStyle/>
          <a:p>
            <a:fld id="{8A526B6B-165E-4C1B-BA3E-50B370260C83}" type="datetimeFigureOut">
              <a:rPr lang="en-US" smtClean="0"/>
              <a:t>4/5/2019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8580" tIns="34290" rIns="68580" bIns="34290"/>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8580" tIns="34290" rIns="68580" bIns="34290"/>
          <a:lstStyle/>
          <a:p>
            <a:fld id="{056237B3-8608-435A-B9C5-E6140D801FED}" type="slidenum">
              <a:rPr lang="en-US" smtClean="0"/>
              <a:t>‹#›</a:t>
            </a:fld>
            <a:endParaRPr lang="en-US"/>
          </a:p>
        </p:txBody>
      </p:sp>
      <p:sp>
        <p:nvSpPr>
          <p:cNvPr id="7" name="Text Placeholder 2"/>
          <p:cNvSpPr>
            <a:spLocks noGrp="1"/>
          </p:cNvSpPr>
          <p:nvPr>
            <p:ph idx="1"/>
          </p:nvPr>
        </p:nvSpPr>
        <p:spPr>
          <a:xfrm>
            <a:off x="618744" y="1281487"/>
            <a:ext cx="10954512" cy="4351339"/>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4423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8"/>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62039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01600" y="304800"/>
            <a:ext cx="11988800" cy="609600"/>
          </a:xfr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0"/>
            <a:ext cx="10972800" cy="3797596"/>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0742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2916130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9869"/>
            <a:ext cx="1371600" cy="4157331"/>
          </a:xfrm>
          <a:prstGeom prst="rect">
            <a:avLst/>
          </a:prstGeom>
        </p:spPr>
      </p:pic>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0">
                <a:solidFill>
                  <a:schemeClr val="tx1"/>
                </a:solidFill>
                <a:effectLst/>
              </a:defRPr>
            </a:lvl1pPr>
          </a:lstStyle>
          <a:p>
            <a:r>
              <a:rPr lang="en-US" dirty="0"/>
              <a:t>Click to edit Master title style</a:t>
            </a:r>
          </a:p>
        </p:txBody>
      </p:sp>
      <p:sp>
        <p:nvSpPr>
          <p:cNvPr id="3" name="Subtitle 2"/>
          <p:cNvSpPr>
            <a:spLocks noGrp="1"/>
          </p:cNvSpPr>
          <p:nvPr>
            <p:ph type="subTitle" idx="1"/>
          </p:nvPr>
        </p:nvSpPr>
        <p:spPr>
          <a:xfrm>
            <a:off x="2660908" y="3794762"/>
            <a:ext cx="6870193" cy="1681388"/>
          </a:xfrm>
        </p:spPr>
        <p:txBody>
          <a:bodyPr/>
          <a:lstStyle>
            <a:lvl1pPr marL="0" indent="0" algn="r">
              <a:buNone/>
              <a:defRPr sz="1800"/>
            </a:lvl1pPr>
            <a:lvl2pPr marL="342874"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7" indent="0" algn="ctr">
              <a:buNone/>
              <a:defRPr sz="1200"/>
            </a:lvl7pPr>
            <a:lvl8pPr marL="2400120" indent="0" algn="ctr">
              <a:buNone/>
              <a:defRPr sz="1200"/>
            </a:lvl8pPr>
            <a:lvl9pPr marL="2742994" indent="0" algn="ctr">
              <a:buNone/>
              <a:defRPr sz="1200"/>
            </a:lvl9pPr>
          </a:lstStyle>
          <a:p>
            <a:r>
              <a:rPr lang="en-US" dirty="0"/>
              <a:t>Click to edit Master subtitle style</a:t>
            </a:r>
          </a:p>
        </p:txBody>
      </p:sp>
      <p:sp>
        <p:nvSpPr>
          <p:cNvPr id="9" name="Rectangle 8"/>
          <p:cNvSpPr/>
          <p:nvPr userDrawn="1"/>
        </p:nvSpPr>
        <p:spPr>
          <a:xfrm>
            <a:off x="7029747" y="3509963"/>
            <a:ext cx="36576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Rectangle 13"/>
          <p:cNvSpPr/>
          <p:nvPr userDrawn="1"/>
        </p:nvSpPr>
        <p:spPr>
          <a:xfrm>
            <a:off x="1516161" y="3509963"/>
            <a:ext cx="36576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Rectangle 14"/>
          <p:cNvSpPr/>
          <p:nvPr userDrawn="1"/>
        </p:nvSpPr>
        <p:spPr>
          <a:xfrm>
            <a:off x="4272955" y="3509963"/>
            <a:ext cx="36576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68048375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a:prstGeom prst="rect">
            <a:avLst/>
          </a:prstGeom>
        </p:spPr>
        <p:txBody>
          <a:bodyPr anchor="b">
            <a:norm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solidFill>
              </a:defRPr>
            </a:lvl1pPr>
            <a:lvl2pPr marL="342874" indent="0">
              <a:buNone/>
              <a:defRPr sz="1500">
                <a:solidFill>
                  <a:schemeClr val="tx1">
                    <a:tint val="75000"/>
                  </a:schemeClr>
                </a:solidFill>
              </a:defRPr>
            </a:lvl2pPr>
            <a:lvl3pPr marL="685750" indent="0">
              <a:buNone/>
              <a:defRPr sz="1351">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7" indent="0">
              <a:buNone/>
              <a:defRPr sz="1200">
                <a:solidFill>
                  <a:schemeClr val="tx1">
                    <a:tint val="75000"/>
                  </a:schemeClr>
                </a:solidFill>
              </a:defRPr>
            </a:lvl7pPr>
            <a:lvl8pPr marL="2400120" indent="0">
              <a:buNone/>
              <a:defRPr sz="1200">
                <a:solidFill>
                  <a:schemeClr val="tx1">
                    <a:tint val="75000"/>
                  </a:schemeClr>
                </a:solidFill>
              </a:defRPr>
            </a:lvl8pPr>
            <a:lvl9pPr marL="2742994" indent="0">
              <a:buNone/>
              <a:defRPr sz="1200">
                <a:solidFill>
                  <a:schemeClr val="tx1">
                    <a:tint val="75000"/>
                  </a:schemeClr>
                </a:solidFill>
              </a:defRPr>
            </a:lvl9pPr>
          </a:lstStyle>
          <a:p>
            <a:pPr lvl="0"/>
            <a:r>
              <a:rPr lang="en-US" dirty="0"/>
              <a:t>Edit Master text styles</a:t>
            </a:r>
          </a:p>
        </p:txBody>
      </p:sp>
      <p:sp>
        <p:nvSpPr>
          <p:cNvPr id="5" name="Rectangle 4"/>
          <p:cNvSpPr/>
          <p:nvPr userDrawn="1"/>
        </p:nvSpPr>
        <p:spPr>
          <a:xfrm>
            <a:off x="7645188" y="4484531"/>
            <a:ext cx="36576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Rectangle 5"/>
          <p:cNvSpPr/>
          <p:nvPr userDrawn="1"/>
        </p:nvSpPr>
        <p:spPr>
          <a:xfrm>
            <a:off x="831851" y="4484531"/>
            <a:ext cx="36576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ectangle 6"/>
          <p:cNvSpPr/>
          <p:nvPr userDrawn="1"/>
        </p:nvSpPr>
        <p:spPr>
          <a:xfrm>
            <a:off x="4238519" y="4484531"/>
            <a:ext cx="36576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7343417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618744" y="1219201"/>
            <a:ext cx="10954512" cy="4495800"/>
          </a:xfrm>
          <a:prstGeom prst="rect">
            <a:avLst/>
          </a:prstGeom>
        </p:spPr>
        <p:txBody>
          <a:bodyPr vert="horz" lIns="91440" tIns="45720" rIns="91440" bIns="45720" rtlCol="0">
            <a:normAutofit/>
          </a:bodyPr>
          <a:lstStyle>
            <a:lvl1pPr>
              <a:defRPr sz="2800"/>
            </a:lvl1pPr>
          </a:lstStyle>
          <a:p>
            <a:pPr lvl="0"/>
            <a:r>
              <a:rPr lang="en-US" dirty="0"/>
              <a:t>Edit (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15611976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
        <p:nvSpPr>
          <p:cNvPr id="4"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lvl1pPr>
              <a:defRPr sz="28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5641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80931"/>
            <a:ext cx="10972800" cy="4638869"/>
          </a:xfrm>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09600" y="6212019"/>
            <a:ext cx="10972800" cy="457200"/>
          </a:xfrm>
        </p:spPr>
        <p:txBody>
          <a:bodyPr>
            <a:normAutofit/>
          </a:bodyPr>
          <a:lstStyle>
            <a:lvl1pPr>
              <a:defRPr sz="1100"/>
            </a:lvl1pPr>
            <a:lvl2pPr>
              <a:defRPr sz="2800"/>
            </a:lvl2pPr>
          </a:lstStyle>
          <a:p>
            <a:pPr lvl="0"/>
            <a:r>
              <a:rPr lang="en-US" dirty="0"/>
              <a:t>Click to edit Master text styles</a:t>
            </a:r>
          </a:p>
        </p:txBody>
      </p:sp>
      <p:sp>
        <p:nvSpPr>
          <p:cNvPr id="8" name="Title 1"/>
          <p:cNvSpPr>
            <a:spLocks noGrp="1"/>
          </p:cNvSpPr>
          <p:nvPr>
            <p:ph type="title"/>
          </p:nvPr>
        </p:nvSpPr>
        <p:spPr>
          <a:xfrm>
            <a:off x="1558207"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767764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2" y="3822193"/>
            <a:ext cx="6870193" cy="1681388"/>
          </a:xfrm>
        </p:spPr>
        <p:txBody>
          <a:bodyPr/>
          <a:lstStyle>
            <a:lvl1pPr marL="0" indent="0" algn="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9" name="Rectangle 8"/>
          <p:cNvSpPr/>
          <p:nvPr userDrawn="1"/>
        </p:nvSpPr>
        <p:spPr>
          <a:xfrm>
            <a:off x="6965739" y="3509963"/>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4" name="Rectangle 13"/>
          <p:cNvSpPr/>
          <p:nvPr userDrawn="1"/>
        </p:nvSpPr>
        <p:spPr>
          <a:xfrm>
            <a:off x="1516164" y="3509963"/>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Rectangle 14"/>
          <p:cNvSpPr/>
          <p:nvPr userDrawn="1"/>
        </p:nvSpPr>
        <p:spPr>
          <a:xfrm>
            <a:off x="3759200" y="3509963"/>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8" name="Picture 7"/>
          <p:cNvPicPr>
            <a:picLocks noChangeAspect="1"/>
          </p:cNvPicPr>
          <p:nvPr userDrawn="1"/>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1959739484"/>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1" y="3822193"/>
            <a:ext cx="6870193" cy="1681388"/>
          </a:xfrm>
        </p:spPr>
        <p:txBody>
          <a:bodyPr/>
          <a:lstStyle>
            <a:lvl1pPr marL="0" indent="0" algn="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764144029"/>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6"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sz="4000" dirty="0"/>
          </a:p>
        </p:txBody>
      </p:sp>
    </p:spTree>
    <p:extLst>
      <p:ext uri="{BB962C8B-B14F-4D97-AF65-F5344CB8AC3E}">
        <p14:creationId xmlns:p14="http://schemas.microsoft.com/office/powerpoint/2010/main" val="567768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8"/>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16730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80941"/>
            <a:ext cx="55118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73153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7"/>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7"/>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778222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6452529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a:lstStyle/>
          <a:p>
            <a:fld id="{8A526B6B-165E-4C1B-BA3E-50B370260C83}" type="datetimeFigureOut">
              <a:rPr lang="en-US" smtClean="0"/>
              <a:t>4/5/2019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56237B3-8608-435A-B9C5-E6140D801FED}" type="slidenum">
              <a:rPr lang="en-US" smtClean="0"/>
              <a:t>‹#›</a:t>
            </a:fld>
            <a:endParaRPr lang="en-US" dirty="0"/>
          </a:p>
        </p:txBody>
      </p:sp>
      <p:sp>
        <p:nvSpPr>
          <p:cNvPr id="7" name="Text Placeholder 2"/>
          <p:cNvSpPr>
            <a:spLocks noGrp="1"/>
          </p:cNvSpPr>
          <p:nvPr>
            <p:ph idx="1"/>
          </p:nvPr>
        </p:nvSpPr>
        <p:spPr>
          <a:xfrm>
            <a:off x="618744" y="1281487"/>
            <a:ext cx="10954512"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492898" y="304800"/>
            <a:ext cx="10597503"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552042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1"/>
            <a:ext cx="2743200" cy="365125"/>
          </a:xfrm>
          <a:prstGeom prst="rect">
            <a:avLst/>
          </a:prstGeom>
        </p:spPr>
        <p:txBody>
          <a:bodyPr/>
          <a:lstStyle/>
          <a:p>
            <a:fld id="{8A526B6B-165E-4C1B-BA3E-50B370260C83}" type="datetimeFigureOut">
              <a:rPr lang="en-US" smtClean="0"/>
              <a:t>4/5/2019</a:t>
            </a:fld>
            <a:endParaRPr lang="en-US"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1492898" y="304800"/>
            <a:ext cx="10597503"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1796585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92898" y="304800"/>
            <a:ext cx="10597503"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2007414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266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39862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80931"/>
            <a:ext cx="10972800" cy="4638869"/>
          </a:xfrm>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09600" y="6212019"/>
            <a:ext cx="10972800" cy="457200"/>
          </a:xfrm>
        </p:spPr>
        <p:txBody>
          <a:bodyPr>
            <a:normAutofit/>
          </a:bodyPr>
          <a:lstStyle>
            <a:lvl1pPr>
              <a:defRPr sz="1100"/>
            </a:lvl1pPr>
            <a:lvl2pPr>
              <a:defRPr sz="2800"/>
            </a:lvl2pPr>
          </a:lstStyle>
          <a:p>
            <a:pPr lvl="0"/>
            <a:r>
              <a:rPr lang="en-US" dirty="0"/>
              <a:t>Click to edit Master text styles</a:t>
            </a:r>
          </a:p>
        </p:txBody>
      </p:sp>
      <p:sp>
        <p:nvSpPr>
          <p:cNvPr id="8"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891054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lIns="68580" tIns="34290" rIns="68580" bIns="34290"/>
          <a:lstStyle/>
          <a:p>
            <a:pPr defTabSz="914354"/>
            <a:fld id="{8A526B6B-165E-4C1B-BA3E-50B370260C83}" type="datetimeFigureOut">
              <a:rPr lang="en-US" sz="1867" smtClean="0">
                <a:solidFill>
                  <a:prstClr val="black"/>
                </a:solidFill>
              </a:rPr>
              <a:pPr defTabSz="914354"/>
              <a:t>4/5/2019</a:t>
            </a:fld>
            <a:endParaRPr lang="en-US" sz="1867"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lIns="68580" tIns="34290" rIns="68580" bIns="34290"/>
          <a:lstStyle/>
          <a:p>
            <a:pPr defTabSz="914354"/>
            <a:endParaRPr lang="en-US" sz="1867"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lIns="68580" tIns="34290" rIns="68580" bIns="34290"/>
          <a:lstStyle/>
          <a:p>
            <a:pPr defTabSz="914354"/>
            <a:fld id="{056237B3-8608-435A-B9C5-E6140D801FED}" type="slidenum">
              <a:rPr lang="en-US" sz="1867" smtClean="0">
                <a:solidFill>
                  <a:prstClr val="black"/>
                </a:solidFill>
              </a:rPr>
              <a:pPr defTabSz="914354"/>
              <a:t>‹#›</a:t>
            </a:fld>
            <a:endParaRPr lang="en-US" sz="1867" dirty="0">
              <a:solidFill>
                <a:prstClr val="black"/>
              </a:solidFill>
            </a:endParaRPr>
          </a:p>
        </p:txBody>
      </p:sp>
      <p:sp>
        <p:nvSpPr>
          <p:cNvPr id="5" name="Rectangle 4"/>
          <p:cNvSpPr/>
          <p:nvPr userDrawn="1"/>
        </p:nvSpPr>
        <p:spPr>
          <a:xfrm>
            <a:off x="276449" y="797445"/>
            <a:ext cx="978195" cy="276447"/>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defTabSz="914354"/>
            <a:endParaRPr lang="en-US" sz="1867" dirty="0">
              <a:solidFill>
                <a:prstClr val="white"/>
              </a:solidFill>
            </a:endParaRPr>
          </a:p>
        </p:txBody>
      </p:sp>
      <p:sp>
        <p:nvSpPr>
          <p:cNvPr id="6" name="Rectangle 5"/>
          <p:cNvSpPr/>
          <p:nvPr userDrawn="1"/>
        </p:nvSpPr>
        <p:spPr>
          <a:xfrm>
            <a:off x="744280" y="191387"/>
            <a:ext cx="616688" cy="37214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defTabSz="914354"/>
            <a:endParaRPr lang="en-US" sz="1867" dirty="0">
              <a:solidFill>
                <a:prstClr val="white"/>
              </a:solidFill>
            </a:endParaRPr>
          </a:p>
        </p:txBody>
      </p:sp>
      <p:sp>
        <p:nvSpPr>
          <p:cNvPr id="7" name="Rectangle 6"/>
          <p:cNvSpPr/>
          <p:nvPr userDrawn="1"/>
        </p:nvSpPr>
        <p:spPr>
          <a:xfrm>
            <a:off x="935669" y="563529"/>
            <a:ext cx="425303" cy="2126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defTabSz="914354"/>
            <a:endParaRPr lang="en-US" sz="1867" dirty="0">
              <a:solidFill>
                <a:prstClr val="white"/>
              </a:solidFill>
            </a:endParaRPr>
          </a:p>
        </p:txBody>
      </p:sp>
    </p:spTree>
    <p:extLst>
      <p:ext uri="{BB962C8B-B14F-4D97-AF65-F5344CB8AC3E}">
        <p14:creationId xmlns:p14="http://schemas.microsoft.com/office/powerpoint/2010/main" val="10346201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01600" y="304800"/>
            <a:ext cx="11988800" cy="609600"/>
          </a:xfr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1"/>
            <a:ext cx="10972800" cy="3797596"/>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801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1" y="3822192"/>
            <a:ext cx="6870193" cy="1681388"/>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p:cNvSpPr/>
          <p:nvPr userDrawn="1"/>
        </p:nvSpPr>
        <p:spPr>
          <a:xfrm>
            <a:off x="6965738" y="3509962"/>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Rectangle 13"/>
          <p:cNvSpPr/>
          <p:nvPr userDrawn="1"/>
        </p:nvSpPr>
        <p:spPr>
          <a:xfrm>
            <a:off x="1516162" y="3509962"/>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Rectangle 14"/>
          <p:cNvSpPr/>
          <p:nvPr userDrawn="1"/>
        </p:nvSpPr>
        <p:spPr>
          <a:xfrm>
            <a:off x="3759200" y="3509962"/>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pic>
        <p:nvPicPr>
          <p:cNvPr id="8" name="Picture 7"/>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1056522520"/>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
        <p:nvSpPr>
          <p:cNvPr id="4"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7159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3999" y="3822192"/>
            <a:ext cx="6870193" cy="1681388"/>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rot="1441780">
            <a:off x="346743" y="1100495"/>
            <a:ext cx="224325" cy="3894993"/>
          </a:xfrm>
          <a:prstGeom prst="rect">
            <a:avLst/>
          </a:prstGeom>
          <a:solidFill>
            <a:srgbClr val="6D9BEB"/>
          </a:solidFill>
          <a:ln>
            <a:solidFill>
              <a:srgbClr val="6D9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Rectangle 9"/>
          <p:cNvSpPr/>
          <p:nvPr userDrawn="1"/>
        </p:nvSpPr>
        <p:spPr>
          <a:xfrm rot="1441780">
            <a:off x="179695" y="-243976"/>
            <a:ext cx="224325" cy="3894993"/>
          </a:xfrm>
          <a:prstGeom prst="rect">
            <a:avLst/>
          </a:prstGeom>
          <a:solidFill>
            <a:srgbClr val="EE484A"/>
          </a:solidFill>
          <a:ln>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Rectangle 10"/>
          <p:cNvSpPr/>
          <p:nvPr userDrawn="1"/>
        </p:nvSpPr>
        <p:spPr>
          <a:xfrm rot="1441780">
            <a:off x="244172" y="182410"/>
            <a:ext cx="224325" cy="3894993"/>
          </a:xfrm>
          <a:prstGeom prst="rect">
            <a:avLst/>
          </a:prstGeom>
          <a:solidFill>
            <a:srgbClr val="3AC9BB"/>
          </a:solidFill>
          <a:ln>
            <a:solidFill>
              <a:srgbClr val="3A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Rectangle 11"/>
          <p:cNvSpPr/>
          <p:nvPr userDrawn="1"/>
        </p:nvSpPr>
        <p:spPr>
          <a:xfrm rot="1441780">
            <a:off x="308648" y="608795"/>
            <a:ext cx="224325" cy="3894993"/>
          </a:xfrm>
          <a:prstGeom prst="rect">
            <a:avLst/>
          </a:prstGeom>
          <a:solidFill>
            <a:srgbClr val="FFA605"/>
          </a:solidFill>
          <a:ln>
            <a:solidFill>
              <a:srgbClr val="FFA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Rectangle 12"/>
          <p:cNvSpPr/>
          <p:nvPr userDrawn="1"/>
        </p:nvSpPr>
        <p:spPr>
          <a:xfrm rot="1441780">
            <a:off x="384838" y="1587518"/>
            <a:ext cx="224325" cy="3894993"/>
          </a:xfrm>
          <a:prstGeom prst="rect">
            <a:avLst/>
          </a:prstGeom>
          <a:solidFill>
            <a:srgbClr val="05D6EE"/>
          </a:solidFill>
          <a:ln>
            <a:solidFill>
              <a:srgbClr val="05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139097672"/>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3999" y="3822192"/>
            <a:ext cx="6870193" cy="1681388"/>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Arrow: Up 9"/>
          <p:cNvSpPr/>
          <p:nvPr userDrawn="1"/>
        </p:nvSpPr>
        <p:spPr>
          <a:xfrm rot="1441780">
            <a:off x="179695" y="-243976"/>
            <a:ext cx="224325" cy="3894993"/>
          </a:xfrm>
          <a:prstGeom prst="upArrow">
            <a:avLst/>
          </a:prstGeom>
          <a:solidFill>
            <a:srgbClr val="EE484A"/>
          </a:solidFill>
          <a:ln>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Arrow: Up 10"/>
          <p:cNvSpPr/>
          <p:nvPr userDrawn="1"/>
        </p:nvSpPr>
        <p:spPr>
          <a:xfrm rot="1441780">
            <a:off x="129872" y="182410"/>
            <a:ext cx="224325" cy="3894993"/>
          </a:xfrm>
          <a:prstGeom prst="upArrow">
            <a:avLst/>
          </a:prstGeom>
          <a:solidFill>
            <a:srgbClr val="3AC9BB"/>
          </a:solidFill>
          <a:ln>
            <a:solidFill>
              <a:srgbClr val="3A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Arrow: Up 11"/>
          <p:cNvSpPr/>
          <p:nvPr userDrawn="1"/>
        </p:nvSpPr>
        <p:spPr>
          <a:xfrm rot="1441780">
            <a:off x="80048" y="608795"/>
            <a:ext cx="224325" cy="3894993"/>
          </a:xfrm>
          <a:prstGeom prst="upArrow">
            <a:avLst/>
          </a:prstGeom>
          <a:solidFill>
            <a:srgbClr val="FFA605"/>
          </a:solidFill>
          <a:ln>
            <a:solidFill>
              <a:srgbClr val="FFA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Arrow: Up 7"/>
          <p:cNvSpPr/>
          <p:nvPr userDrawn="1"/>
        </p:nvSpPr>
        <p:spPr>
          <a:xfrm rot="1441780">
            <a:off x="3843" y="1100495"/>
            <a:ext cx="224325" cy="3894993"/>
          </a:xfrm>
          <a:prstGeom prst="upArrow">
            <a:avLst/>
          </a:prstGeom>
          <a:solidFill>
            <a:srgbClr val="6D9BEB"/>
          </a:solidFill>
          <a:ln>
            <a:solidFill>
              <a:srgbClr val="6D9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Arrow: Up 12"/>
          <p:cNvSpPr/>
          <p:nvPr userDrawn="1"/>
        </p:nvSpPr>
        <p:spPr>
          <a:xfrm rot="1441780">
            <a:off x="-72362" y="1587518"/>
            <a:ext cx="224325" cy="3894993"/>
          </a:xfrm>
          <a:prstGeom prst="upArrow">
            <a:avLst/>
          </a:prstGeom>
          <a:solidFill>
            <a:srgbClr val="05D6EE"/>
          </a:solidFill>
          <a:ln>
            <a:solidFill>
              <a:srgbClr val="05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81447633"/>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5"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5230018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6"/>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308203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6"/>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6"/>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1479890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7574218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2" y="3822193"/>
            <a:ext cx="6870193" cy="1681388"/>
          </a:xfrm>
        </p:spPr>
        <p:txBody>
          <a:bodyPr/>
          <a:lstStyle>
            <a:lvl1pPr marL="0" indent="0" algn="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9" name="Rectangle 8"/>
          <p:cNvSpPr/>
          <p:nvPr/>
        </p:nvSpPr>
        <p:spPr>
          <a:xfrm>
            <a:off x="6965739" y="3509963"/>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4" name="Rectangle 13"/>
          <p:cNvSpPr/>
          <p:nvPr/>
        </p:nvSpPr>
        <p:spPr>
          <a:xfrm>
            <a:off x="1516164" y="3509963"/>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Rectangle 14"/>
          <p:cNvSpPr/>
          <p:nvPr/>
        </p:nvSpPr>
        <p:spPr>
          <a:xfrm>
            <a:off x="3759200" y="3509963"/>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8" name="Picture 7"/>
          <p:cNvPicPr>
            <a:picLocks noChangeAspect="1"/>
          </p:cNvPicPr>
          <p:nvPr/>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38516005"/>
      </p:ext>
    </p:extLst>
  </p:cSld>
  <p:clrMapOvr>
    <a:overrideClrMapping bg1="dk1" tx1="lt1" bg2="dk2" tx2="lt2" accent1="accent1" accent2="accent2" accent3="accent3" accent4="accent4" accent5="accent5" accent6="accent6" hlink="hlink" folHlink="folHlink"/>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1" y="3822193"/>
            <a:ext cx="6870193" cy="1681388"/>
          </a:xfrm>
        </p:spPr>
        <p:txBody>
          <a:bodyPr/>
          <a:lstStyle>
            <a:lvl1pPr marL="0" indent="0" algn="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5" name="Picture 4"/>
          <p:cNvPicPr>
            <a:picLocks noChangeAspect="1"/>
          </p:cNvPicPr>
          <p:nvPr/>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2370011518"/>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8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Title 1"/>
          <p:cNvSpPr txBox="1">
            <a:spLocks/>
          </p:cNvSpPr>
          <p:nvPr/>
        </p:nvSpPr>
        <p:spPr>
          <a:xfrm>
            <a:off x="1558206"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sz="4000" dirty="0"/>
          </a:p>
        </p:txBody>
      </p:sp>
    </p:spTree>
    <p:extLst>
      <p:ext uri="{BB962C8B-B14F-4D97-AF65-F5344CB8AC3E}">
        <p14:creationId xmlns:p14="http://schemas.microsoft.com/office/powerpoint/2010/main" val="275738850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3999" y="3822192"/>
            <a:ext cx="6870193" cy="1681388"/>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3644773991"/>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8"/>
            <a:ext cx="10954512" cy="4746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4234198077"/>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7"/>
            <a:ext cx="7518400" cy="5072780"/>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15617"/>
            <a:ext cx="4064000" cy="5072780"/>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6998767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40873013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a:lstStyle/>
          <a:p>
            <a:fld id="{8A526B6B-165E-4C1B-BA3E-50B370260C83}" type="datetimeFigureOut">
              <a:rPr lang="en-US" smtClean="0"/>
              <a:t>4/5/2019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56237B3-8608-435A-B9C5-E6140D801FED}" type="slidenum">
              <a:rPr lang="en-US" smtClean="0"/>
              <a:t>‹#›</a:t>
            </a:fld>
            <a:endParaRPr lang="en-US" dirty="0"/>
          </a:p>
        </p:txBody>
      </p:sp>
      <p:sp>
        <p:nvSpPr>
          <p:cNvPr id="7" name="Text Placeholder 2"/>
          <p:cNvSpPr>
            <a:spLocks noGrp="1"/>
          </p:cNvSpPr>
          <p:nvPr>
            <p:ph idx="1"/>
          </p:nvPr>
        </p:nvSpPr>
        <p:spPr>
          <a:xfrm>
            <a:off x="618744" y="1281487"/>
            <a:ext cx="10954512"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492898" y="304800"/>
            <a:ext cx="10597503"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5613873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1"/>
            <a:ext cx="2743200" cy="365125"/>
          </a:xfrm>
          <a:prstGeom prst="rect">
            <a:avLst/>
          </a:prstGeom>
        </p:spPr>
        <p:txBody>
          <a:bodyPr/>
          <a:lstStyle/>
          <a:p>
            <a:fld id="{8A526B6B-165E-4C1B-BA3E-50B370260C83}" type="datetimeFigureOut">
              <a:rPr lang="en-US" smtClean="0"/>
              <a:t>4/5/2019</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056237B3-8608-435A-B9C5-E6140D801FED}" type="slidenum">
              <a:rPr lang="en-US" smtClean="0"/>
              <a:t>‹#›</a:t>
            </a:fld>
            <a:endParaRPr lang="en-US"/>
          </a:p>
        </p:txBody>
      </p:sp>
      <p:sp>
        <p:nvSpPr>
          <p:cNvPr id="6" name="Title 1"/>
          <p:cNvSpPr>
            <a:spLocks noGrp="1"/>
          </p:cNvSpPr>
          <p:nvPr>
            <p:ph type="title"/>
          </p:nvPr>
        </p:nvSpPr>
        <p:spPr>
          <a:xfrm>
            <a:off x="1492898" y="304800"/>
            <a:ext cx="10597503"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7306316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0170764"/>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5261722"/>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4" name="Flowchart: Alternate Process 3"/>
          <p:cNvSpPr/>
          <p:nvPr/>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01600" y="304800"/>
            <a:ext cx="11988800" cy="609600"/>
          </a:xfrm>
        </p:spPr>
        <p:txBody>
          <a:bodyPr/>
          <a:lstStyle>
            <a:lvl1pPr algn="ctr">
              <a:defRPr/>
            </a:lvl1pPr>
          </a:lstStyle>
          <a:p>
            <a:r>
              <a:rPr lang="en-US"/>
              <a:t>Click to edit Master title style</a:t>
            </a:r>
            <a:endParaRPr lang="en-US" dirty="0"/>
          </a:p>
        </p:txBody>
      </p:sp>
      <p:sp>
        <p:nvSpPr>
          <p:cNvPr id="5" name="Content Placeholder 7"/>
          <p:cNvSpPr>
            <a:spLocks noGrp="1"/>
          </p:cNvSpPr>
          <p:nvPr>
            <p:ph sz="quarter" idx="13"/>
          </p:nvPr>
        </p:nvSpPr>
        <p:spPr>
          <a:xfrm>
            <a:off x="711200" y="1066801"/>
            <a:ext cx="10972800" cy="3797596"/>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404901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a:t>Click to edit Master title style</a:t>
            </a:r>
            <a:endParaRPr lang="en-US" dirty="0"/>
          </a:p>
        </p:txBody>
      </p:sp>
      <p:sp>
        <p:nvSpPr>
          <p:cNvPr id="4"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5512318"/>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9" name="Title 7"/>
          <p:cNvSpPr>
            <a:spLocks noGrp="1"/>
          </p:cNvSpPr>
          <p:nvPr>
            <p:ph type="title" hasCustomPrompt="1"/>
          </p:nvPr>
        </p:nvSpPr>
        <p:spPr>
          <a:xfrm>
            <a:off x="1081547" y="396333"/>
            <a:ext cx="8621252"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dirty="0"/>
              <a:t>click to edit master title style</a:t>
            </a:r>
            <a:endParaRPr lang="uk-UA" dirty="0"/>
          </a:p>
        </p:txBody>
      </p:sp>
    </p:spTree>
    <p:extLst>
      <p:ext uri="{BB962C8B-B14F-4D97-AF65-F5344CB8AC3E}">
        <p14:creationId xmlns:p14="http://schemas.microsoft.com/office/powerpoint/2010/main" val="2666025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5"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11871900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1154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915F1CB2-7C7A-4E81-9439-6081084F5488}" type="datetimeFigureOut">
              <a:rPr lang="en-US" smtClean="0">
                <a:solidFill>
                  <a:prstClr val="black">
                    <a:tint val="75000"/>
                  </a:prstClr>
                </a:solidFill>
                <a:latin typeface="Calibri"/>
              </a:rPr>
              <a:pPr defTabSz="914377">
                <a:defRPr/>
              </a:pPr>
              <a:t>4/5/2019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377">
              <a:defRPr/>
            </a:pPr>
            <a:fld id="{5D3C6ED0-59A5-4B7D-84B3-A8FF065509FC}" type="slidenum">
              <a:rPr lang="en-US" smtClean="0">
                <a:solidFill>
                  <a:prstClr val="black">
                    <a:tint val="75000"/>
                  </a:prstClr>
                </a:solidFill>
                <a:latin typeface="Calibri"/>
              </a:rPr>
              <a:pPr defTabSz="914377">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64633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Picture Placeholder 5"/>
          <p:cNvSpPr>
            <a:spLocks noGrp="1"/>
          </p:cNvSpPr>
          <p:nvPr>
            <p:ph type="pic" sz="quarter" idx="11"/>
          </p:nvPr>
        </p:nvSpPr>
        <p:spPr>
          <a:xfrm>
            <a:off x="999744" y="2231136"/>
            <a:ext cx="2395728" cy="2395728"/>
          </a:xfrm>
          <a:prstGeom prst="rect">
            <a:avLst/>
          </a:prstGeom>
        </p:spPr>
        <p:txBody>
          <a:bodyPr/>
          <a:lstStyle/>
          <a:p>
            <a:endParaRPr lang="uk-U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20"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21"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18135245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extBox 5"/>
          <p:cNvSpPr txBox="1"/>
          <p:nvPr userDrawn="1"/>
        </p:nvSpPr>
        <p:spPr>
          <a:xfrm>
            <a:off x="1581151" y="2659559"/>
            <a:ext cx="9029700" cy="1938992"/>
          </a:xfrm>
          <a:prstGeom prst="rect">
            <a:avLst/>
          </a:prstGeom>
          <a:noFill/>
        </p:spPr>
        <p:txBody>
          <a:bodyPr wrap="square" rtlCol="0">
            <a:spAutoFit/>
          </a:bodyPr>
          <a:lstStyle/>
          <a:p>
            <a:pPr algn="ctr"/>
            <a:r>
              <a:rPr lang="en-US" sz="2400" dirty="0"/>
              <a:t>Lorem ipsum dolor sit </a:t>
            </a:r>
            <a:r>
              <a:rPr lang="en-US" sz="2400" dirty="0" err="1"/>
              <a:t>amet</a:t>
            </a:r>
            <a:r>
              <a:rPr lang="en-US" sz="2400" dirty="0"/>
              <a:t>, </a:t>
            </a:r>
            <a:r>
              <a:rPr lang="en-US" sz="2400" dirty="0" err="1"/>
              <a:t>consectetur</a:t>
            </a:r>
            <a:r>
              <a:rPr lang="en-US" sz="2400" dirty="0"/>
              <a:t> </a:t>
            </a:r>
            <a:r>
              <a:rPr lang="en-US" sz="2400" dirty="0" err="1"/>
              <a:t>adipiscing</a:t>
            </a:r>
            <a:r>
              <a:rPr lang="en-US" sz="2400" dirty="0"/>
              <a:t> </a:t>
            </a:r>
            <a:r>
              <a:rPr lang="en-US" sz="2400" dirty="0" err="1"/>
              <a:t>elit</a:t>
            </a:r>
            <a:r>
              <a:rPr lang="en-US" sz="2400" dirty="0"/>
              <a:t>. Integer </a:t>
            </a:r>
            <a:r>
              <a:rPr lang="en-US" sz="2400" dirty="0" err="1"/>
              <a:t>nisl</a:t>
            </a:r>
            <a:r>
              <a:rPr lang="en-US" sz="2400" dirty="0"/>
              <a:t> </a:t>
            </a:r>
            <a:r>
              <a:rPr lang="en-US" sz="2400" dirty="0" err="1"/>
              <a:t>urna</a:t>
            </a:r>
            <a:r>
              <a:rPr lang="en-US" sz="2400" dirty="0"/>
              <a:t>, </a:t>
            </a:r>
            <a:r>
              <a:rPr lang="en-US" sz="2400" dirty="0" err="1"/>
              <a:t>volutpat</a:t>
            </a:r>
            <a:r>
              <a:rPr lang="en-US" sz="2400" dirty="0"/>
              <a:t> a gravida in, </a:t>
            </a:r>
            <a:r>
              <a:rPr lang="en-US" sz="2400" dirty="0" err="1"/>
              <a:t>ultricies</a:t>
            </a:r>
            <a:r>
              <a:rPr lang="en-US" sz="2400" dirty="0"/>
              <a:t> at </a:t>
            </a:r>
            <a:r>
              <a:rPr lang="en-US" sz="2400" dirty="0" err="1"/>
              <a:t>leo</a:t>
            </a:r>
            <a:r>
              <a:rPr lang="en-US" sz="2400" dirty="0"/>
              <a:t>. Maecenas </a:t>
            </a:r>
            <a:r>
              <a:rPr lang="en-US" sz="2400" dirty="0" err="1"/>
              <a:t>vulputate</a:t>
            </a:r>
            <a:r>
              <a:rPr lang="en-US" sz="2400" dirty="0"/>
              <a:t> </a:t>
            </a:r>
            <a:r>
              <a:rPr lang="en-US" sz="2400" dirty="0" err="1"/>
              <a:t>felis</a:t>
            </a:r>
            <a:r>
              <a:rPr lang="en-US" sz="2400" dirty="0"/>
              <a:t> </a:t>
            </a:r>
            <a:r>
              <a:rPr lang="en-US" sz="2400" dirty="0" err="1"/>
              <a:t>vel</a:t>
            </a:r>
            <a:r>
              <a:rPr lang="en-US" sz="2400" dirty="0"/>
              <a:t> </a:t>
            </a:r>
            <a:r>
              <a:rPr lang="en-US" sz="2400" dirty="0" err="1"/>
              <a:t>enim</a:t>
            </a:r>
            <a:r>
              <a:rPr lang="en-US" sz="2400" dirty="0"/>
              <a:t> </a:t>
            </a:r>
            <a:r>
              <a:rPr lang="en-US" sz="2400" dirty="0" err="1"/>
              <a:t>faucibus</a:t>
            </a:r>
            <a:r>
              <a:rPr lang="en-US" sz="2400" dirty="0"/>
              <a:t> </a:t>
            </a:r>
            <a:r>
              <a:rPr lang="en-US" sz="2400" dirty="0" err="1"/>
              <a:t>scelerisque</a:t>
            </a:r>
            <a:r>
              <a:rPr lang="en-US" sz="2400" dirty="0"/>
              <a:t>. </a:t>
            </a:r>
            <a:r>
              <a:rPr lang="en-US" sz="2400" dirty="0" err="1"/>
              <a:t>Phasellus</a:t>
            </a:r>
            <a:r>
              <a:rPr lang="en-US" sz="2400" dirty="0"/>
              <a:t> non </a:t>
            </a:r>
            <a:r>
              <a:rPr lang="en-US" sz="2400" dirty="0" err="1"/>
              <a:t>volutpat</a:t>
            </a:r>
            <a:r>
              <a:rPr lang="en-US" sz="2400" dirty="0"/>
              <a:t> </a:t>
            </a:r>
            <a:r>
              <a:rPr lang="en-US" sz="2400" dirty="0" err="1"/>
              <a:t>enim</a:t>
            </a:r>
            <a:r>
              <a:rPr lang="en-US" sz="2400" dirty="0"/>
              <a:t>. </a:t>
            </a:r>
            <a:r>
              <a:rPr lang="en-US" sz="2400" dirty="0" err="1"/>
              <a:t>Morbi</a:t>
            </a:r>
            <a:r>
              <a:rPr lang="en-US" sz="2400" dirty="0"/>
              <a:t> </a:t>
            </a:r>
            <a:r>
              <a:rPr lang="en-US" sz="2400" dirty="0" err="1"/>
              <a:t>condimentum</a:t>
            </a:r>
            <a:r>
              <a:rPr lang="en-US" sz="2400" dirty="0"/>
              <a:t> </a:t>
            </a:r>
            <a:r>
              <a:rPr lang="en-US" sz="2400" dirty="0" err="1"/>
              <a:t>dapibus</a:t>
            </a:r>
            <a:r>
              <a:rPr lang="en-US" sz="2400" dirty="0"/>
              <a:t> sem.</a:t>
            </a:r>
            <a:endParaRPr lang="uk-UA" sz="2400" b="1" dirty="0"/>
          </a:p>
        </p:txBody>
      </p:sp>
      <p:grpSp>
        <p:nvGrpSpPr>
          <p:cNvPr id="7" name="Group 6"/>
          <p:cNvGrpSpPr/>
          <p:nvPr userDrawn="1"/>
        </p:nvGrpSpPr>
        <p:grpSpPr>
          <a:xfrm>
            <a:off x="1593851" y="2430959"/>
            <a:ext cx="457200" cy="4572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rot="10800000">
            <a:off x="10140951" y="3969841"/>
            <a:ext cx="457200" cy="457200"/>
            <a:chOff x="6324600" y="4114799"/>
            <a:chExt cx="685800" cy="685800"/>
          </a:xfrm>
        </p:grpSpPr>
        <p:cxnSp>
          <p:nvCxnSpPr>
            <p:cNvPr id="11" name="Straight Connector 10"/>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06495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Orange Top">
    <p:spTree>
      <p:nvGrpSpPr>
        <p:cNvPr id="1" name=""/>
        <p:cNvGrpSpPr/>
        <p:nvPr/>
      </p:nvGrpSpPr>
      <p:grpSpPr>
        <a:xfrm>
          <a:off x="0" y="0"/>
          <a:ext cx="0" cy="0"/>
          <a:chOff x="0" y="0"/>
          <a:chExt cx="0" cy="0"/>
        </a:xfrm>
      </p:grpSpPr>
      <p:sp>
        <p:nvSpPr>
          <p:cNvPr id="6" name="Rectangle 5"/>
          <p:cNvSpPr/>
          <p:nvPr userDrawn="1"/>
        </p:nvSpPr>
        <p:spPr>
          <a:xfrm>
            <a:off x="0" y="0"/>
            <a:ext cx="12192000" cy="3429000"/>
          </a:xfrm>
          <a:prstGeom prst="rect">
            <a:avLst/>
          </a:prstGeom>
          <a:solidFill>
            <a:srgbClr val="FF6C2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cxnSp>
        <p:nvCxnSpPr>
          <p:cNvPr id="7" name="Straight Connector 6"/>
          <p:cNvCxnSpPr/>
          <p:nvPr userDrawn="1"/>
        </p:nvCxnSpPr>
        <p:spPr>
          <a:xfrm>
            <a:off x="469900" y="457200"/>
            <a:ext cx="0" cy="685800"/>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7"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14740280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Grey Middle">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10" name="Rectangle 9"/>
          <p:cNvSpPr/>
          <p:nvPr userDrawn="1"/>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2"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29264455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Grey Bottom">
    <p:spTree>
      <p:nvGrpSpPr>
        <p:cNvPr id="1" name=""/>
        <p:cNvGrpSpPr/>
        <p:nvPr/>
      </p:nvGrpSpPr>
      <p:grpSpPr>
        <a:xfrm>
          <a:off x="0" y="0"/>
          <a:ext cx="0" cy="0"/>
          <a:chOff x="0" y="0"/>
          <a:chExt cx="0" cy="0"/>
        </a:xfrm>
      </p:grpSpPr>
      <p:sp>
        <p:nvSpPr>
          <p:cNvPr id="6" name="Rectangle 5"/>
          <p:cNvSpPr/>
          <p:nvPr userDrawn="1"/>
        </p:nvSpPr>
        <p:spPr>
          <a:xfrm>
            <a:off x="0" y="342900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122" y="6140384"/>
            <a:ext cx="1703687" cy="487680"/>
          </a:xfrm>
          <a:prstGeom prst="rect">
            <a:avLst/>
          </a:prstGeom>
        </p:spPr>
      </p:pic>
      <p:cxnSp>
        <p:nvCxnSpPr>
          <p:cNvPr id="8" name="Straight Connector 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
        <p:nvSpPr>
          <p:cNvPr id="12"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bg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3296890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12192000" cy="6858000"/>
          </a:xfrm>
          <a:prstGeom prst="rect">
            <a:avLst/>
          </a:prstGeom>
        </p:spPr>
        <p:txBody>
          <a:bodyPr/>
          <a:lstStyle/>
          <a:p>
            <a:endParaRPr lang="uk-UA"/>
          </a:p>
        </p:txBody>
      </p:sp>
    </p:spTree>
    <p:extLst>
      <p:ext uri="{BB962C8B-B14F-4D97-AF65-F5344CB8AC3E}">
        <p14:creationId xmlns:p14="http://schemas.microsoft.com/office/powerpoint/2010/main" val="18082786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6096000" y="0"/>
            <a:ext cx="6096000" cy="6858000"/>
          </a:xfrm>
          <a:prstGeom prst="rect">
            <a:avLst/>
          </a:prstGeom>
        </p:spPr>
        <p:txBody>
          <a:bodyPr/>
          <a:lstStyle/>
          <a:p>
            <a:endParaRPr lang="uk-UA"/>
          </a:p>
        </p:txBody>
      </p:sp>
      <p:cxnSp>
        <p:nvCxnSpPr>
          <p:cNvPr id="7" name="Straight Connector 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44450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Tree>
    <p:extLst>
      <p:ext uri="{BB962C8B-B14F-4D97-AF65-F5344CB8AC3E}">
        <p14:creationId xmlns:p14="http://schemas.microsoft.com/office/powerpoint/2010/main" val="33984135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6096000" cy="6858000"/>
          </a:xfrm>
          <a:prstGeom prst="rect">
            <a:avLst/>
          </a:prstGeom>
        </p:spPr>
        <p:txBody>
          <a:bodyPr/>
          <a:lstStyle/>
          <a:p>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1300" y="6143625"/>
            <a:ext cx="1703687" cy="487680"/>
          </a:xfrm>
          <a:prstGeom prst="rect">
            <a:avLst/>
          </a:prstGeom>
        </p:spPr>
      </p:pic>
      <p:cxnSp>
        <p:nvCxnSpPr>
          <p:cNvPr id="8" name="Straight Connector 7"/>
          <p:cNvCxnSpPr/>
          <p:nvPr userDrawn="1"/>
        </p:nvCxnSpPr>
        <p:spPr>
          <a:xfrm>
            <a:off x="65913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6705600" y="380941"/>
            <a:ext cx="44196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Tree>
    <p:extLst>
      <p:ext uri="{BB962C8B-B14F-4D97-AF65-F5344CB8AC3E}">
        <p14:creationId xmlns:p14="http://schemas.microsoft.com/office/powerpoint/2010/main" val="403422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6"/>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9415461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mall Picture Right">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9" name="Picture Placeholder 5"/>
          <p:cNvSpPr>
            <a:spLocks noGrp="1"/>
          </p:cNvSpPr>
          <p:nvPr>
            <p:ph type="pic" sz="quarter" idx="11"/>
          </p:nvPr>
        </p:nvSpPr>
        <p:spPr>
          <a:xfrm>
            <a:off x="6096000" y="1600200"/>
            <a:ext cx="6096000" cy="3657600"/>
          </a:xfrm>
          <a:prstGeom prst="rect">
            <a:avLst/>
          </a:prstGeom>
        </p:spPr>
        <p:txBody>
          <a:bodyPr/>
          <a:lstStyle/>
          <a:p>
            <a:endParaRPr lang="uk-U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1"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Tree>
    <p:extLst>
      <p:ext uri="{BB962C8B-B14F-4D97-AF65-F5344CB8AC3E}">
        <p14:creationId xmlns:p14="http://schemas.microsoft.com/office/powerpoint/2010/main" val="23383991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mall Picture Left">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
        <p:nvSpPr>
          <p:cNvPr id="9"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0" y="1600200"/>
            <a:ext cx="6096000" cy="3657600"/>
          </a:xfrm>
          <a:prstGeom prst="rect">
            <a:avLst/>
          </a:prstGeom>
        </p:spPr>
        <p:txBody>
          <a:bodyPr/>
          <a:lstStyle/>
          <a:p>
            <a:endParaRPr lang="uk-U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Tree>
    <p:extLst>
      <p:ext uri="{BB962C8B-B14F-4D97-AF65-F5344CB8AC3E}">
        <p14:creationId xmlns:p14="http://schemas.microsoft.com/office/powerpoint/2010/main" val="14463361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9" name="Picture Placeholder 2"/>
          <p:cNvSpPr>
            <a:spLocks noGrp="1"/>
          </p:cNvSpPr>
          <p:nvPr>
            <p:ph type="pic" sz="quarter" idx="12"/>
          </p:nvPr>
        </p:nvSpPr>
        <p:spPr>
          <a:xfrm>
            <a:off x="838200" y="1600200"/>
            <a:ext cx="3352800" cy="3352800"/>
          </a:xfrm>
          <a:prstGeom prst="rect">
            <a:avLst/>
          </a:prstGeom>
          <a:effectLst>
            <a:outerShdw blurRad="127000" dist="38100" dir="5400000" algn="t" rotWithShape="0">
              <a:prstClr val="black">
                <a:alpha val="67000"/>
              </a:prstClr>
            </a:outerShdw>
          </a:effectLst>
        </p:spPr>
        <p:txBody>
          <a:bodyPr/>
          <a:lstStyle>
            <a:lvl1pPr>
              <a:defRPr sz="1333"/>
            </a:lvl1pPr>
          </a:lstStyle>
          <a:p>
            <a:endParaRPr lang="uk-UA"/>
          </a:p>
        </p:txBody>
      </p:sp>
      <p:sp>
        <p:nvSpPr>
          <p:cNvPr id="10" name="Picture Placeholder 2"/>
          <p:cNvSpPr>
            <a:spLocks noGrp="1"/>
          </p:cNvSpPr>
          <p:nvPr>
            <p:ph type="pic" sz="quarter" idx="13"/>
          </p:nvPr>
        </p:nvSpPr>
        <p:spPr>
          <a:xfrm>
            <a:off x="8001000" y="1600200"/>
            <a:ext cx="3352800" cy="3352800"/>
          </a:xfrm>
          <a:prstGeom prst="rect">
            <a:avLst/>
          </a:prstGeom>
          <a:effectLst>
            <a:outerShdw blurRad="127000" dist="38100" dir="5400000" algn="t" rotWithShape="0">
              <a:prstClr val="black">
                <a:alpha val="67000"/>
              </a:prstClr>
            </a:outerShdw>
          </a:effectLst>
        </p:spPr>
        <p:txBody>
          <a:bodyPr/>
          <a:lstStyle>
            <a:lvl1pPr>
              <a:defRPr sz="1333"/>
            </a:lvl1pPr>
          </a:lstStyle>
          <a:p>
            <a:endParaRPr lang="uk-UA"/>
          </a:p>
        </p:txBody>
      </p:sp>
      <p:sp>
        <p:nvSpPr>
          <p:cNvPr id="11" name="Picture Placeholder 2"/>
          <p:cNvSpPr>
            <a:spLocks noGrp="1"/>
          </p:cNvSpPr>
          <p:nvPr>
            <p:ph type="pic" sz="quarter" idx="14"/>
          </p:nvPr>
        </p:nvSpPr>
        <p:spPr>
          <a:xfrm>
            <a:off x="4419600" y="1600200"/>
            <a:ext cx="3352800" cy="3352800"/>
          </a:xfrm>
          <a:prstGeom prst="rect">
            <a:avLst/>
          </a:prstGeom>
          <a:effectLst>
            <a:outerShdw blurRad="127000" dist="38100" dir="5400000" algn="t" rotWithShape="0">
              <a:prstClr val="black">
                <a:alpha val="67000"/>
              </a:prstClr>
            </a:outerShdw>
          </a:effectLst>
        </p:spPr>
        <p:txBody>
          <a:bodyPr/>
          <a:lstStyle>
            <a:lvl1pPr>
              <a:defRPr sz="1333"/>
            </a:lvl1pPr>
          </a:lstStyle>
          <a:p>
            <a:endParaRPr lang="uk-UA"/>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3"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Tree>
    <p:extLst>
      <p:ext uri="{BB962C8B-B14F-4D97-AF65-F5344CB8AC3E}">
        <p14:creationId xmlns:p14="http://schemas.microsoft.com/office/powerpoint/2010/main" val="130970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ey Top with Image">
    <p:spTree>
      <p:nvGrpSpPr>
        <p:cNvPr id="1" name=""/>
        <p:cNvGrpSpPr/>
        <p:nvPr/>
      </p:nvGrpSpPr>
      <p:grpSpPr>
        <a:xfrm>
          <a:off x="0" y="0"/>
          <a:ext cx="0" cy="0"/>
          <a:chOff x="0" y="0"/>
          <a:chExt cx="0" cy="0"/>
        </a:xfrm>
      </p:grpSpPr>
      <p:sp>
        <p:nvSpPr>
          <p:cNvPr id="6" name="Rectangle 5"/>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cxnSp>
        <p:nvCxnSpPr>
          <p:cNvPr id="7" name="Straight Connector 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9"/>
          <p:cNvSpPr>
            <a:spLocks noGrp="1"/>
          </p:cNvSpPr>
          <p:nvPr>
            <p:ph type="pic" sz="quarter" idx="11"/>
          </p:nvPr>
        </p:nvSpPr>
        <p:spPr>
          <a:xfrm>
            <a:off x="3230880" y="2133600"/>
            <a:ext cx="5748528" cy="3230880"/>
          </a:xfrm>
          <a:prstGeom prst="rect">
            <a:avLst/>
          </a:prstGeom>
        </p:spPr>
        <p:txBody>
          <a:bodyPr/>
          <a:lstStyle/>
          <a:p>
            <a:endParaRPr lang="uk-UA"/>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Tree>
    <p:extLst>
      <p:ext uri="{BB962C8B-B14F-4D97-AF65-F5344CB8AC3E}">
        <p14:creationId xmlns:p14="http://schemas.microsoft.com/office/powerpoint/2010/main" val="42924653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618744" y="1219201"/>
            <a:ext cx="10954512" cy="4495800"/>
          </a:xfrm>
          <a:prstGeom prst="rect">
            <a:avLst/>
          </a:prstGeom>
        </p:spPr>
        <p:txBody>
          <a:bodyPr vert="horz" lIns="91440" tIns="45720" rIns="91440" bIns="45720" rtlCol="0">
            <a:normAutofit/>
          </a:bodyPr>
          <a:lstStyle>
            <a:lvl1pPr>
              <a:defRPr sz="2800"/>
            </a:lvl1pPr>
          </a:lstStyle>
          <a:p>
            <a:pPr lvl="0"/>
            <a:r>
              <a:rPr lang="en-US" dirty="0"/>
              <a:t>Edit (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16586040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7"/>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7"/>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7658990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1"/>
            <a:ext cx="10972800" cy="3797596"/>
          </a:xfrm>
          <a:prstGeom prst="rect">
            <a:avLst/>
          </a:prstGeom>
        </p:spPr>
        <p:txBody>
          <a:bodyPr/>
          <a:lstStyle>
            <a:lvl1pPr>
              <a:defRPr sz="3733"/>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0318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endParaRPr>
          </a:p>
        </p:txBody>
      </p:sp>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0"/>
            <a:ext cx="10972800" cy="1981200"/>
          </a:xfrm>
          <a:prstGeom prst="rect">
            <a:avLst/>
          </a:prstGeom>
        </p:spPr>
        <p:txBody>
          <a:bodyPr/>
          <a:lstStyle>
            <a:lvl1pPr marL="0" indent="0">
              <a:buNone/>
              <a:defRPr sz="3733"/>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89921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880" y="1"/>
            <a:ext cx="10247453" cy="1325563"/>
          </a:xfrm>
          <a:prstGeom prst="rect">
            <a:avLst/>
          </a:prstGeom>
        </p:spPr>
        <p:txBody>
          <a:bodyPr lIns="68580" tIns="34290" rIns="68580" bIns="34290"/>
          <a:lstStyle/>
          <a:p>
            <a:r>
              <a:rPr lang="en-US" dirty="0"/>
              <a:t>Click to edit Master title style</a:t>
            </a:r>
          </a:p>
        </p:txBody>
      </p:sp>
      <p:sp>
        <p:nvSpPr>
          <p:cNvPr id="4" name="Date Placeholder 3"/>
          <p:cNvSpPr>
            <a:spLocks noGrp="1"/>
          </p:cNvSpPr>
          <p:nvPr>
            <p:ph type="dt" sz="half" idx="10"/>
          </p:nvPr>
        </p:nvSpPr>
        <p:spPr>
          <a:xfrm>
            <a:off x="838200" y="6356351"/>
            <a:ext cx="2743200" cy="365125"/>
          </a:xfrm>
          <a:prstGeom prst="rect">
            <a:avLst/>
          </a:prstGeom>
        </p:spPr>
        <p:txBody>
          <a:bodyPr lIns="68580" tIns="34290" rIns="68580" bIns="34290"/>
          <a:lstStyle/>
          <a:p>
            <a:fld id="{8A526B6B-165E-4C1B-BA3E-50B370260C83}" type="datetimeFigureOut">
              <a:rPr lang="en-US" smtClean="0"/>
              <a:t>4/5/2019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68580" tIns="34290" rIns="68580" bIns="34290"/>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8580" tIns="34290" rIns="68580" bIns="34290"/>
          <a:lstStyle/>
          <a:p>
            <a:fld id="{056237B3-8608-435A-B9C5-E6140D801FED}" type="slidenum">
              <a:rPr lang="en-US" smtClean="0"/>
              <a:t>‹#›</a:t>
            </a:fld>
            <a:endParaRPr lang="en-US"/>
          </a:p>
        </p:txBody>
      </p:sp>
      <p:sp>
        <p:nvSpPr>
          <p:cNvPr id="7" name="Text Placeholder 2"/>
          <p:cNvSpPr>
            <a:spLocks noGrp="1"/>
          </p:cNvSpPr>
          <p:nvPr>
            <p:ph idx="1"/>
          </p:nvPr>
        </p:nvSpPr>
        <p:spPr>
          <a:xfrm>
            <a:off x="618744" y="1281487"/>
            <a:ext cx="10954512" cy="4351339"/>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3631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8"/>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2582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6"/>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6"/>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900637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1638505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lIns="68580" tIns="34290" rIns="68580" bIns="34290" anchor="b"/>
          <a:lstStyle>
            <a:lvl1pPr algn="ctr">
              <a:defRPr sz="4533">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2" y="3822193"/>
            <a:ext cx="6870193" cy="1681388"/>
          </a:xfrm>
        </p:spPr>
        <p:txBody>
          <a:bodyPr/>
          <a:lstStyle>
            <a:lvl1pPr marL="0" indent="0" algn="r">
              <a:buNone/>
              <a:defRPr sz="1867"/>
            </a:lvl1pPr>
            <a:lvl2pPr marL="342891" indent="0" algn="ctr">
              <a:buNone/>
              <a:defRPr sz="1467"/>
            </a:lvl2pPr>
            <a:lvl3pPr marL="685783" indent="0" algn="ctr">
              <a:buNone/>
              <a:defRPr sz="1333"/>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9" name="Rectangle 8"/>
          <p:cNvSpPr/>
          <p:nvPr userDrawn="1"/>
        </p:nvSpPr>
        <p:spPr>
          <a:xfrm>
            <a:off x="6965739" y="3509963"/>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783">
              <a:defRPr/>
            </a:pPr>
            <a:endParaRPr lang="en-US" sz="1333" dirty="0">
              <a:solidFill>
                <a:prstClr val="white"/>
              </a:solidFill>
            </a:endParaRPr>
          </a:p>
        </p:txBody>
      </p:sp>
      <p:sp>
        <p:nvSpPr>
          <p:cNvPr id="14" name="Rectangle 13"/>
          <p:cNvSpPr/>
          <p:nvPr userDrawn="1"/>
        </p:nvSpPr>
        <p:spPr>
          <a:xfrm>
            <a:off x="1516164" y="3509963"/>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783">
              <a:defRPr/>
            </a:pPr>
            <a:endParaRPr lang="en-US" sz="1333" dirty="0">
              <a:solidFill>
                <a:prstClr val="white"/>
              </a:solidFill>
            </a:endParaRPr>
          </a:p>
        </p:txBody>
      </p:sp>
      <p:sp>
        <p:nvSpPr>
          <p:cNvPr id="15" name="Rectangle 14"/>
          <p:cNvSpPr/>
          <p:nvPr userDrawn="1"/>
        </p:nvSpPr>
        <p:spPr>
          <a:xfrm>
            <a:off x="3759200" y="3509963"/>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783">
              <a:defRPr/>
            </a:pPr>
            <a:endParaRPr lang="en-US" sz="1333" dirty="0">
              <a:solidFill>
                <a:prstClr val="white"/>
              </a:solidFill>
            </a:endParaRPr>
          </a:p>
        </p:txBody>
      </p:sp>
      <p:pic>
        <p:nvPicPr>
          <p:cNvPr id="8" name="Picture 7"/>
          <p:cNvPicPr>
            <a:picLocks noChangeAspect="1"/>
          </p:cNvPicPr>
          <p:nvPr userDrawn="1"/>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260976018"/>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lIns="68580" tIns="34290" rIns="68580" bIns="34290"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1" y="3822193"/>
            <a:ext cx="6870193" cy="1681388"/>
          </a:xfrm>
        </p:spPr>
        <p:txBody>
          <a:bodyPr/>
          <a:lstStyle>
            <a:lvl1pPr marL="0" indent="0" algn="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466020462"/>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0" cy="2852737"/>
          </a:xfrm>
          <a:prstGeom prst="rect">
            <a:avLst/>
          </a:prstGeom>
        </p:spPr>
        <p:txBody>
          <a:bodyPr lIns="68580" tIns="34290" rIns="68580" bIns="34290"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49" y="458946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6" y="304800"/>
            <a:ext cx="10392229" cy="609600"/>
          </a:xfrm>
          <a:prstGeom prst="rect">
            <a:avLst/>
          </a:prstGeom>
        </p:spPr>
        <p:txBody>
          <a:bodyPr lIns="91440" tIns="45720" rIns="91440" bIns="45720"/>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sz="5333" dirty="0">
              <a:solidFill>
                <a:prstClr val="white"/>
              </a:solidFill>
            </a:endParaRPr>
          </a:p>
        </p:txBody>
      </p:sp>
    </p:spTree>
    <p:extLst>
      <p:ext uri="{BB962C8B-B14F-4D97-AF65-F5344CB8AC3E}">
        <p14:creationId xmlns:p14="http://schemas.microsoft.com/office/powerpoint/2010/main" val="40178190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8"/>
            <a:ext cx="10954512" cy="4746089"/>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6" y="304800"/>
            <a:ext cx="10392229" cy="609600"/>
          </a:xfrm>
          <a:prstGeom prst="rect">
            <a:avLst/>
          </a:prstGeom>
        </p:spPr>
        <p:txBody>
          <a:bodyPr lIns="68580" tIns="34290" rIns="68580" bIns="34290"/>
          <a:lstStyle>
            <a:lvl1pPr algn="l">
              <a:defRPr/>
            </a:lvl1pPr>
          </a:lstStyle>
          <a:p>
            <a:r>
              <a:rPr lang="en-US" dirty="0"/>
              <a:t>Click to edit Master title style</a:t>
            </a:r>
          </a:p>
        </p:txBody>
      </p:sp>
    </p:spTree>
    <p:extLst>
      <p:ext uri="{BB962C8B-B14F-4D97-AF65-F5344CB8AC3E}">
        <p14:creationId xmlns:p14="http://schemas.microsoft.com/office/powerpoint/2010/main" val="29181665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7"/>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7"/>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lIns="68580" tIns="34290" rIns="68580" bIns="34290"/>
          <a:lstStyle>
            <a:lvl1pPr algn="l">
              <a:defRPr/>
            </a:lvl1pPr>
          </a:lstStyle>
          <a:p>
            <a:r>
              <a:rPr lang="en-US" dirty="0"/>
              <a:t>Click to edit Master title style</a:t>
            </a:r>
          </a:p>
        </p:txBody>
      </p:sp>
    </p:spTree>
    <p:extLst>
      <p:ext uri="{BB962C8B-B14F-4D97-AF65-F5344CB8AC3E}">
        <p14:creationId xmlns:p14="http://schemas.microsoft.com/office/powerpoint/2010/main" val="31690422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lIns="68580" tIns="34290" rIns="68580" bIns="34290"/>
          <a:lstStyle>
            <a:lvl1pPr algn="l">
              <a:defRPr/>
            </a:lvl1pPr>
          </a:lstStyle>
          <a:p>
            <a:r>
              <a:rPr lang="en-US" dirty="0"/>
              <a:t>Click to edit Master title style</a:t>
            </a:r>
          </a:p>
        </p:txBody>
      </p:sp>
    </p:spTree>
    <p:extLst>
      <p:ext uri="{BB962C8B-B14F-4D97-AF65-F5344CB8AC3E}">
        <p14:creationId xmlns:p14="http://schemas.microsoft.com/office/powerpoint/2010/main" val="20708868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lIns="68580" tIns="34290" rIns="68580" bIns="34290"/>
          <a:lstStyle/>
          <a:p>
            <a:pPr defTabSz="914377"/>
            <a:fld id="{8A526B6B-165E-4C1B-BA3E-50B370260C83}" type="datetimeFigureOut">
              <a:rPr lang="en-US" sz="1867" smtClean="0">
                <a:solidFill>
                  <a:prstClr val="black"/>
                </a:solidFill>
              </a:rPr>
              <a:pPr defTabSz="914377"/>
              <a:t>4/5/2019</a:t>
            </a:fld>
            <a:endParaRPr lang="en-US" sz="1867"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lIns="68580" tIns="34290" rIns="68580" bIns="34290"/>
          <a:lstStyle/>
          <a:p>
            <a:pPr defTabSz="914377"/>
            <a:endParaRPr lang="en-US" sz="1867" dirty="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8580" tIns="34290" rIns="68580" bIns="34290"/>
          <a:lstStyle/>
          <a:p>
            <a:pPr defTabSz="914377"/>
            <a:fld id="{056237B3-8608-435A-B9C5-E6140D801FED}" type="slidenum">
              <a:rPr lang="en-US" sz="1867" smtClean="0">
                <a:solidFill>
                  <a:prstClr val="black"/>
                </a:solidFill>
              </a:rPr>
              <a:pPr defTabSz="914377"/>
              <a:t>‹#›</a:t>
            </a:fld>
            <a:endParaRPr lang="en-US" sz="1867" dirty="0">
              <a:solidFill>
                <a:prstClr val="black"/>
              </a:solidFill>
            </a:endParaRPr>
          </a:p>
        </p:txBody>
      </p:sp>
      <p:sp>
        <p:nvSpPr>
          <p:cNvPr id="7" name="Text Placeholder 2"/>
          <p:cNvSpPr>
            <a:spLocks noGrp="1"/>
          </p:cNvSpPr>
          <p:nvPr>
            <p:ph idx="1"/>
          </p:nvPr>
        </p:nvSpPr>
        <p:spPr>
          <a:xfrm>
            <a:off x="618744" y="1281487"/>
            <a:ext cx="10954512" cy="4351339"/>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492898" y="304800"/>
            <a:ext cx="10597503" cy="609600"/>
          </a:xfrm>
          <a:prstGeom prst="rect">
            <a:avLst/>
          </a:prstGeom>
        </p:spPr>
        <p:txBody>
          <a:bodyPr lIns="68580" tIns="34290" rIns="68580" bIns="34290"/>
          <a:lstStyle>
            <a:lvl1pPr algn="l">
              <a:defRPr/>
            </a:lvl1pPr>
          </a:lstStyle>
          <a:p>
            <a:r>
              <a:rPr lang="en-US" dirty="0"/>
              <a:t>Click to edit Master title style</a:t>
            </a:r>
          </a:p>
        </p:txBody>
      </p:sp>
    </p:spTree>
    <p:extLst>
      <p:ext uri="{BB962C8B-B14F-4D97-AF65-F5344CB8AC3E}">
        <p14:creationId xmlns:p14="http://schemas.microsoft.com/office/powerpoint/2010/main" val="8592678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1"/>
            <a:ext cx="2743200" cy="365125"/>
          </a:xfrm>
          <a:prstGeom prst="rect">
            <a:avLst/>
          </a:prstGeom>
        </p:spPr>
        <p:txBody>
          <a:bodyPr lIns="68580" tIns="34290" rIns="68580" bIns="34290"/>
          <a:lstStyle/>
          <a:p>
            <a:pPr defTabSz="914377"/>
            <a:fld id="{8A526B6B-165E-4C1B-BA3E-50B370260C83}" type="datetimeFigureOut">
              <a:rPr lang="en-US" sz="1867" smtClean="0">
                <a:solidFill>
                  <a:prstClr val="black"/>
                </a:solidFill>
              </a:rPr>
              <a:pPr defTabSz="914377"/>
              <a:t>4/5/2019</a:t>
            </a:fld>
            <a:endParaRPr lang="en-US" sz="1867" dirty="0">
              <a:solidFill>
                <a:prstClr val="black"/>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lIns="68580" tIns="34290" rIns="68580" bIns="34290"/>
          <a:lstStyle/>
          <a:p>
            <a:pPr defTabSz="914377"/>
            <a:endParaRPr lang="en-US" sz="1867" dirty="0">
              <a:solidFill>
                <a:prstClr val="black"/>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68580" tIns="34290" rIns="68580" bIns="34290"/>
          <a:lstStyle/>
          <a:p>
            <a:pPr defTabSz="914377"/>
            <a:fld id="{056237B3-8608-435A-B9C5-E6140D801FED}" type="slidenum">
              <a:rPr lang="en-US" sz="1867" smtClean="0">
                <a:solidFill>
                  <a:prstClr val="black"/>
                </a:solidFill>
              </a:rPr>
              <a:pPr defTabSz="914377"/>
              <a:t>‹#›</a:t>
            </a:fld>
            <a:endParaRPr lang="en-US" sz="1867" dirty="0">
              <a:solidFill>
                <a:prstClr val="black"/>
              </a:solidFill>
            </a:endParaRPr>
          </a:p>
        </p:txBody>
      </p:sp>
      <p:sp>
        <p:nvSpPr>
          <p:cNvPr id="6" name="Title 1"/>
          <p:cNvSpPr>
            <a:spLocks noGrp="1"/>
          </p:cNvSpPr>
          <p:nvPr>
            <p:ph type="title"/>
          </p:nvPr>
        </p:nvSpPr>
        <p:spPr>
          <a:xfrm>
            <a:off x="1492898" y="304800"/>
            <a:ext cx="10597503" cy="609600"/>
          </a:xfrm>
          <a:prstGeom prst="rect">
            <a:avLst/>
          </a:prstGeom>
        </p:spPr>
        <p:txBody>
          <a:bodyPr lIns="68580" tIns="34290" rIns="68580" bIns="34290"/>
          <a:lstStyle>
            <a:lvl1pPr algn="l">
              <a:defRPr/>
            </a:lvl1pPr>
          </a:lstStyle>
          <a:p>
            <a:r>
              <a:rPr lang="en-US" dirty="0"/>
              <a:t>Click to edit Master title style</a:t>
            </a:r>
          </a:p>
        </p:txBody>
      </p:sp>
    </p:spTree>
    <p:extLst>
      <p:ext uri="{BB962C8B-B14F-4D97-AF65-F5344CB8AC3E}">
        <p14:creationId xmlns:p14="http://schemas.microsoft.com/office/powerpoint/2010/main" val="25017211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6" y="304800"/>
            <a:ext cx="10392229" cy="609600"/>
          </a:xfrm>
          <a:prstGeom prst="rect">
            <a:avLst/>
          </a:prstGeom>
        </p:spPr>
        <p:txBody>
          <a:bodyPr lIns="68580" tIns="34290" rIns="68580" bIns="34290"/>
          <a:lstStyle>
            <a:lvl1pPr algn="l">
              <a:defRPr/>
            </a:lvl1pPr>
          </a:lstStyle>
          <a:p>
            <a:r>
              <a:rPr lang="en-US" dirty="0"/>
              <a:t>Click to edit Master title style</a:t>
            </a:r>
          </a:p>
        </p:txBody>
      </p:sp>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6137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0360077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0370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dirty="0">
              <a:solidFill>
                <a:srgbClr val="FFFFFF"/>
              </a:solidFill>
            </a:endParaRPr>
          </a:p>
        </p:txBody>
      </p:sp>
      <p:sp>
        <p:nvSpPr>
          <p:cNvPr id="2" name="Title 1"/>
          <p:cNvSpPr>
            <a:spLocks noGrp="1"/>
          </p:cNvSpPr>
          <p:nvPr>
            <p:ph type="title"/>
          </p:nvPr>
        </p:nvSpPr>
        <p:spPr>
          <a:xfrm>
            <a:off x="101600" y="304800"/>
            <a:ext cx="11988800" cy="609600"/>
          </a:xfrm>
        </p:spPr>
        <p:txBody>
          <a:bodyPr lIns="68580" tIns="34290" rIns="68580" bIns="34290"/>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1"/>
            <a:ext cx="10972800" cy="3797596"/>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13936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1" y="3822192"/>
            <a:ext cx="6870193" cy="1681388"/>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p:cNvSpPr/>
          <p:nvPr userDrawn="1"/>
        </p:nvSpPr>
        <p:spPr>
          <a:xfrm>
            <a:off x="6965738" y="3509962"/>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4" name="Rectangle 13"/>
          <p:cNvSpPr/>
          <p:nvPr userDrawn="1"/>
        </p:nvSpPr>
        <p:spPr>
          <a:xfrm>
            <a:off x="1516162" y="3509962"/>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Rectangle 14"/>
          <p:cNvSpPr/>
          <p:nvPr userDrawn="1"/>
        </p:nvSpPr>
        <p:spPr>
          <a:xfrm>
            <a:off x="3759200" y="3509962"/>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8" name="Picture 7"/>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524071953"/>
      </p:ext>
    </p:extLst>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3999" y="3822192"/>
            <a:ext cx="6870193" cy="1681388"/>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2224906436"/>
      </p:ext>
    </p:extLst>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5"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12457267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6"/>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0255917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6"/>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6"/>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0088056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9452117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dirty="0"/>
          </a:p>
        </p:txBody>
      </p:sp>
      <p:sp>
        <p:nvSpPr>
          <p:cNvPr id="7" name="Text Placeholder 2"/>
          <p:cNvSpPr>
            <a:spLocks noGrp="1"/>
          </p:cNvSpPr>
          <p:nvPr>
            <p:ph idx="1"/>
          </p:nvPr>
        </p:nvSpPr>
        <p:spPr>
          <a:xfrm>
            <a:off x="618744" y="1281487"/>
            <a:ext cx="109545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3145168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37463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a:p>
        </p:txBody>
      </p:sp>
      <p:sp>
        <p:nvSpPr>
          <p:cNvPr id="7" name="Text Placeholder 2"/>
          <p:cNvSpPr>
            <a:spLocks noGrp="1"/>
          </p:cNvSpPr>
          <p:nvPr>
            <p:ph idx="1"/>
          </p:nvPr>
        </p:nvSpPr>
        <p:spPr>
          <a:xfrm>
            <a:off x="618744" y="1281487"/>
            <a:ext cx="109545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71753233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3468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523882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01600" y="304800"/>
            <a:ext cx="11988800" cy="609600"/>
          </a:xfr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0"/>
            <a:ext cx="10972800" cy="3797596"/>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39541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
        <p:nvSpPr>
          <p:cNvPr id="4"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285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3999" y="3822192"/>
            <a:ext cx="6870193" cy="1681388"/>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377071598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a:p>
        </p:txBody>
      </p:sp>
      <p:sp>
        <p:nvSpPr>
          <p:cNvPr id="6"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45724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3688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212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322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80930"/>
            <a:ext cx="10972800" cy="4638869"/>
          </a:xfrm>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09600" y="6212018"/>
            <a:ext cx="10972800" cy="457200"/>
          </a:xfrm>
        </p:spPr>
        <p:txBody>
          <a:bodyPr>
            <a:normAutofit/>
          </a:bodyPr>
          <a:lstStyle>
            <a:lvl1pPr>
              <a:defRPr sz="1100"/>
            </a:lvl1pPr>
            <a:lvl2pPr>
              <a:defRPr sz="2800"/>
            </a:lvl2pPr>
          </a:lstStyle>
          <a:p>
            <a:pPr lvl="0"/>
            <a:r>
              <a:rPr lang="en-US" dirty="0"/>
              <a:t>Click to edit Master text styles</a:t>
            </a:r>
          </a:p>
        </p:txBody>
      </p:sp>
      <p:sp>
        <p:nvSpPr>
          <p:cNvPr id="8"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75193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a:t>Click to edit Master title style</a:t>
            </a:r>
            <a:endParaRPr lang="en-US" dirty="0"/>
          </a:p>
        </p:txBody>
      </p:sp>
      <p:sp>
        <p:nvSpPr>
          <p:cNvPr id="5" name="Content Placeholder 7"/>
          <p:cNvSpPr>
            <a:spLocks noGrp="1"/>
          </p:cNvSpPr>
          <p:nvPr>
            <p:ph sz="quarter" idx="13"/>
          </p:nvPr>
        </p:nvSpPr>
        <p:spPr>
          <a:xfrm>
            <a:off x="711200" y="1066800"/>
            <a:ext cx="10972800" cy="3797596"/>
          </a:xfrm>
        </p:spPr>
        <p:txBody>
          <a:bodyPr/>
          <a:lstStyle>
            <a:lvl1pPr>
              <a:defRPr sz="28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06152" y="797442"/>
            <a:ext cx="1084521" cy="248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829337" y="191387"/>
            <a:ext cx="552893" cy="3827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40980" y="584791"/>
            <a:ext cx="329609" cy="2339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9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a:p>
        </p:txBody>
      </p:sp>
      <p:sp>
        <p:nvSpPr>
          <p:cNvPr id="5" name="Rectangle 4"/>
          <p:cNvSpPr/>
          <p:nvPr userDrawn="1"/>
        </p:nvSpPr>
        <p:spPr>
          <a:xfrm>
            <a:off x="276447" y="797443"/>
            <a:ext cx="978195" cy="276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userDrawn="1"/>
        </p:nvSpPr>
        <p:spPr>
          <a:xfrm>
            <a:off x="744280" y="191386"/>
            <a:ext cx="616688" cy="372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userDrawn="1"/>
        </p:nvSpPr>
        <p:spPr>
          <a:xfrm>
            <a:off x="935665" y="563526"/>
            <a:ext cx="425303" cy="2126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829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066800"/>
            <a:ext cx="10972800" cy="3797596"/>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4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2"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2054988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14400"/>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idx="1"/>
          </p:nvPr>
        </p:nvSpPr>
        <p:spPr>
          <a:xfrm>
            <a:off x="609600" y="1143000"/>
            <a:ext cx="10972800" cy="4876800"/>
          </a:xfrm>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C573C2A9-80E4-4E0D-AF60-C8F43984D3B4}" type="datetimeFigureOut">
              <a:rPr lang="en-US">
                <a:solidFill>
                  <a:srgbClr val="000000"/>
                </a:solidFill>
              </a:rPr>
              <a:pPr/>
              <a:t>4/5/2019</a:t>
            </a:fld>
            <a:endParaRPr lang="en-US" dirty="0">
              <a:solidFill>
                <a:srgbClr val="000000"/>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AF36B729-50A4-46BA-86F8-ED61BF682D4C}" type="slidenum">
              <a:rPr lang="en-US">
                <a:solidFill>
                  <a:srgbClr val="000000"/>
                </a:solidFill>
              </a:rPr>
              <a:pPr/>
              <a:t>‹#›</a:t>
            </a:fld>
            <a:endParaRPr lang="en-US" dirty="0">
              <a:solidFill>
                <a:srgbClr val="000000"/>
              </a:solidFill>
            </a:endParaRPr>
          </a:p>
        </p:txBody>
      </p:sp>
      <p:sp>
        <p:nvSpPr>
          <p:cNvPr id="9" name="Content Placeholder 2"/>
          <p:cNvSpPr>
            <a:spLocks noGrp="1"/>
          </p:cNvSpPr>
          <p:nvPr>
            <p:ph idx="13"/>
          </p:nvPr>
        </p:nvSpPr>
        <p:spPr>
          <a:xfrm>
            <a:off x="609600" y="6212018"/>
            <a:ext cx="10972800" cy="457200"/>
          </a:xfrm>
        </p:spPr>
        <p:txBody>
          <a:bodyPr>
            <a:normAutofit/>
          </a:bodyPr>
          <a:lstStyle>
            <a:lvl1pPr>
              <a:defRPr sz="1100"/>
            </a:lvl1pPr>
            <a:lvl2pPr>
              <a:defRPr sz="2800"/>
            </a:lvl2pPr>
          </a:lstStyle>
          <a:p>
            <a:pPr lvl="0"/>
            <a:r>
              <a:rPr lang="en-US" dirty="0"/>
              <a:t>Click to edit Master text styles</a:t>
            </a:r>
          </a:p>
        </p:txBody>
      </p:sp>
    </p:spTree>
    <p:extLst>
      <p:ext uri="{BB962C8B-B14F-4D97-AF65-F5344CB8AC3E}">
        <p14:creationId xmlns:p14="http://schemas.microsoft.com/office/powerpoint/2010/main" val="163296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5"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2212243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1" y="3822192"/>
            <a:ext cx="6870193" cy="1681388"/>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p:cNvSpPr/>
          <p:nvPr userDrawn="1"/>
        </p:nvSpPr>
        <p:spPr>
          <a:xfrm>
            <a:off x="6965738" y="3509962"/>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Rectangle 13"/>
          <p:cNvSpPr/>
          <p:nvPr userDrawn="1"/>
        </p:nvSpPr>
        <p:spPr>
          <a:xfrm>
            <a:off x="1516162" y="3509962"/>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Rectangle 14"/>
          <p:cNvSpPr/>
          <p:nvPr userDrawn="1"/>
        </p:nvSpPr>
        <p:spPr>
          <a:xfrm>
            <a:off x="3759200" y="3509962"/>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pic>
        <p:nvPicPr>
          <p:cNvPr id="8" name="Picture 7"/>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30952552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3999" y="3822192"/>
            <a:ext cx="6870193" cy="1681388"/>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127172428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5"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3437626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6"/>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103985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6"/>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6"/>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438188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441605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a:p>
        </p:txBody>
      </p:sp>
      <p:sp>
        <p:nvSpPr>
          <p:cNvPr id="7" name="Text Placeholder 2"/>
          <p:cNvSpPr>
            <a:spLocks noGrp="1"/>
          </p:cNvSpPr>
          <p:nvPr>
            <p:ph idx="1"/>
          </p:nvPr>
        </p:nvSpPr>
        <p:spPr>
          <a:xfrm>
            <a:off x="618744" y="1281487"/>
            <a:ext cx="109545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48285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a:p>
        </p:txBody>
      </p:sp>
      <p:sp>
        <p:nvSpPr>
          <p:cNvPr id="6"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785408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041683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267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6"/>
            <a:ext cx="10954512" cy="47460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10986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80930"/>
            <a:ext cx="10972800" cy="4638869"/>
          </a:xfrm>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09600" y="6212018"/>
            <a:ext cx="10972800" cy="457200"/>
          </a:xfrm>
        </p:spPr>
        <p:txBody>
          <a:bodyPr>
            <a:normAutofit/>
          </a:bodyPr>
          <a:lstStyle>
            <a:lvl1pPr>
              <a:defRPr sz="1100"/>
            </a:lvl1pPr>
            <a:lvl2pPr>
              <a:defRPr sz="2800"/>
            </a:lvl2pPr>
          </a:lstStyle>
          <a:p>
            <a:pPr lvl="0"/>
            <a:r>
              <a:rPr lang="en-US" dirty="0"/>
              <a:t>Click to edit Master text styles</a:t>
            </a:r>
          </a:p>
        </p:txBody>
      </p:sp>
      <p:sp>
        <p:nvSpPr>
          <p:cNvPr id="8"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213063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513954" y="6212018"/>
            <a:ext cx="576447" cy="569782"/>
          </a:xfrm>
          <a:prstGeom prst="rect">
            <a:avLst/>
          </a:prstGeom>
        </p:spPr>
      </p:pic>
      <p:sp>
        <p:nvSpPr>
          <p:cNvPr id="4" name="Flowchart: Alternate Process 3"/>
          <p:cNvSpPr/>
          <p:nvPr userDrawn="1"/>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101600" y="304800"/>
            <a:ext cx="11988800" cy="609600"/>
          </a:xfrm>
        </p:spPr>
        <p:txBody>
          <a:bodyPr/>
          <a:lstStyle>
            <a:lvl1pPr algn="ctr">
              <a:defRPr/>
            </a:lvl1pPr>
          </a:lstStyle>
          <a:p>
            <a:r>
              <a:rPr lang="en-US" dirty="0"/>
              <a:t>Click to edit Master title style</a:t>
            </a:r>
          </a:p>
        </p:txBody>
      </p:sp>
      <p:sp>
        <p:nvSpPr>
          <p:cNvPr id="5" name="Content Placeholder 7"/>
          <p:cNvSpPr>
            <a:spLocks noGrp="1"/>
          </p:cNvSpPr>
          <p:nvPr>
            <p:ph sz="quarter" idx="13"/>
          </p:nvPr>
        </p:nvSpPr>
        <p:spPr>
          <a:xfrm>
            <a:off x="711200" y="1219200"/>
            <a:ext cx="10972800" cy="5024734"/>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8818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1" y="3822192"/>
            <a:ext cx="6870193" cy="1681388"/>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Rectangle 8"/>
          <p:cNvSpPr/>
          <p:nvPr/>
        </p:nvSpPr>
        <p:spPr>
          <a:xfrm>
            <a:off x="6965738" y="3509962"/>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Rectangle 13"/>
          <p:cNvSpPr/>
          <p:nvPr/>
        </p:nvSpPr>
        <p:spPr>
          <a:xfrm>
            <a:off x="1516162" y="3509962"/>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Rectangle 14"/>
          <p:cNvSpPr/>
          <p:nvPr/>
        </p:nvSpPr>
        <p:spPr>
          <a:xfrm>
            <a:off x="3759200" y="3509962"/>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pic>
        <p:nvPicPr>
          <p:cNvPr id="8" name="Picture 7"/>
          <p:cNvPicPr>
            <a:picLocks noChangeAspect="1"/>
          </p:cNvPicPr>
          <p:nvPr/>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22366064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3999" y="3822192"/>
            <a:ext cx="6870193" cy="1681388"/>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p:nvPicPr>
        <p:blipFill>
          <a:blip r:embed="rId2"/>
          <a:stretch>
            <a:fillRect/>
          </a:stretch>
        </p:blipFill>
        <p:spPr>
          <a:xfrm>
            <a:off x="-451276" y="-25561"/>
            <a:ext cx="1975275" cy="5432007"/>
          </a:xfrm>
          <a:prstGeom prst="rect">
            <a:avLst/>
          </a:prstGeom>
        </p:spPr>
      </p:pic>
    </p:spTree>
    <p:extLst>
      <p:ext uri="{BB962C8B-B14F-4D97-AF65-F5344CB8AC3E}">
        <p14:creationId xmlns:p14="http://schemas.microsoft.com/office/powerpoint/2010/main" val="30880318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itle 1"/>
          <p:cNvSpPr txBox="1">
            <a:spLocks/>
          </p:cNvSpPr>
          <p:nvPr/>
        </p:nvSpPr>
        <p:spPr>
          <a:xfrm>
            <a:off x="1558205"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dirty="0"/>
          </a:p>
        </p:txBody>
      </p:sp>
    </p:spTree>
    <p:extLst>
      <p:ext uri="{BB962C8B-B14F-4D97-AF65-F5344CB8AC3E}">
        <p14:creationId xmlns:p14="http://schemas.microsoft.com/office/powerpoint/2010/main" val="1173093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6"/>
            <a:ext cx="10954512" cy="4746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58205"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647430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6"/>
            <a:ext cx="7518400" cy="5072780"/>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15616"/>
            <a:ext cx="4064000" cy="5072780"/>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418381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772912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C573C2A9-80E4-4E0D-AF60-C8F43984D3B4}" type="datetimeFigureOut">
              <a:rPr lang="en-US" smtClean="0"/>
              <a:pPr/>
              <a:t>4/5/2019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36B729-50A4-46BA-86F8-ED61BF682D4C}" type="slidenum">
              <a:rPr lang="en-US" smtClean="0"/>
              <a:pPr/>
              <a:t>‹#›</a:t>
            </a:fld>
            <a:endParaRPr lang="en-US" dirty="0"/>
          </a:p>
        </p:txBody>
      </p:sp>
      <p:sp>
        <p:nvSpPr>
          <p:cNvPr id="7" name="Text Placeholder 2"/>
          <p:cNvSpPr>
            <a:spLocks noGrp="1"/>
          </p:cNvSpPr>
          <p:nvPr>
            <p:ph idx="1"/>
          </p:nvPr>
        </p:nvSpPr>
        <p:spPr>
          <a:xfrm>
            <a:off x="618744" y="1281487"/>
            <a:ext cx="1095451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492898" y="304800"/>
            <a:ext cx="10597502"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141763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C573C2A9-80E4-4E0D-AF60-C8F43984D3B4}" type="datetimeFigureOut">
              <a:rPr lang="en-US" smtClean="0"/>
              <a:pPr/>
              <a:t>4/5/2019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F36B729-50A4-46BA-86F8-ED61BF682D4C}" type="slidenum">
              <a:rPr lang="en-US" smtClean="0"/>
              <a:pPr/>
              <a:t>‹#›</a:t>
            </a:fld>
            <a:endParaRPr lang="en-US" dirty="0"/>
          </a:p>
        </p:txBody>
      </p:sp>
      <p:sp>
        <p:nvSpPr>
          <p:cNvPr id="6" name="Title 1"/>
          <p:cNvSpPr>
            <a:spLocks noGrp="1"/>
          </p:cNvSpPr>
          <p:nvPr>
            <p:ph type="title"/>
          </p:nvPr>
        </p:nvSpPr>
        <p:spPr>
          <a:xfrm>
            <a:off x="1492898" y="304800"/>
            <a:ext cx="10597502"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80979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6"/>
            <a:ext cx="75184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6"/>
            <a:ext cx="4064000" cy="507278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578324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5" y="304800"/>
            <a:ext cx="10392229" cy="609600"/>
          </a:xfrm>
          <a:prstGeom prst="rect">
            <a:avLst/>
          </a:prstGeom>
        </p:spPr>
        <p:txBody>
          <a:bodyPr/>
          <a:lstStyle>
            <a:lvl1pPr algn="l">
              <a:defRPr/>
            </a:lvl1pPr>
          </a:lstStyle>
          <a:p>
            <a:r>
              <a:rPr lang="en-US"/>
              <a:t>Click to edit Master title style</a:t>
            </a:r>
            <a:endParaRPr lang="en-US" dirty="0"/>
          </a:p>
        </p:txBody>
      </p:sp>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6482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9269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80930"/>
            <a:ext cx="10972800" cy="4638869"/>
          </a:xfrm>
        </p:spPr>
        <p:txBody>
          <a:bodyPr/>
          <a:lstStyle>
            <a:lvl2pPr>
              <a:defRPr sz="2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09600" y="6212018"/>
            <a:ext cx="10972800" cy="457200"/>
          </a:xfrm>
        </p:spPr>
        <p:txBody>
          <a:bodyPr>
            <a:normAutofit/>
          </a:bodyPr>
          <a:lstStyle>
            <a:lvl1pPr>
              <a:defRPr sz="1100"/>
            </a:lvl1pPr>
            <a:lvl2pPr>
              <a:defRPr sz="2800"/>
            </a:lvl2pPr>
          </a:lstStyle>
          <a:p>
            <a:pPr lvl="0"/>
            <a:r>
              <a:rPr lang="en-US"/>
              <a:t>Edit Master text styles</a:t>
            </a:r>
          </a:p>
        </p:txBody>
      </p:sp>
      <p:sp>
        <p:nvSpPr>
          <p:cNvPr id="8" name="Title 1"/>
          <p:cNvSpPr>
            <a:spLocks noGrp="1"/>
          </p:cNvSpPr>
          <p:nvPr>
            <p:ph type="title"/>
          </p:nvPr>
        </p:nvSpPr>
        <p:spPr>
          <a:xfrm>
            <a:off x="1558205"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51935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a:t>Click to edit Master title style</a:t>
            </a:r>
            <a:endParaRPr lang="en-US" dirty="0"/>
          </a:p>
        </p:txBody>
      </p:sp>
      <p:sp>
        <p:nvSpPr>
          <p:cNvPr id="5" name="Content Placeholder 7"/>
          <p:cNvSpPr>
            <a:spLocks noGrp="1"/>
          </p:cNvSpPr>
          <p:nvPr>
            <p:ph sz="quarter" idx="13"/>
          </p:nvPr>
        </p:nvSpPr>
        <p:spPr>
          <a:xfrm>
            <a:off x="711200" y="1066800"/>
            <a:ext cx="10972800" cy="3797596"/>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06152" y="797442"/>
            <a:ext cx="1084521" cy="248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829337" y="191387"/>
            <a:ext cx="552893" cy="3827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40980" y="584791"/>
            <a:ext cx="329609" cy="2339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953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573C2A9-80E4-4E0D-AF60-C8F43984D3B4}" type="datetimeFigureOut">
              <a:rPr lang="en-US" smtClean="0"/>
              <a:pPr/>
              <a:t>4/5/2019</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F36B729-50A4-46BA-86F8-ED61BF682D4C}" type="slidenum">
              <a:rPr lang="en-US" smtClean="0"/>
              <a:pPr/>
              <a:t>‹#›</a:t>
            </a:fld>
            <a:endParaRPr lang="en-US" dirty="0"/>
          </a:p>
        </p:txBody>
      </p:sp>
      <p:sp>
        <p:nvSpPr>
          <p:cNvPr id="5" name="Rectangle 4"/>
          <p:cNvSpPr/>
          <p:nvPr/>
        </p:nvSpPr>
        <p:spPr>
          <a:xfrm>
            <a:off x="276447" y="797443"/>
            <a:ext cx="978195" cy="2764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744280" y="191386"/>
            <a:ext cx="616688" cy="372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35665" y="563526"/>
            <a:ext cx="425303" cy="2126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326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4" name="Flowchart: Alternate Process 3"/>
          <p:cNvSpPr/>
          <p:nvPr/>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101600" y="304800"/>
            <a:ext cx="11988800" cy="609600"/>
          </a:xfrm>
          <a:prstGeom prst="rect">
            <a:avLst/>
          </a:prstGeom>
        </p:spPr>
        <p:txBody>
          <a:bodyPr/>
          <a:lstStyle>
            <a:lvl1pPr algn="ctr">
              <a:defRPr/>
            </a:lvl1pPr>
          </a:lstStyle>
          <a:p>
            <a:r>
              <a:rPr lang="en-US"/>
              <a:t>Click to edit Master title style</a:t>
            </a:r>
            <a:endParaRPr lang="en-US" dirty="0"/>
          </a:p>
        </p:txBody>
      </p:sp>
      <p:sp>
        <p:nvSpPr>
          <p:cNvPr id="5" name="Content Placeholder 7"/>
          <p:cNvSpPr>
            <a:spLocks noGrp="1"/>
          </p:cNvSpPr>
          <p:nvPr>
            <p:ph sz="quarter" idx="13"/>
          </p:nvPr>
        </p:nvSpPr>
        <p:spPr>
          <a:xfrm>
            <a:off x="711200" y="1066800"/>
            <a:ext cx="10972800" cy="3797596"/>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14263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cxnSp>
        <p:nvCxnSpPr>
          <p:cNvPr id="7" name="Straight Connector 6"/>
          <p:cNvCxnSpPr/>
          <p:nvPr/>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2"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3891146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cxnSp>
        <p:nvCxnSpPr>
          <p:cNvPr id="7" name="Straight Connector 6"/>
          <p:cNvCxnSpPr/>
          <p:nvPr/>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2"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1312500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5_Title and Content">
    <p:bg>
      <p:bgRef idx="1001">
        <a:schemeClr val="bg1"/>
      </p:bgRef>
    </p:bg>
    <p:spTree>
      <p:nvGrpSpPr>
        <p:cNvPr id="1" name=""/>
        <p:cNvGrpSpPr/>
        <p:nvPr/>
      </p:nvGrpSpPr>
      <p:grpSpPr>
        <a:xfrm>
          <a:off x="0" y="0"/>
          <a:ext cx="0" cy="0"/>
          <a:chOff x="0" y="0"/>
          <a:chExt cx="0" cy="0"/>
        </a:xfrm>
      </p:grpSpPr>
      <p:sp>
        <p:nvSpPr>
          <p:cNvPr id="7" name="Flowchart: Off-page Connector 6"/>
          <p:cNvSpPr/>
          <p:nvPr userDrawn="1"/>
        </p:nvSpPr>
        <p:spPr>
          <a:xfrm rot="16200000">
            <a:off x="9555727" y="-191469"/>
            <a:ext cx="1143000" cy="1828800"/>
          </a:xfrm>
          <a:prstGeom prst="flowChartOffpageConnector">
            <a:avLst/>
          </a:prstGeom>
          <a:solidFill>
            <a:srgbClr val="173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51423"/>
            <a:ext cx="9269362" cy="1143000"/>
          </a:xfrm>
          <a:prstGeom prst="rect">
            <a:avLst/>
          </a:prstGeom>
          <a:solidFill>
            <a:srgbClr val="173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6801" y="159955"/>
            <a:ext cx="10515600" cy="1134468"/>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199" y="1564395"/>
            <a:ext cx="10515600" cy="4498081"/>
          </a:xfrm>
        </p:spPr>
        <p:txBody>
          <a:bodyPr anchor="t">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98DB6CE-8760-49DD-8B98-FF6514A0977F}" type="slidenum">
              <a:rPr lang="en-US" smtClean="0"/>
              <a:t>‹#›</a:t>
            </a:fld>
            <a:endParaRPr lang="en-US"/>
          </a:p>
        </p:txBody>
      </p:sp>
      <p:cxnSp>
        <p:nvCxnSpPr>
          <p:cNvPr id="10" name="Straight Connector 9"/>
          <p:cNvCxnSpPr/>
          <p:nvPr userDrawn="1"/>
        </p:nvCxnSpPr>
        <p:spPr>
          <a:xfrm>
            <a:off x="1582996" y="6196627"/>
            <a:ext cx="101567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61783" y="5953120"/>
            <a:ext cx="794783" cy="806460"/>
          </a:xfrm>
          <a:prstGeom prst="rect">
            <a:avLst/>
          </a:prstGeom>
        </p:spPr>
      </p:pic>
      <p:sp>
        <p:nvSpPr>
          <p:cNvPr id="12" name="Footer Placeholder 4"/>
          <p:cNvSpPr>
            <a:spLocks noGrp="1"/>
          </p:cNvSpPr>
          <p:nvPr>
            <p:ph type="ftr" sz="quarter" idx="3"/>
          </p:nvPr>
        </p:nvSpPr>
        <p:spPr>
          <a:xfrm>
            <a:off x="838199" y="6356350"/>
            <a:ext cx="91295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9122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9870"/>
            <a:ext cx="1371600" cy="4157330"/>
          </a:xfrm>
          <a:prstGeom prst="rect">
            <a:avLst/>
          </a:prstGeom>
        </p:spPr>
      </p:pic>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1" y="3822192"/>
            <a:ext cx="6870193" cy="1681388"/>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p:cNvSpPr/>
          <p:nvPr userDrawn="1"/>
        </p:nvSpPr>
        <p:spPr>
          <a:xfrm>
            <a:off x="6965738" y="3509962"/>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Rectangle 13"/>
          <p:cNvSpPr/>
          <p:nvPr userDrawn="1"/>
        </p:nvSpPr>
        <p:spPr>
          <a:xfrm>
            <a:off x="1516162" y="3509962"/>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Rectangle 14"/>
          <p:cNvSpPr/>
          <p:nvPr userDrawn="1"/>
        </p:nvSpPr>
        <p:spPr>
          <a:xfrm>
            <a:off x="3759200" y="3509962"/>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52648379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7997632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36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0" name="Title 1"/>
          <p:cNvSpPr txBox="1">
            <a:spLocks/>
          </p:cNvSpPr>
          <p:nvPr userDrawn="1"/>
        </p:nvSpPr>
        <p:spPr>
          <a:xfrm>
            <a:off x="1558206"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r>
              <a:rPr lang="en-US" sz="3000" dirty="0"/>
              <a:t>Click to edit Master title style</a:t>
            </a:r>
          </a:p>
        </p:txBody>
      </p:sp>
    </p:spTree>
    <p:extLst>
      <p:ext uri="{BB962C8B-B14F-4D97-AF65-F5344CB8AC3E}">
        <p14:creationId xmlns:p14="http://schemas.microsoft.com/office/powerpoint/2010/main" val="3520643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58206" y="304800"/>
            <a:ext cx="10392229" cy="609600"/>
          </a:xfrm>
          <a:prstGeom prst="rect">
            <a:avLst/>
          </a:prstGeom>
        </p:spPr>
        <p:txBody>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4005608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6"/>
            <a:ext cx="7518400" cy="507278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15616"/>
            <a:ext cx="4064000" cy="507278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37835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3"/>
            <a:ext cx="5726923" cy="4727515"/>
          </a:xfrm>
        </p:spPr>
        <p:txBody>
          <a:bodyPr/>
          <a:lstStyle>
            <a:lvl1pPr>
              <a:defRPr sz="21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6228701" y="1318723"/>
            <a:ext cx="5726923" cy="4727515"/>
          </a:xfrm>
        </p:spPr>
        <p:txBody>
          <a:bodyPr/>
          <a:lstStyle>
            <a:lvl1pPr>
              <a:defRPr sz="21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172920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9870"/>
            <a:ext cx="1371600" cy="4157330"/>
          </a:xfrm>
          <a:prstGeom prst="rect">
            <a:avLst/>
          </a:prstGeom>
        </p:spPr>
      </p:pic>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0">
                <a:solidFill>
                  <a:schemeClr val="tx1"/>
                </a:solidFill>
                <a:effectLst/>
              </a:defRPr>
            </a:lvl1pPr>
          </a:lstStyle>
          <a:p>
            <a:r>
              <a:rPr lang="en-US" dirty="0"/>
              <a:t>Click to edit Master title style</a:t>
            </a:r>
          </a:p>
        </p:txBody>
      </p:sp>
      <p:sp>
        <p:nvSpPr>
          <p:cNvPr id="3" name="Subtitle 2"/>
          <p:cNvSpPr>
            <a:spLocks noGrp="1"/>
          </p:cNvSpPr>
          <p:nvPr>
            <p:ph type="subTitle" idx="1"/>
          </p:nvPr>
        </p:nvSpPr>
        <p:spPr>
          <a:xfrm>
            <a:off x="2660904" y="3794760"/>
            <a:ext cx="6870193" cy="1681388"/>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p:cNvSpPr/>
          <p:nvPr userDrawn="1"/>
        </p:nvSpPr>
        <p:spPr>
          <a:xfrm>
            <a:off x="7029746" y="3509962"/>
            <a:ext cx="36576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Rectangle 13"/>
          <p:cNvSpPr/>
          <p:nvPr userDrawn="1"/>
        </p:nvSpPr>
        <p:spPr>
          <a:xfrm>
            <a:off x="1516161" y="3509962"/>
            <a:ext cx="36576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Rectangle 14"/>
          <p:cNvSpPr/>
          <p:nvPr userDrawn="1"/>
        </p:nvSpPr>
        <p:spPr>
          <a:xfrm>
            <a:off x="4272954" y="3509962"/>
            <a:ext cx="36576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617587558"/>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5" name="Rectangle 4"/>
          <p:cNvSpPr/>
          <p:nvPr userDrawn="1"/>
        </p:nvSpPr>
        <p:spPr>
          <a:xfrm>
            <a:off x="7645188" y="4484531"/>
            <a:ext cx="36576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Rectangle 5"/>
          <p:cNvSpPr/>
          <p:nvPr userDrawn="1"/>
        </p:nvSpPr>
        <p:spPr>
          <a:xfrm>
            <a:off x="831850" y="4484531"/>
            <a:ext cx="36576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ectangle 6"/>
          <p:cNvSpPr/>
          <p:nvPr userDrawn="1"/>
        </p:nvSpPr>
        <p:spPr>
          <a:xfrm>
            <a:off x="4238519" y="4484531"/>
            <a:ext cx="36576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617597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618744" y="1219201"/>
            <a:ext cx="10954512" cy="4495800"/>
          </a:xfrm>
          <a:prstGeom prst="rect">
            <a:avLst/>
          </a:prstGeom>
        </p:spPr>
        <p:txBody>
          <a:bodyPr vert="horz" lIns="91440" tIns="45720" rIns="91440" bIns="45720" rtlCol="0">
            <a:normAutofit/>
          </a:bodyPr>
          <a:lstStyle>
            <a:lvl1pPr>
              <a:defRPr sz="2800"/>
            </a:lvl1pPr>
          </a:lstStyle>
          <a:p>
            <a:pPr lvl="0"/>
            <a:r>
              <a:rPr lang="en-US" dirty="0"/>
              <a:t>Edit (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4275971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dirty="0"/>
              <a:t>Click to edit Master title style</a:t>
            </a:r>
          </a:p>
        </p:txBody>
      </p:sp>
      <p:sp>
        <p:nvSpPr>
          <p:cNvPr id="4"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530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a:p>
        </p:txBody>
      </p:sp>
      <p:sp>
        <p:nvSpPr>
          <p:cNvPr id="7" name="Text Placeholder 2"/>
          <p:cNvSpPr>
            <a:spLocks noGrp="1"/>
          </p:cNvSpPr>
          <p:nvPr>
            <p:ph idx="1"/>
          </p:nvPr>
        </p:nvSpPr>
        <p:spPr>
          <a:xfrm>
            <a:off x="618744" y="1281487"/>
            <a:ext cx="109545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419155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a:p>
        </p:txBody>
      </p:sp>
      <p:sp>
        <p:nvSpPr>
          <p:cNvPr id="6"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02455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dirty="0"/>
          </a:p>
        </p:txBody>
      </p:sp>
      <p:sp>
        <p:nvSpPr>
          <p:cNvPr id="7" name="Text Placeholder 2"/>
          <p:cNvSpPr>
            <a:spLocks noGrp="1"/>
          </p:cNvSpPr>
          <p:nvPr>
            <p:ph idx="1"/>
          </p:nvPr>
        </p:nvSpPr>
        <p:spPr>
          <a:xfrm>
            <a:off x="618744" y="1281487"/>
            <a:ext cx="109545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379251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4024732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8883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31429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12" y="304800"/>
            <a:ext cx="10532188" cy="609600"/>
          </a:xfrm>
          <a:prstGeom prst="rect">
            <a:avLst/>
          </a:prstGeom>
        </p:spPr>
        <p:txBody>
          <a:bodyPr/>
          <a:lstStyle>
            <a:lvl1pPr algn="l">
              <a:defRPr/>
            </a:lvl1pPr>
          </a:lstStyle>
          <a:p>
            <a:r>
              <a:rPr lang="en-US" dirty="0"/>
              <a:t>Click to edit Master title style</a:t>
            </a:r>
          </a:p>
        </p:txBody>
      </p:sp>
      <p:sp>
        <p:nvSpPr>
          <p:cNvPr id="5" name="Content Placeholder 7"/>
          <p:cNvSpPr>
            <a:spLocks noGrp="1"/>
          </p:cNvSpPr>
          <p:nvPr>
            <p:ph sz="quarter" idx="13"/>
          </p:nvPr>
        </p:nvSpPr>
        <p:spPr>
          <a:xfrm>
            <a:off x="608566" y="1374709"/>
            <a:ext cx="10972800" cy="4503577"/>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93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80930"/>
            <a:ext cx="10972800" cy="4638869"/>
          </a:xfrm>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09600" y="6212018"/>
            <a:ext cx="10972800" cy="457200"/>
          </a:xfrm>
        </p:spPr>
        <p:txBody>
          <a:bodyPr>
            <a:normAutofit/>
          </a:bodyPr>
          <a:lstStyle>
            <a:lvl1pPr>
              <a:defRPr sz="1100"/>
            </a:lvl1pPr>
            <a:lvl2pPr>
              <a:defRPr sz="2800"/>
            </a:lvl2pPr>
          </a:lstStyle>
          <a:p>
            <a:pPr lvl="0"/>
            <a:r>
              <a:rPr lang="en-US" dirty="0"/>
              <a:t>Click to edit Master text styles</a:t>
            </a:r>
          </a:p>
        </p:txBody>
      </p:sp>
      <p:sp>
        <p:nvSpPr>
          <p:cNvPr id="8"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264160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9869"/>
            <a:ext cx="1371600" cy="4157331"/>
          </a:xfrm>
          <a:prstGeom prst="rect">
            <a:avLst/>
          </a:prstGeom>
        </p:spPr>
      </p:pic>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0">
                <a:solidFill>
                  <a:schemeClr val="tx1"/>
                </a:solidFill>
                <a:effectLst/>
              </a:defRPr>
            </a:lvl1pPr>
          </a:lstStyle>
          <a:p>
            <a:r>
              <a:rPr lang="en-US" dirty="0"/>
              <a:t>Click to edit Master title style</a:t>
            </a:r>
          </a:p>
        </p:txBody>
      </p:sp>
      <p:sp>
        <p:nvSpPr>
          <p:cNvPr id="3" name="Subtitle 2"/>
          <p:cNvSpPr>
            <a:spLocks noGrp="1"/>
          </p:cNvSpPr>
          <p:nvPr>
            <p:ph type="subTitle" idx="1"/>
          </p:nvPr>
        </p:nvSpPr>
        <p:spPr>
          <a:xfrm>
            <a:off x="2660906" y="3794761"/>
            <a:ext cx="6870193" cy="1681388"/>
          </a:xfrm>
        </p:spPr>
        <p:txBody>
          <a:bodyPr/>
          <a:lstStyle>
            <a:lvl1pPr marL="0" indent="0" algn="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Rectangle 8"/>
          <p:cNvSpPr/>
          <p:nvPr userDrawn="1"/>
        </p:nvSpPr>
        <p:spPr>
          <a:xfrm>
            <a:off x="7029747" y="3509963"/>
            <a:ext cx="36576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
        <p:nvSpPr>
          <p:cNvPr id="14" name="Rectangle 13"/>
          <p:cNvSpPr/>
          <p:nvPr userDrawn="1"/>
        </p:nvSpPr>
        <p:spPr>
          <a:xfrm>
            <a:off x="1516161" y="3509963"/>
            <a:ext cx="36576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
        <p:nvSpPr>
          <p:cNvPr id="15" name="Rectangle 14"/>
          <p:cNvSpPr/>
          <p:nvPr userDrawn="1"/>
        </p:nvSpPr>
        <p:spPr>
          <a:xfrm>
            <a:off x="4272955" y="3509963"/>
            <a:ext cx="36576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Tree>
    <p:extLst>
      <p:ext uri="{BB962C8B-B14F-4D97-AF65-F5344CB8AC3E}">
        <p14:creationId xmlns:p14="http://schemas.microsoft.com/office/powerpoint/2010/main" val="81780710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normAutofit/>
          </a:bodyPr>
          <a:lstStyle>
            <a:lvl1pPr>
              <a:defRPr sz="5333">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Rectangle 4"/>
          <p:cNvSpPr/>
          <p:nvPr userDrawn="1"/>
        </p:nvSpPr>
        <p:spPr>
          <a:xfrm>
            <a:off x="7645188" y="4484531"/>
            <a:ext cx="36576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
        <p:nvSpPr>
          <p:cNvPr id="6" name="Rectangle 5"/>
          <p:cNvSpPr/>
          <p:nvPr userDrawn="1"/>
        </p:nvSpPr>
        <p:spPr>
          <a:xfrm>
            <a:off x="831851" y="4484531"/>
            <a:ext cx="36576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
        <p:nvSpPr>
          <p:cNvPr id="7" name="Rectangle 6"/>
          <p:cNvSpPr/>
          <p:nvPr userDrawn="1"/>
        </p:nvSpPr>
        <p:spPr>
          <a:xfrm>
            <a:off x="4238519" y="4484531"/>
            <a:ext cx="36576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Tree>
    <p:extLst>
      <p:ext uri="{BB962C8B-B14F-4D97-AF65-F5344CB8AC3E}">
        <p14:creationId xmlns:p14="http://schemas.microsoft.com/office/powerpoint/2010/main" val="88964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618744" y="1219201"/>
            <a:ext cx="10954512" cy="4495800"/>
          </a:xfrm>
          <a:prstGeom prst="rect">
            <a:avLst/>
          </a:prstGeom>
        </p:spPr>
        <p:txBody>
          <a:bodyPr vert="horz" lIns="91440" tIns="45720" rIns="91440" bIns="45720" rtlCol="0">
            <a:normAutofit/>
          </a:bodyPr>
          <a:lstStyle>
            <a:lvl1pPr>
              <a:defRPr sz="3733"/>
            </a:lvl1pPr>
          </a:lstStyle>
          <a:p>
            <a:pPr lvl="0"/>
            <a:r>
              <a:rPr lang="en-US" dirty="0"/>
              <a:t>Edit (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243584" y="304800"/>
            <a:ext cx="10706851" cy="609600"/>
          </a:xfrm>
          <a:prstGeom prst="rect">
            <a:avLst/>
          </a:prstGeom>
        </p:spPr>
        <p:txBody>
          <a:bodyPr/>
          <a:lstStyle>
            <a:lvl1pPr algn="l">
              <a:defRPr sz="5333"/>
            </a:lvl1pPr>
          </a:lstStyle>
          <a:p>
            <a:r>
              <a:rPr lang="en-US" dirty="0"/>
              <a:t>Click to edit Master title style</a:t>
            </a:r>
          </a:p>
        </p:txBody>
      </p:sp>
    </p:spTree>
    <p:extLst>
      <p:ext uri="{BB962C8B-B14F-4D97-AF65-F5344CB8AC3E}">
        <p14:creationId xmlns:p14="http://schemas.microsoft.com/office/powerpoint/2010/main" val="1008166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43584" y="304800"/>
            <a:ext cx="10706851" cy="609600"/>
          </a:xfrm>
          <a:prstGeom prst="rect">
            <a:avLst/>
          </a:prstGeom>
        </p:spPr>
        <p:txBody>
          <a:bodyPr/>
          <a:lstStyle>
            <a:lvl1pPr algn="l">
              <a:defRPr sz="5333"/>
            </a:lvl1pPr>
          </a:lstStyle>
          <a:p>
            <a:r>
              <a:rPr lang="en-US" dirty="0"/>
              <a:t>Click to edit Master title style</a:t>
            </a:r>
          </a:p>
        </p:txBody>
      </p:sp>
      <p:sp>
        <p:nvSpPr>
          <p:cNvPr id="4"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lvl1pPr>
              <a:defRPr sz="1867"/>
            </a:lvl1pPr>
            <a:lvl2pPr>
              <a:defRPr sz="1867"/>
            </a:lvl2pPr>
            <a:lvl3pPr>
              <a:defRPr sz="1867"/>
            </a:lvl3pPr>
            <a:lvl4pPr>
              <a:defRPr sz="1867"/>
            </a:lvl4pPr>
            <a:lvl5pPr>
              <a:defRPr sz="1867"/>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941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2" y="3822193"/>
            <a:ext cx="6870193" cy="1681388"/>
          </a:xfrm>
        </p:spPr>
        <p:txBody>
          <a:bodyPr/>
          <a:lstStyle>
            <a:lvl1pPr marL="0" indent="0" algn="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9" name="Rectangle 8"/>
          <p:cNvSpPr/>
          <p:nvPr/>
        </p:nvSpPr>
        <p:spPr>
          <a:xfrm>
            <a:off x="6965739" y="3509963"/>
            <a:ext cx="3702263"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4" name="Rectangle 13"/>
          <p:cNvSpPr/>
          <p:nvPr/>
        </p:nvSpPr>
        <p:spPr>
          <a:xfrm>
            <a:off x="1516164" y="3509963"/>
            <a:ext cx="2951073"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5" name="Rectangle 14"/>
          <p:cNvSpPr/>
          <p:nvPr/>
        </p:nvSpPr>
        <p:spPr>
          <a:xfrm>
            <a:off x="3759200" y="3509963"/>
            <a:ext cx="4327301"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8" name="Picture 7"/>
          <p:cNvPicPr>
            <a:picLocks noChangeAspect="1"/>
          </p:cNvPicPr>
          <p:nvPr/>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2571621593"/>
      </p:ext>
    </p:extLst>
  </p:cSld>
  <p:clrMapOvr>
    <a:overrideClrMapping bg1="dk1" tx1="lt1" bg2="dk2" tx2="lt2" accent1="accent1" accent2="accent2" accent3="accent3" accent4="accent4" accent5="accent5" accent6="accent6" hlink="hlink" folHlink="folHlink"/>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8A526B6B-165E-4C1B-BA3E-50B370260C83}" type="datetimeFigureOut">
              <a:rPr lang="en-US" smtClean="0"/>
              <a:t>4/5/2019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1492898" y="304800"/>
            <a:ext cx="10597502" cy="6096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9086572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1" y="3822193"/>
            <a:ext cx="6870193" cy="1681388"/>
          </a:xfrm>
        </p:spPr>
        <p:txBody>
          <a:bodyPr/>
          <a:lstStyle>
            <a:lvl1pPr marL="0" indent="0" algn="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5" name="Picture 4"/>
          <p:cNvPicPr>
            <a:picLocks noChangeAspect="1"/>
          </p:cNvPicPr>
          <p:nvPr/>
        </p:nvPicPr>
        <p:blipFill>
          <a:blip r:embed="rId2"/>
          <a:stretch>
            <a:fillRect/>
          </a:stretch>
        </p:blipFill>
        <p:spPr>
          <a:xfrm>
            <a:off x="-451276" y="-25560"/>
            <a:ext cx="1975275" cy="5432007"/>
          </a:xfrm>
          <a:prstGeom prst="rect">
            <a:avLst/>
          </a:prstGeom>
        </p:spPr>
      </p:pic>
    </p:spTree>
    <p:extLst>
      <p:ext uri="{BB962C8B-B14F-4D97-AF65-F5344CB8AC3E}">
        <p14:creationId xmlns:p14="http://schemas.microsoft.com/office/powerpoint/2010/main" val="41091818"/>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8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0" name="Title 1"/>
          <p:cNvSpPr txBox="1">
            <a:spLocks/>
          </p:cNvSpPr>
          <p:nvPr/>
        </p:nvSpPr>
        <p:spPr>
          <a:xfrm>
            <a:off x="1558206" y="304800"/>
            <a:ext cx="10392229" cy="609600"/>
          </a:xfrm>
          <a:prstGeom prst="rect">
            <a:avLst/>
          </a:prstGeom>
        </p:spPr>
        <p:txBody>
          <a:bodyPr/>
          <a:lst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a:lstStyle>
          <a:p>
            <a:endParaRPr lang="en-US" sz="4000" dirty="0"/>
          </a:p>
        </p:txBody>
      </p:sp>
    </p:spTree>
    <p:extLst>
      <p:ext uri="{BB962C8B-B14F-4D97-AF65-F5344CB8AC3E}">
        <p14:creationId xmlns:p14="http://schemas.microsoft.com/office/powerpoint/2010/main" val="3863928950"/>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18744" y="1281488"/>
            <a:ext cx="10954512" cy="4746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925083244"/>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15617"/>
            <a:ext cx="7518400" cy="5072780"/>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15617"/>
            <a:ext cx="4064000" cy="5072780"/>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4119125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263329" y="1318721"/>
            <a:ext cx="5726923" cy="4727515"/>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6228701" y="1318721"/>
            <a:ext cx="5726923" cy="4727515"/>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2015265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a:lstStyle/>
          <a:p>
            <a:fld id="{8A526B6B-165E-4C1B-BA3E-50B370260C83}" type="datetimeFigureOut">
              <a:rPr lang="en-US" smtClean="0"/>
              <a:t>4/5/2019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56237B3-8608-435A-B9C5-E6140D801FED}" type="slidenum">
              <a:rPr lang="en-US" smtClean="0"/>
              <a:t>‹#›</a:t>
            </a:fld>
            <a:endParaRPr lang="en-US" dirty="0"/>
          </a:p>
        </p:txBody>
      </p:sp>
      <p:sp>
        <p:nvSpPr>
          <p:cNvPr id="7" name="Text Placeholder 2"/>
          <p:cNvSpPr>
            <a:spLocks noGrp="1"/>
          </p:cNvSpPr>
          <p:nvPr>
            <p:ph idx="1"/>
          </p:nvPr>
        </p:nvSpPr>
        <p:spPr>
          <a:xfrm>
            <a:off x="618744" y="1281487"/>
            <a:ext cx="10954512"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492898" y="304800"/>
            <a:ext cx="10597503"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134603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1"/>
            <a:ext cx="2743200" cy="365125"/>
          </a:xfrm>
          <a:prstGeom prst="rect">
            <a:avLst/>
          </a:prstGeom>
        </p:spPr>
        <p:txBody>
          <a:bodyPr/>
          <a:lstStyle/>
          <a:p>
            <a:fld id="{8A526B6B-165E-4C1B-BA3E-50B370260C83}" type="datetimeFigureOut">
              <a:rPr lang="en-US" smtClean="0"/>
              <a:t>4/5/2019</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056237B3-8608-435A-B9C5-E6140D801FED}" type="slidenum">
              <a:rPr lang="en-US" smtClean="0"/>
              <a:t>‹#›</a:t>
            </a:fld>
            <a:endParaRPr lang="en-US"/>
          </a:p>
        </p:txBody>
      </p:sp>
      <p:sp>
        <p:nvSpPr>
          <p:cNvPr id="6" name="Title 1"/>
          <p:cNvSpPr>
            <a:spLocks noGrp="1"/>
          </p:cNvSpPr>
          <p:nvPr>
            <p:ph type="title"/>
          </p:nvPr>
        </p:nvSpPr>
        <p:spPr>
          <a:xfrm>
            <a:off x="1492898" y="304800"/>
            <a:ext cx="10597503" cy="6096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100658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6" y="304800"/>
            <a:ext cx="10392229" cy="609600"/>
          </a:xfrm>
          <a:prstGeom prst="rect">
            <a:avLst/>
          </a:prstGeom>
        </p:spPr>
        <p:txBody>
          <a:bodyPr/>
          <a:lstStyle>
            <a:lvl1pPr algn="l">
              <a:defRPr/>
            </a:lvl1pPr>
          </a:lstStyle>
          <a:p>
            <a:r>
              <a:rPr lang="en-US"/>
              <a:t>Click to edit Master title style</a:t>
            </a:r>
            <a:endParaRPr lang="en-US" dirty="0"/>
          </a:p>
        </p:txBody>
      </p:sp>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5496208"/>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04800" y="1343609"/>
            <a:ext cx="75184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4"/>
          </p:nvPr>
        </p:nvSpPr>
        <p:spPr>
          <a:xfrm>
            <a:off x="7924800" y="1343609"/>
            <a:ext cx="4064000" cy="5044788"/>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232266"/>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4" name="Flowchart: Alternate Process 3"/>
          <p:cNvSpPr/>
          <p:nvPr/>
        </p:nvSpPr>
        <p:spPr>
          <a:xfrm>
            <a:off x="101600" y="152400"/>
            <a:ext cx="11988800" cy="914400"/>
          </a:xfrm>
          <a:prstGeom prst="flowChartAlternateProcess">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01600" y="304800"/>
            <a:ext cx="11988800" cy="609600"/>
          </a:xfrm>
        </p:spPr>
        <p:txBody>
          <a:bodyPr/>
          <a:lstStyle>
            <a:lvl1pPr algn="ctr">
              <a:defRPr/>
            </a:lvl1pPr>
          </a:lstStyle>
          <a:p>
            <a:r>
              <a:rPr lang="en-US"/>
              <a:t>Click to edit Master title style</a:t>
            </a:r>
            <a:endParaRPr lang="en-US" dirty="0"/>
          </a:p>
        </p:txBody>
      </p:sp>
      <p:sp>
        <p:nvSpPr>
          <p:cNvPr id="5" name="Content Placeholder 7"/>
          <p:cNvSpPr>
            <a:spLocks noGrp="1"/>
          </p:cNvSpPr>
          <p:nvPr>
            <p:ph sz="quarter" idx="13"/>
          </p:nvPr>
        </p:nvSpPr>
        <p:spPr>
          <a:xfrm>
            <a:off x="711200" y="1066801"/>
            <a:ext cx="10972800" cy="3797596"/>
          </a:xfrm>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265347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8205" y="304800"/>
            <a:ext cx="10392229" cy="609600"/>
          </a:xfrm>
          <a:prstGeom prst="rect">
            <a:avLst/>
          </a:prstGeom>
        </p:spPr>
        <p:txBody>
          <a:bodyPr/>
          <a:lstStyle>
            <a:lvl1pPr algn="l">
              <a:defRPr/>
            </a:lvl1pPr>
          </a:lstStyle>
          <a:p>
            <a:r>
              <a:rPr lang="en-US" dirty="0"/>
              <a:t>Click to edit Master title style</a:t>
            </a:r>
          </a:p>
        </p:txBody>
      </p:sp>
      <p:sp>
        <p:nvSpPr>
          <p:cNvPr id="5" name="Content Placeholder 7"/>
          <p:cNvSpPr>
            <a:spLocks noGrp="1"/>
          </p:cNvSpPr>
          <p:nvPr>
            <p:ph sz="quarter" idx="13"/>
          </p:nvPr>
        </p:nvSpPr>
        <p:spPr>
          <a:xfrm>
            <a:off x="304800" y="1343608"/>
            <a:ext cx="75184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7924800" y="1343608"/>
            <a:ext cx="4064000" cy="50447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97318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43584" y="304800"/>
            <a:ext cx="10706851" cy="609600"/>
          </a:xfrm>
          <a:prstGeom prst="rect">
            <a:avLst/>
          </a:prstGeom>
        </p:spPr>
        <p:txBody>
          <a:bodyPr/>
          <a:lstStyle>
            <a:lvl1pPr algn="l">
              <a:defRPr sz="4000"/>
            </a:lvl1pPr>
          </a:lstStyle>
          <a:p>
            <a:r>
              <a:rPr lang="en-US"/>
              <a:t>Click to edit Master title style</a:t>
            </a:r>
            <a:endParaRPr lang="en-US" dirty="0"/>
          </a:p>
        </p:txBody>
      </p:sp>
      <p:sp>
        <p:nvSpPr>
          <p:cNvPr id="4" name="Text Placeholder 2"/>
          <p:cNvSpPr>
            <a:spLocks noGrp="1"/>
          </p:cNvSpPr>
          <p:nvPr>
            <p:ph idx="1"/>
          </p:nvPr>
        </p:nvSpPr>
        <p:spPr>
          <a:xfrm>
            <a:off x="618744" y="1219201"/>
            <a:ext cx="10954512" cy="4495800"/>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9840779"/>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915F1CB2-7C7A-4E81-9439-6081084F5488}" type="datetimeFigureOut">
              <a:rPr lang="en-US" smtClean="0">
                <a:solidFill>
                  <a:prstClr val="black">
                    <a:tint val="75000"/>
                  </a:prstClr>
                </a:solidFill>
                <a:latin typeface="Calibri"/>
              </a:rPr>
              <a:pPr defTabSz="914377">
                <a:defRPr/>
              </a:pPr>
              <a:t>4/5/2019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377">
              <a:defRPr/>
            </a:pPr>
            <a:fld id="{5D3C6ED0-59A5-4B7D-84B3-A8FF065509FC}" type="slidenum">
              <a:rPr lang="en-US" smtClean="0">
                <a:solidFill>
                  <a:prstClr val="black">
                    <a:tint val="75000"/>
                  </a:prstClr>
                </a:solidFill>
                <a:latin typeface="Calibri"/>
              </a:rPr>
              <a:pPr defTabSz="914377">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38767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Picture Placeholder 5"/>
          <p:cNvSpPr>
            <a:spLocks noGrp="1"/>
          </p:cNvSpPr>
          <p:nvPr>
            <p:ph type="pic" sz="quarter" idx="11"/>
          </p:nvPr>
        </p:nvSpPr>
        <p:spPr>
          <a:xfrm>
            <a:off x="999744" y="2231136"/>
            <a:ext cx="2395728" cy="2395728"/>
          </a:xfrm>
          <a:prstGeom prst="rect">
            <a:avLst/>
          </a:prstGeom>
        </p:spPr>
        <p:txBody>
          <a:bodyPr/>
          <a:lstStyle/>
          <a:p>
            <a:endParaRPr lang="uk-U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20"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21"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20254261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extBox 5"/>
          <p:cNvSpPr txBox="1"/>
          <p:nvPr userDrawn="1"/>
        </p:nvSpPr>
        <p:spPr>
          <a:xfrm>
            <a:off x="1581151" y="2659559"/>
            <a:ext cx="9029700" cy="1938992"/>
          </a:xfrm>
          <a:prstGeom prst="rect">
            <a:avLst/>
          </a:prstGeom>
          <a:noFill/>
        </p:spPr>
        <p:txBody>
          <a:bodyPr wrap="square" rtlCol="0">
            <a:spAutoFit/>
          </a:bodyPr>
          <a:lstStyle/>
          <a:p>
            <a:pPr algn="ctr"/>
            <a:r>
              <a:rPr lang="en-US" sz="2400" dirty="0"/>
              <a:t>Lorem ipsum dolor sit </a:t>
            </a:r>
            <a:r>
              <a:rPr lang="en-US" sz="2400" dirty="0" err="1"/>
              <a:t>amet</a:t>
            </a:r>
            <a:r>
              <a:rPr lang="en-US" sz="2400" dirty="0"/>
              <a:t>, </a:t>
            </a:r>
            <a:r>
              <a:rPr lang="en-US" sz="2400" dirty="0" err="1"/>
              <a:t>consectetur</a:t>
            </a:r>
            <a:r>
              <a:rPr lang="en-US" sz="2400" dirty="0"/>
              <a:t> </a:t>
            </a:r>
            <a:r>
              <a:rPr lang="en-US" sz="2400" dirty="0" err="1"/>
              <a:t>adipiscing</a:t>
            </a:r>
            <a:r>
              <a:rPr lang="en-US" sz="2400" dirty="0"/>
              <a:t> </a:t>
            </a:r>
            <a:r>
              <a:rPr lang="en-US" sz="2400" dirty="0" err="1"/>
              <a:t>elit</a:t>
            </a:r>
            <a:r>
              <a:rPr lang="en-US" sz="2400" dirty="0"/>
              <a:t>. Integer </a:t>
            </a:r>
            <a:r>
              <a:rPr lang="en-US" sz="2400" dirty="0" err="1"/>
              <a:t>nisl</a:t>
            </a:r>
            <a:r>
              <a:rPr lang="en-US" sz="2400" dirty="0"/>
              <a:t> </a:t>
            </a:r>
            <a:r>
              <a:rPr lang="en-US" sz="2400" dirty="0" err="1"/>
              <a:t>urna</a:t>
            </a:r>
            <a:r>
              <a:rPr lang="en-US" sz="2400" dirty="0"/>
              <a:t>, </a:t>
            </a:r>
            <a:r>
              <a:rPr lang="en-US" sz="2400" dirty="0" err="1"/>
              <a:t>volutpat</a:t>
            </a:r>
            <a:r>
              <a:rPr lang="en-US" sz="2400" dirty="0"/>
              <a:t> a gravida in, </a:t>
            </a:r>
            <a:r>
              <a:rPr lang="en-US" sz="2400" dirty="0" err="1"/>
              <a:t>ultricies</a:t>
            </a:r>
            <a:r>
              <a:rPr lang="en-US" sz="2400" dirty="0"/>
              <a:t> at </a:t>
            </a:r>
            <a:r>
              <a:rPr lang="en-US" sz="2400" dirty="0" err="1"/>
              <a:t>leo</a:t>
            </a:r>
            <a:r>
              <a:rPr lang="en-US" sz="2400" dirty="0"/>
              <a:t>. Maecenas </a:t>
            </a:r>
            <a:r>
              <a:rPr lang="en-US" sz="2400" dirty="0" err="1"/>
              <a:t>vulputate</a:t>
            </a:r>
            <a:r>
              <a:rPr lang="en-US" sz="2400" dirty="0"/>
              <a:t> </a:t>
            </a:r>
            <a:r>
              <a:rPr lang="en-US" sz="2400" dirty="0" err="1"/>
              <a:t>felis</a:t>
            </a:r>
            <a:r>
              <a:rPr lang="en-US" sz="2400" dirty="0"/>
              <a:t> </a:t>
            </a:r>
            <a:r>
              <a:rPr lang="en-US" sz="2400" dirty="0" err="1"/>
              <a:t>vel</a:t>
            </a:r>
            <a:r>
              <a:rPr lang="en-US" sz="2400" dirty="0"/>
              <a:t> </a:t>
            </a:r>
            <a:r>
              <a:rPr lang="en-US" sz="2400" dirty="0" err="1"/>
              <a:t>enim</a:t>
            </a:r>
            <a:r>
              <a:rPr lang="en-US" sz="2400" dirty="0"/>
              <a:t> </a:t>
            </a:r>
            <a:r>
              <a:rPr lang="en-US" sz="2400" dirty="0" err="1"/>
              <a:t>faucibus</a:t>
            </a:r>
            <a:r>
              <a:rPr lang="en-US" sz="2400" dirty="0"/>
              <a:t> </a:t>
            </a:r>
            <a:r>
              <a:rPr lang="en-US" sz="2400" dirty="0" err="1"/>
              <a:t>scelerisque</a:t>
            </a:r>
            <a:r>
              <a:rPr lang="en-US" sz="2400" dirty="0"/>
              <a:t>. </a:t>
            </a:r>
            <a:r>
              <a:rPr lang="en-US" sz="2400" dirty="0" err="1"/>
              <a:t>Phasellus</a:t>
            </a:r>
            <a:r>
              <a:rPr lang="en-US" sz="2400" dirty="0"/>
              <a:t> non </a:t>
            </a:r>
            <a:r>
              <a:rPr lang="en-US" sz="2400" dirty="0" err="1"/>
              <a:t>volutpat</a:t>
            </a:r>
            <a:r>
              <a:rPr lang="en-US" sz="2400" dirty="0"/>
              <a:t> </a:t>
            </a:r>
            <a:r>
              <a:rPr lang="en-US" sz="2400" dirty="0" err="1"/>
              <a:t>enim</a:t>
            </a:r>
            <a:r>
              <a:rPr lang="en-US" sz="2400" dirty="0"/>
              <a:t>. </a:t>
            </a:r>
            <a:r>
              <a:rPr lang="en-US" sz="2400" dirty="0" err="1"/>
              <a:t>Morbi</a:t>
            </a:r>
            <a:r>
              <a:rPr lang="en-US" sz="2400" dirty="0"/>
              <a:t> </a:t>
            </a:r>
            <a:r>
              <a:rPr lang="en-US" sz="2400" dirty="0" err="1"/>
              <a:t>condimentum</a:t>
            </a:r>
            <a:r>
              <a:rPr lang="en-US" sz="2400" dirty="0"/>
              <a:t> </a:t>
            </a:r>
            <a:r>
              <a:rPr lang="en-US" sz="2400" dirty="0" err="1"/>
              <a:t>dapibus</a:t>
            </a:r>
            <a:r>
              <a:rPr lang="en-US" sz="2400" dirty="0"/>
              <a:t> sem.</a:t>
            </a:r>
            <a:endParaRPr lang="uk-UA" sz="2400" b="1" dirty="0"/>
          </a:p>
        </p:txBody>
      </p:sp>
      <p:grpSp>
        <p:nvGrpSpPr>
          <p:cNvPr id="7" name="Group 6"/>
          <p:cNvGrpSpPr/>
          <p:nvPr userDrawn="1"/>
        </p:nvGrpSpPr>
        <p:grpSpPr>
          <a:xfrm>
            <a:off x="1593851" y="2430959"/>
            <a:ext cx="457200" cy="4572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rot="10800000">
            <a:off x="10140951" y="3969841"/>
            <a:ext cx="457200" cy="457200"/>
            <a:chOff x="6324600" y="4114799"/>
            <a:chExt cx="685800" cy="685800"/>
          </a:xfrm>
        </p:grpSpPr>
        <p:cxnSp>
          <p:nvCxnSpPr>
            <p:cNvPr id="11" name="Straight Connector 10"/>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61174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range Top">
    <p:spTree>
      <p:nvGrpSpPr>
        <p:cNvPr id="1" name=""/>
        <p:cNvGrpSpPr/>
        <p:nvPr/>
      </p:nvGrpSpPr>
      <p:grpSpPr>
        <a:xfrm>
          <a:off x="0" y="0"/>
          <a:ext cx="0" cy="0"/>
          <a:chOff x="0" y="0"/>
          <a:chExt cx="0" cy="0"/>
        </a:xfrm>
      </p:grpSpPr>
      <p:sp>
        <p:nvSpPr>
          <p:cNvPr id="6" name="Rectangle 5"/>
          <p:cNvSpPr/>
          <p:nvPr userDrawn="1"/>
        </p:nvSpPr>
        <p:spPr>
          <a:xfrm>
            <a:off x="0" y="0"/>
            <a:ext cx="12192000" cy="3429000"/>
          </a:xfrm>
          <a:prstGeom prst="rect">
            <a:avLst/>
          </a:prstGeom>
          <a:solidFill>
            <a:srgbClr val="FF6C2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cxnSp>
        <p:nvCxnSpPr>
          <p:cNvPr id="7" name="Straight Connector 6"/>
          <p:cNvCxnSpPr/>
          <p:nvPr userDrawn="1"/>
        </p:nvCxnSpPr>
        <p:spPr>
          <a:xfrm>
            <a:off x="469900" y="457200"/>
            <a:ext cx="0" cy="685800"/>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7"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35385475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rey Middle">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10" name="Rectangle 9"/>
          <p:cNvSpPr/>
          <p:nvPr userDrawn="1"/>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
        <p:nvSpPr>
          <p:cNvPr id="12"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accent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2506886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ey Bottom">
    <p:spTree>
      <p:nvGrpSpPr>
        <p:cNvPr id="1" name=""/>
        <p:cNvGrpSpPr/>
        <p:nvPr/>
      </p:nvGrpSpPr>
      <p:grpSpPr>
        <a:xfrm>
          <a:off x="0" y="0"/>
          <a:ext cx="0" cy="0"/>
          <a:chOff x="0" y="0"/>
          <a:chExt cx="0" cy="0"/>
        </a:xfrm>
      </p:grpSpPr>
      <p:sp>
        <p:nvSpPr>
          <p:cNvPr id="6" name="Rectangle 5"/>
          <p:cNvSpPr/>
          <p:nvPr userDrawn="1"/>
        </p:nvSpPr>
        <p:spPr>
          <a:xfrm>
            <a:off x="0" y="342900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122" y="6140384"/>
            <a:ext cx="1703687" cy="487680"/>
          </a:xfrm>
          <a:prstGeom prst="rect">
            <a:avLst/>
          </a:prstGeom>
        </p:spPr>
      </p:pic>
      <p:cxnSp>
        <p:nvCxnSpPr>
          <p:cNvPr id="8" name="Straight Connector 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1163300" y="6124658"/>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7"/>
          <p:cNvSpPr>
            <a:spLocks noGrp="1"/>
          </p:cNvSpPr>
          <p:nvPr>
            <p:ph type="title" hasCustomPrompt="1"/>
          </p:nvPr>
        </p:nvSpPr>
        <p:spPr>
          <a:xfrm>
            <a:off x="584200" y="380942"/>
            <a:ext cx="91186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
        <p:nvSpPr>
          <p:cNvPr id="12" name="Slide Number Placeholder 8"/>
          <p:cNvSpPr>
            <a:spLocks noGrp="1"/>
          </p:cNvSpPr>
          <p:nvPr>
            <p:ph type="sldNum" sz="quarter" idx="10"/>
          </p:nvPr>
        </p:nvSpPr>
        <p:spPr>
          <a:xfrm>
            <a:off x="11277601" y="6048457"/>
            <a:ext cx="1155700" cy="666977"/>
          </a:xfrm>
          <a:prstGeom prst="rect">
            <a:avLst/>
          </a:prstGeom>
          <a:noFill/>
        </p:spPr>
        <p:txBody>
          <a:bodyPr wrap="square" rtlCol="0">
            <a:spAutoFit/>
          </a:bodyPr>
          <a:lstStyle>
            <a:lvl1pPr>
              <a:defRPr lang="uk-UA" sz="1867" b="1" smtClean="0">
                <a:solidFill>
                  <a:schemeClr val="bg2"/>
                </a:solidFill>
              </a:defRPr>
            </a:lvl1pPr>
          </a:lstStyle>
          <a:p>
            <a:r>
              <a:rPr lang="en-US" dirty="0"/>
              <a:t>page</a:t>
            </a:r>
          </a:p>
          <a:p>
            <a:r>
              <a:rPr lang="en-US" dirty="0"/>
              <a:t>0</a:t>
            </a:r>
            <a:fld id="{37D409AB-2201-4E18-8A34-C31753AD9B06}" type="slidenum">
              <a:rPr lang="en-US" smtClean="0"/>
              <a:pPr/>
              <a:t>‹#›</a:t>
            </a:fld>
            <a:endParaRPr lang="en-US" dirty="0"/>
          </a:p>
        </p:txBody>
      </p:sp>
    </p:spTree>
    <p:extLst>
      <p:ext uri="{BB962C8B-B14F-4D97-AF65-F5344CB8AC3E}">
        <p14:creationId xmlns:p14="http://schemas.microsoft.com/office/powerpoint/2010/main" val="9685838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12192000" cy="6858000"/>
          </a:xfrm>
          <a:prstGeom prst="rect">
            <a:avLst/>
          </a:prstGeom>
        </p:spPr>
        <p:txBody>
          <a:bodyPr/>
          <a:lstStyle/>
          <a:p>
            <a:endParaRPr lang="uk-UA"/>
          </a:p>
        </p:txBody>
      </p:sp>
    </p:spTree>
    <p:extLst>
      <p:ext uri="{BB962C8B-B14F-4D97-AF65-F5344CB8AC3E}">
        <p14:creationId xmlns:p14="http://schemas.microsoft.com/office/powerpoint/2010/main" val="6953826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6096000" y="0"/>
            <a:ext cx="6096000" cy="6858000"/>
          </a:xfrm>
          <a:prstGeom prst="rect">
            <a:avLst/>
          </a:prstGeom>
        </p:spPr>
        <p:txBody>
          <a:bodyPr/>
          <a:lstStyle/>
          <a:p>
            <a:endParaRPr lang="uk-UA"/>
          </a:p>
        </p:txBody>
      </p:sp>
      <p:cxnSp>
        <p:nvCxnSpPr>
          <p:cNvPr id="7" name="Straight Connector 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44450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1" y="6119793"/>
            <a:ext cx="1703687" cy="487680"/>
          </a:xfrm>
          <a:prstGeom prst="rect">
            <a:avLst/>
          </a:prstGeom>
        </p:spPr>
      </p:pic>
    </p:spTree>
    <p:extLst>
      <p:ext uri="{BB962C8B-B14F-4D97-AF65-F5344CB8AC3E}">
        <p14:creationId xmlns:p14="http://schemas.microsoft.com/office/powerpoint/2010/main" val="2686792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6096000" cy="6858000"/>
          </a:xfrm>
          <a:prstGeom prst="rect">
            <a:avLst/>
          </a:prstGeom>
        </p:spPr>
        <p:txBody>
          <a:bodyPr/>
          <a:lstStyle/>
          <a:p>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1300" y="6143625"/>
            <a:ext cx="1703687" cy="487680"/>
          </a:xfrm>
          <a:prstGeom prst="rect">
            <a:avLst/>
          </a:prstGeom>
        </p:spPr>
      </p:pic>
      <p:cxnSp>
        <p:nvCxnSpPr>
          <p:cNvPr id="8" name="Straight Connector 7"/>
          <p:cNvCxnSpPr/>
          <p:nvPr userDrawn="1"/>
        </p:nvCxnSpPr>
        <p:spPr>
          <a:xfrm>
            <a:off x="65913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7"/>
          <p:cNvSpPr>
            <a:spLocks noGrp="1"/>
          </p:cNvSpPr>
          <p:nvPr>
            <p:ph type="title" hasCustomPrompt="1"/>
          </p:nvPr>
        </p:nvSpPr>
        <p:spPr>
          <a:xfrm>
            <a:off x="6705600" y="380941"/>
            <a:ext cx="44196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dirty="0"/>
          </a:p>
        </p:txBody>
      </p:sp>
    </p:spTree>
    <p:extLst>
      <p:ext uri="{BB962C8B-B14F-4D97-AF65-F5344CB8AC3E}">
        <p14:creationId xmlns:p14="http://schemas.microsoft.com/office/powerpoint/2010/main" val="99157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image" Target="../media/image2.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image" Target="../media/image1.jpeg"/><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3.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133.xml"/><Relationship Id="rId7"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image" Target="../media/image3.png"/><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image" Target="../media/image2.pn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image" Target="../media/image1.jpeg"/><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17.jpe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3.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image" Target="../media/image3.png"/><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6" Type="http://schemas.openxmlformats.org/officeDocument/2006/relationships/image" Target="../media/image3.png"/><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image" Target="../media/image2.png"/><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21" Type="http://schemas.openxmlformats.org/officeDocument/2006/relationships/image" Target="../media/image3.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8.jpe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61.xml"/><Relationship Id="rId7" Type="http://schemas.openxmlformats.org/officeDocument/2006/relationships/image" Target="../media/image11.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5.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2.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12.JP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4.jpeg"/><Relationship Id="rId5" Type="http://schemas.openxmlformats.org/officeDocument/2006/relationships/theme" Target="../theme/theme7.xml"/><Relationship Id="rId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image" Target="../media/image1.jpe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image" Target="../media/image3.png"/><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113.xml"/><Relationship Id="rId7" Type="http://schemas.openxmlformats.org/officeDocument/2006/relationships/image" Target="../media/image11.jpeg"/><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theme" Target="../theme/theme9.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ctangle 10"/>
          <p:cNvSpPr/>
          <p:nvPr userDrawn="1"/>
        </p:nvSpPr>
        <p:spPr>
          <a:xfrm>
            <a:off x="116211" y="123575"/>
            <a:ext cx="11959578"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2953" y="123575"/>
            <a:ext cx="732397" cy="986393"/>
          </a:xfrm>
          <a:prstGeom prst="rect">
            <a:avLst/>
          </a:prstGeom>
        </p:spPr>
      </p:pic>
      <p:pic>
        <p:nvPicPr>
          <p:cNvPr id="10" name="Picture 9"/>
          <p:cNvPicPr>
            <a:picLocks noChangeAspect="1"/>
          </p:cNvPicPr>
          <p:nvPr userDrawn="1"/>
        </p:nvPicPr>
        <p:blipFill>
          <a:blip r:embed="rId15"/>
          <a:stretch>
            <a:fillRect/>
          </a:stretch>
        </p:blipFill>
        <p:spPr>
          <a:xfrm>
            <a:off x="-26377" y="5925898"/>
            <a:ext cx="12265269" cy="727880"/>
          </a:xfrm>
          <a:prstGeom prst="rect">
            <a:avLst/>
          </a:prstGeom>
        </p:spPr>
      </p:pic>
      <p:pic>
        <p:nvPicPr>
          <p:cNvPr id="12" name="Picture 11"/>
          <p:cNvPicPr>
            <a:picLocks noChangeAspect="1"/>
          </p:cNvPicPr>
          <p:nvPr userDrawn="1"/>
        </p:nvPicPr>
        <p:blipFill>
          <a:blip r:embed="rId16"/>
          <a:stretch>
            <a:fillRect/>
          </a:stretch>
        </p:blipFill>
        <p:spPr>
          <a:xfrm>
            <a:off x="117096" y="1170784"/>
            <a:ext cx="11967485" cy="85351"/>
          </a:xfrm>
          <a:prstGeom prst="rect">
            <a:avLst/>
          </a:prstGeom>
        </p:spPr>
      </p:pic>
    </p:spTree>
    <p:extLst>
      <p:ext uri="{BB962C8B-B14F-4D97-AF65-F5344CB8AC3E}">
        <p14:creationId xmlns:p14="http://schemas.microsoft.com/office/powerpoint/2010/main" val="729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4" r:id="rId11"/>
    <p:sldLayoutId id="2147484067" r:id="rId12"/>
  </p:sldLayoutIdLst>
  <p:txStyles>
    <p:title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ctangle 10"/>
          <p:cNvSpPr/>
          <p:nvPr userDrawn="1"/>
        </p:nvSpPr>
        <p:spPr>
          <a:xfrm>
            <a:off x="116211" y="123577"/>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2954" y="123577"/>
            <a:ext cx="732397" cy="986393"/>
          </a:xfrm>
          <a:prstGeom prst="rect">
            <a:avLst/>
          </a:prstGeom>
        </p:spPr>
      </p:pic>
      <p:pic>
        <p:nvPicPr>
          <p:cNvPr id="10" name="Picture 9"/>
          <p:cNvPicPr>
            <a:picLocks noChangeAspect="1"/>
          </p:cNvPicPr>
          <p:nvPr userDrawn="1"/>
        </p:nvPicPr>
        <p:blipFill>
          <a:blip r:embed="rId18"/>
          <a:stretch>
            <a:fillRect/>
          </a:stretch>
        </p:blipFill>
        <p:spPr>
          <a:xfrm>
            <a:off x="-26377" y="5925899"/>
            <a:ext cx="12265269" cy="727880"/>
          </a:xfrm>
          <a:prstGeom prst="rect">
            <a:avLst/>
          </a:prstGeom>
        </p:spPr>
      </p:pic>
      <p:pic>
        <p:nvPicPr>
          <p:cNvPr id="12" name="Picture 11"/>
          <p:cNvPicPr>
            <a:picLocks noChangeAspect="1"/>
          </p:cNvPicPr>
          <p:nvPr userDrawn="1"/>
        </p:nvPicPr>
        <p:blipFill>
          <a:blip r:embed="rId19"/>
          <a:stretch>
            <a:fillRect/>
          </a:stretch>
        </p:blipFill>
        <p:spPr>
          <a:xfrm>
            <a:off x="117096" y="1170786"/>
            <a:ext cx="11967485" cy="85351"/>
          </a:xfrm>
          <a:prstGeom prst="rect">
            <a:avLst/>
          </a:prstGeom>
        </p:spPr>
      </p:pic>
    </p:spTree>
    <p:extLst>
      <p:ext uri="{BB962C8B-B14F-4D97-AF65-F5344CB8AC3E}">
        <p14:creationId xmlns:p14="http://schemas.microsoft.com/office/powerpoint/2010/main" val="239084985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txStyles>
    <p:titleStyle>
      <a:lvl1pPr algn="l" defTabSz="914377"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Rectangle 10"/>
          <p:cNvSpPr/>
          <p:nvPr userDrawn="1"/>
        </p:nvSpPr>
        <p:spPr>
          <a:xfrm>
            <a:off x="116211" y="123575"/>
            <a:ext cx="11959578"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7342088" y="1109678"/>
            <a:ext cx="4733701" cy="82487"/>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Rectangle 16"/>
          <p:cNvSpPr/>
          <p:nvPr userDrawn="1"/>
        </p:nvSpPr>
        <p:spPr>
          <a:xfrm>
            <a:off x="109885" y="1109678"/>
            <a:ext cx="4733701" cy="82487"/>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Rectangle 17"/>
          <p:cNvSpPr/>
          <p:nvPr userDrawn="1"/>
        </p:nvSpPr>
        <p:spPr>
          <a:xfrm>
            <a:off x="3729150" y="1109678"/>
            <a:ext cx="4733701" cy="82487"/>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8" name="Group 7"/>
          <p:cNvGrpSpPr/>
          <p:nvPr userDrawn="1"/>
        </p:nvGrpSpPr>
        <p:grpSpPr>
          <a:xfrm>
            <a:off x="-51339" y="6023411"/>
            <a:ext cx="12294678" cy="665352"/>
            <a:chOff x="-51339" y="4115573"/>
            <a:chExt cx="12294678" cy="665352"/>
          </a:xfrm>
        </p:grpSpPr>
        <p:sp>
          <p:nvSpPr>
            <p:cNvPr id="2" name="Rectangle 1"/>
            <p:cNvSpPr/>
            <p:nvPr userDrawn="1"/>
          </p:nvSpPr>
          <p:spPr>
            <a:xfrm>
              <a:off x="-9805" y="4122175"/>
              <a:ext cx="12192000" cy="6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userDrawn="1"/>
          </p:nvSpPr>
          <p:spPr>
            <a:xfrm>
              <a:off x="-9806" y="4115573"/>
              <a:ext cx="9838593" cy="661418"/>
            </a:xfrm>
            <a:prstGeom prst="r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flipH="1">
              <a:off x="5854664" y="4118505"/>
              <a:ext cx="6333388" cy="661418"/>
            </a:xfrm>
            <a:prstGeom prst="r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rot="240000">
              <a:off x="-51339" y="4247050"/>
              <a:ext cx="3977640" cy="201168"/>
            </a:xfrm>
            <a:prstGeom prst="rect">
              <a:avLst/>
            </a:prstGeom>
            <a:solidFill>
              <a:srgbClr val="6D9BEB"/>
            </a:solidFill>
            <a:ln>
              <a:solidFill>
                <a:srgbClr val="6D9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208216" flipH="1">
              <a:off x="5418784" y="4633057"/>
              <a:ext cx="2011680" cy="73152"/>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21220275">
              <a:off x="7408744" y="4577206"/>
              <a:ext cx="2103120" cy="73152"/>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21220275">
              <a:off x="7397019" y="4320940"/>
              <a:ext cx="4846320" cy="118872"/>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208216" flipH="1">
              <a:off x="4197025" y="4490777"/>
              <a:ext cx="3291840" cy="118872"/>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2953" y="123575"/>
            <a:ext cx="732397" cy="986393"/>
          </a:xfrm>
          <a:prstGeom prst="rect">
            <a:avLst/>
          </a:prstGeom>
        </p:spPr>
      </p:pic>
    </p:spTree>
    <p:extLst>
      <p:ext uri="{BB962C8B-B14F-4D97-AF65-F5344CB8AC3E}">
        <p14:creationId xmlns:p14="http://schemas.microsoft.com/office/powerpoint/2010/main" val="349805008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Lst>
  <p:txStyles>
    <p:title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ctangle 10"/>
          <p:cNvSpPr/>
          <p:nvPr/>
        </p:nvSpPr>
        <p:spPr>
          <a:xfrm>
            <a:off x="116211" y="123577"/>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62954" y="123577"/>
            <a:ext cx="732397" cy="986393"/>
          </a:xfrm>
          <a:prstGeom prst="rect">
            <a:avLst/>
          </a:prstGeom>
        </p:spPr>
      </p:pic>
      <p:pic>
        <p:nvPicPr>
          <p:cNvPr id="10" name="Picture 9"/>
          <p:cNvPicPr>
            <a:picLocks noChangeAspect="1"/>
          </p:cNvPicPr>
          <p:nvPr/>
        </p:nvPicPr>
        <p:blipFill>
          <a:blip r:embed="rId37"/>
          <a:stretch>
            <a:fillRect/>
          </a:stretch>
        </p:blipFill>
        <p:spPr>
          <a:xfrm>
            <a:off x="-26377" y="5925899"/>
            <a:ext cx="12265269" cy="727880"/>
          </a:xfrm>
          <a:prstGeom prst="rect">
            <a:avLst/>
          </a:prstGeom>
        </p:spPr>
      </p:pic>
      <p:pic>
        <p:nvPicPr>
          <p:cNvPr id="12" name="Picture 11"/>
          <p:cNvPicPr>
            <a:picLocks noChangeAspect="1"/>
          </p:cNvPicPr>
          <p:nvPr/>
        </p:nvPicPr>
        <p:blipFill>
          <a:blip r:embed="rId38"/>
          <a:stretch>
            <a:fillRect/>
          </a:stretch>
        </p:blipFill>
        <p:spPr>
          <a:xfrm>
            <a:off x="117096" y="1170786"/>
            <a:ext cx="11967485" cy="85351"/>
          </a:xfrm>
          <a:prstGeom prst="rect">
            <a:avLst/>
          </a:prstGeom>
        </p:spPr>
      </p:pic>
    </p:spTree>
    <p:extLst>
      <p:ext uri="{BB962C8B-B14F-4D97-AF65-F5344CB8AC3E}">
        <p14:creationId xmlns:p14="http://schemas.microsoft.com/office/powerpoint/2010/main" val="38708151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Lst>
  <p:hf hdr="0" ftr="0" dt="0"/>
  <p:txStyles>
    <p:titleStyle>
      <a:lvl1pPr algn="l" defTabSz="914377"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endParaRPr lang="en-US" sz="1867" dirty="0">
              <a:solidFill>
                <a:prstClr val="white"/>
              </a:solidFill>
            </a:endParaRPr>
          </a:p>
        </p:txBody>
      </p:sp>
      <p:sp>
        <p:nvSpPr>
          <p:cNvPr id="11" name="Rectangle 10"/>
          <p:cNvSpPr/>
          <p:nvPr userDrawn="1"/>
        </p:nvSpPr>
        <p:spPr>
          <a:xfrm>
            <a:off x="116211" y="123577"/>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endParaRPr lang="en-US" sz="1867" dirty="0">
              <a:solidFill>
                <a:prstClr val="white"/>
              </a:solidFill>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2954" y="123577"/>
            <a:ext cx="732397" cy="986393"/>
          </a:xfrm>
          <a:prstGeom prst="rect">
            <a:avLst/>
          </a:prstGeom>
        </p:spPr>
      </p:pic>
      <p:pic>
        <p:nvPicPr>
          <p:cNvPr id="10" name="Picture 9"/>
          <p:cNvPicPr>
            <a:picLocks noChangeAspect="1"/>
          </p:cNvPicPr>
          <p:nvPr userDrawn="1"/>
        </p:nvPicPr>
        <p:blipFill>
          <a:blip r:embed="rId14"/>
          <a:stretch>
            <a:fillRect/>
          </a:stretch>
        </p:blipFill>
        <p:spPr>
          <a:xfrm>
            <a:off x="-26377" y="5925899"/>
            <a:ext cx="12265269" cy="727880"/>
          </a:xfrm>
          <a:prstGeom prst="rect">
            <a:avLst/>
          </a:prstGeom>
        </p:spPr>
      </p:pic>
      <p:pic>
        <p:nvPicPr>
          <p:cNvPr id="12" name="Picture 11"/>
          <p:cNvPicPr>
            <a:picLocks noChangeAspect="1"/>
          </p:cNvPicPr>
          <p:nvPr userDrawn="1"/>
        </p:nvPicPr>
        <p:blipFill>
          <a:blip r:embed="rId15"/>
          <a:stretch>
            <a:fillRect/>
          </a:stretch>
        </p:blipFill>
        <p:spPr>
          <a:xfrm>
            <a:off x="117096" y="1170786"/>
            <a:ext cx="11967485" cy="85351"/>
          </a:xfrm>
          <a:prstGeom prst="rect">
            <a:avLst/>
          </a:prstGeom>
        </p:spPr>
      </p:pic>
    </p:spTree>
    <p:extLst>
      <p:ext uri="{BB962C8B-B14F-4D97-AF65-F5344CB8AC3E}">
        <p14:creationId xmlns:p14="http://schemas.microsoft.com/office/powerpoint/2010/main" val="3683266982"/>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914377"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ctangle 10"/>
          <p:cNvSpPr/>
          <p:nvPr userDrawn="1"/>
        </p:nvSpPr>
        <p:spPr>
          <a:xfrm>
            <a:off x="116211" y="123575"/>
            <a:ext cx="11959578"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2953" y="123575"/>
            <a:ext cx="732397" cy="986393"/>
          </a:xfrm>
          <a:prstGeom prst="rect">
            <a:avLst/>
          </a:prstGeom>
        </p:spPr>
      </p:pic>
      <p:pic>
        <p:nvPicPr>
          <p:cNvPr id="10" name="Picture 9"/>
          <p:cNvPicPr>
            <a:picLocks noChangeAspect="1"/>
          </p:cNvPicPr>
          <p:nvPr userDrawn="1"/>
        </p:nvPicPr>
        <p:blipFill>
          <a:blip r:embed="rId15"/>
          <a:stretch>
            <a:fillRect/>
          </a:stretch>
        </p:blipFill>
        <p:spPr>
          <a:xfrm>
            <a:off x="-26377" y="5925898"/>
            <a:ext cx="12265269" cy="727880"/>
          </a:xfrm>
          <a:prstGeom prst="rect">
            <a:avLst/>
          </a:prstGeom>
        </p:spPr>
      </p:pic>
      <p:pic>
        <p:nvPicPr>
          <p:cNvPr id="12" name="Picture 11"/>
          <p:cNvPicPr>
            <a:picLocks noChangeAspect="1"/>
          </p:cNvPicPr>
          <p:nvPr userDrawn="1"/>
        </p:nvPicPr>
        <p:blipFill>
          <a:blip r:embed="rId16"/>
          <a:stretch>
            <a:fillRect/>
          </a:stretch>
        </p:blipFill>
        <p:spPr>
          <a:xfrm>
            <a:off x="117096" y="1170784"/>
            <a:ext cx="11967485" cy="85351"/>
          </a:xfrm>
          <a:prstGeom prst="rect">
            <a:avLst/>
          </a:prstGeom>
        </p:spPr>
      </p:pic>
    </p:spTree>
    <p:extLst>
      <p:ext uri="{BB962C8B-B14F-4D97-AF65-F5344CB8AC3E}">
        <p14:creationId xmlns:p14="http://schemas.microsoft.com/office/powerpoint/2010/main" val="4191853753"/>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xStyles>
    <p:title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Rectangle 10"/>
          <p:cNvSpPr/>
          <p:nvPr userDrawn="1"/>
        </p:nvSpPr>
        <p:spPr>
          <a:xfrm>
            <a:off x="116211" y="123575"/>
            <a:ext cx="11959578"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62953" y="123575"/>
            <a:ext cx="732397" cy="986393"/>
          </a:xfrm>
          <a:prstGeom prst="rect">
            <a:avLst/>
          </a:prstGeom>
        </p:spPr>
      </p:pic>
      <p:pic>
        <p:nvPicPr>
          <p:cNvPr id="10" name="Picture 9"/>
          <p:cNvPicPr>
            <a:picLocks noChangeAspect="1"/>
          </p:cNvPicPr>
          <p:nvPr userDrawn="1"/>
        </p:nvPicPr>
        <p:blipFill>
          <a:blip r:embed="rId20"/>
          <a:stretch>
            <a:fillRect/>
          </a:stretch>
        </p:blipFill>
        <p:spPr>
          <a:xfrm>
            <a:off x="-26377" y="5925898"/>
            <a:ext cx="12265269" cy="727880"/>
          </a:xfrm>
          <a:prstGeom prst="rect">
            <a:avLst/>
          </a:prstGeom>
        </p:spPr>
      </p:pic>
      <p:pic>
        <p:nvPicPr>
          <p:cNvPr id="12" name="Picture 11"/>
          <p:cNvPicPr>
            <a:picLocks noChangeAspect="1"/>
          </p:cNvPicPr>
          <p:nvPr userDrawn="1"/>
        </p:nvPicPr>
        <p:blipFill>
          <a:blip r:embed="rId21"/>
          <a:stretch>
            <a:fillRect/>
          </a:stretch>
        </p:blipFill>
        <p:spPr>
          <a:xfrm>
            <a:off x="117096" y="1170784"/>
            <a:ext cx="11967485" cy="85351"/>
          </a:xfrm>
          <a:prstGeom prst="rect">
            <a:avLst/>
          </a:prstGeom>
        </p:spPr>
      </p:pic>
    </p:spTree>
    <p:extLst>
      <p:ext uri="{BB962C8B-B14F-4D97-AF65-F5344CB8AC3E}">
        <p14:creationId xmlns:p14="http://schemas.microsoft.com/office/powerpoint/2010/main" val="40101017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02" r:id="rId16"/>
    <p:sldLayoutId id="2147483710" r:id="rId17"/>
  </p:sldLayoutIdLst>
  <p:txStyles>
    <p:title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Rectangle 10"/>
          <p:cNvSpPr/>
          <p:nvPr userDrawn="1"/>
        </p:nvSpPr>
        <p:spPr>
          <a:xfrm>
            <a:off x="116211" y="123575"/>
            <a:ext cx="11959578"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2953" y="123575"/>
            <a:ext cx="732397" cy="986393"/>
          </a:xfrm>
          <a:prstGeom prst="rect">
            <a:avLst/>
          </a:prstGeom>
        </p:spPr>
      </p:pic>
      <p:pic>
        <p:nvPicPr>
          <p:cNvPr id="10" name="Picture 9"/>
          <p:cNvPicPr>
            <a:picLocks noChangeAspect="1"/>
          </p:cNvPicPr>
          <p:nvPr userDrawn="1"/>
        </p:nvPicPr>
        <p:blipFill>
          <a:blip r:embed="rId15"/>
          <a:stretch>
            <a:fillRect/>
          </a:stretch>
        </p:blipFill>
        <p:spPr>
          <a:xfrm>
            <a:off x="-26377" y="5925898"/>
            <a:ext cx="12265269" cy="727880"/>
          </a:xfrm>
          <a:prstGeom prst="rect">
            <a:avLst/>
          </a:prstGeom>
        </p:spPr>
      </p:pic>
      <p:pic>
        <p:nvPicPr>
          <p:cNvPr id="12" name="Picture 11"/>
          <p:cNvPicPr>
            <a:picLocks noChangeAspect="1"/>
          </p:cNvPicPr>
          <p:nvPr userDrawn="1"/>
        </p:nvPicPr>
        <p:blipFill>
          <a:blip r:embed="rId16"/>
          <a:stretch>
            <a:fillRect/>
          </a:stretch>
        </p:blipFill>
        <p:spPr>
          <a:xfrm>
            <a:off x="117096" y="1170784"/>
            <a:ext cx="11967485" cy="85351"/>
          </a:xfrm>
          <a:prstGeom prst="rect">
            <a:avLst/>
          </a:prstGeom>
        </p:spPr>
      </p:pic>
    </p:spTree>
    <p:extLst>
      <p:ext uri="{BB962C8B-B14F-4D97-AF65-F5344CB8AC3E}">
        <p14:creationId xmlns:p14="http://schemas.microsoft.com/office/powerpoint/2010/main" val="33102359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Rectangle 10"/>
          <p:cNvSpPr/>
          <p:nvPr/>
        </p:nvSpPr>
        <p:spPr>
          <a:xfrm>
            <a:off x="116211" y="123575"/>
            <a:ext cx="11959578"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62953" y="123575"/>
            <a:ext cx="732397" cy="986393"/>
          </a:xfrm>
          <a:prstGeom prst="rect">
            <a:avLst/>
          </a:prstGeom>
        </p:spPr>
      </p:pic>
      <p:pic>
        <p:nvPicPr>
          <p:cNvPr id="10" name="Picture 9"/>
          <p:cNvPicPr>
            <a:picLocks noChangeAspect="1"/>
          </p:cNvPicPr>
          <p:nvPr/>
        </p:nvPicPr>
        <p:blipFill>
          <a:blip r:embed="rId20"/>
          <a:stretch>
            <a:fillRect/>
          </a:stretch>
        </p:blipFill>
        <p:spPr>
          <a:xfrm>
            <a:off x="-26377" y="5925898"/>
            <a:ext cx="12265269" cy="727880"/>
          </a:xfrm>
          <a:prstGeom prst="rect">
            <a:avLst/>
          </a:prstGeom>
        </p:spPr>
      </p:pic>
      <p:pic>
        <p:nvPicPr>
          <p:cNvPr id="12" name="Picture 11"/>
          <p:cNvPicPr>
            <a:picLocks noChangeAspect="1"/>
          </p:cNvPicPr>
          <p:nvPr/>
        </p:nvPicPr>
        <p:blipFill>
          <a:blip r:embed="rId21"/>
          <a:stretch>
            <a:fillRect/>
          </a:stretch>
        </p:blipFill>
        <p:spPr>
          <a:xfrm>
            <a:off x="117096" y="1170784"/>
            <a:ext cx="11967485" cy="85351"/>
          </a:xfrm>
          <a:prstGeom prst="rect">
            <a:avLst/>
          </a:prstGeom>
        </p:spPr>
      </p:pic>
    </p:spTree>
    <p:extLst>
      <p:ext uri="{BB962C8B-B14F-4D97-AF65-F5344CB8AC3E}">
        <p14:creationId xmlns:p14="http://schemas.microsoft.com/office/powerpoint/2010/main" val="169390690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16211" y="123577"/>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5581" y="1219200"/>
            <a:ext cx="10954512" cy="45153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7342088" y="1109680"/>
            <a:ext cx="4733701" cy="82487"/>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Rectangle 16"/>
          <p:cNvSpPr/>
          <p:nvPr userDrawn="1"/>
        </p:nvSpPr>
        <p:spPr>
          <a:xfrm>
            <a:off x="109886" y="1109680"/>
            <a:ext cx="4733701" cy="82487"/>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Rectangle 17"/>
          <p:cNvSpPr/>
          <p:nvPr userDrawn="1"/>
        </p:nvSpPr>
        <p:spPr>
          <a:xfrm>
            <a:off x="3729151" y="1109680"/>
            <a:ext cx="4733701" cy="82487"/>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202272"/>
            <a:ext cx="787400" cy="82871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885" y="5895771"/>
            <a:ext cx="11960352" cy="881210"/>
          </a:xfrm>
          <a:prstGeom prst="rect">
            <a:avLst/>
          </a:prstGeom>
        </p:spPr>
      </p:pic>
    </p:spTree>
    <p:extLst>
      <p:ext uri="{BB962C8B-B14F-4D97-AF65-F5344CB8AC3E}">
        <p14:creationId xmlns:p14="http://schemas.microsoft.com/office/powerpoint/2010/main" val="14340391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txStyles>
    <p:titleStyle>
      <a:lvl1pPr algn="l" defTabSz="685800" rtl="0" eaLnBrk="1" latinLnBrk="0" hangingPunct="1">
        <a:lnSpc>
          <a:spcPct val="90000"/>
        </a:lnSpc>
        <a:spcBef>
          <a:spcPct val="0"/>
        </a:spcBef>
        <a:buNone/>
        <a:defRPr sz="3000" b="0" kern="1200">
          <a:solidFill>
            <a:schemeClr val="bg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19101" y="123577"/>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5581" y="1219200"/>
            <a:ext cx="10954512" cy="45153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7506680" y="1109679"/>
            <a:ext cx="45720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Rectangle 16"/>
          <p:cNvSpPr/>
          <p:nvPr userDrawn="1"/>
        </p:nvSpPr>
        <p:spPr>
          <a:xfrm>
            <a:off x="109886" y="1109679"/>
            <a:ext cx="45720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Rectangle 17"/>
          <p:cNvSpPr/>
          <p:nvPr userDrawn="1"/>
        </p:nvSpPr>
        <p:spPr>
          <a:xfrm>
            <a:off x="3808283" y="1109679"/>
            <a:ext cx="45720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a:ea typeface="+mn-ea"/>
              <a:cs typeface="+mn-cs"/>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3200" y="202272"/>
            <a:ext cx="787400" cy="828712"/>
          </a:xfrm>
          <a:prstGeom prst="rect">
            <a:avLst/>
          </a:prstGeom>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885" y="5895771"/>
            <a:ext cx="11960352" cy="881210"/>
          </a:xfrm>
          <a:prstGeom prst="rect">
            <a:avLst/>
          </a:prstGeom>
        </p:spPr>
      </p:pic>
    </p:spTree>
    <p:extLst>
      <p:ext uri="{BB962C8B-B14F-4D97-AF65-F5344CB8AC3E}">
        <p14:creationId xmlns:p14="http://schemas.microsoft.com/office/powerpoint/2010/main" val="294056844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685800" rtl="0" eaLnBrk="1" latinLnBrk="0" hangingPunct="1">
        <a:lnSpc>
          <a:spcPct val="90000"/>
        </a:lnSpc>
        <a:spcBef>
          <a:spcPct val="0"/>
        </a:spcBef>
        <a:buNone/>
        <a:defRPr sz="3000" b="0" kern="1200">
          <a:solidFill>
            <a:schemeClr val="bg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19101" y="123578"/>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
        <p:nvSpPr>
          <p:cNvPr id="3" name="Text Placeholder 2"/>
          <p:cNvSpPr>
            <a:spLocks noGrp="1"/>
          </p:cNvSpPr>
          <p:nvPr>
            <p:ph type="body" idx="1"/>
          </p:nvPr>
        </p:nvSpPr>
        <p:spPr>
          <a:xfrm>
            <a:off x="615581" y="1219201"/>
            <a:ext cx="10954512" cy="45153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7506680" y="1109679"/>
            <a:ext cx="45720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
        <p:nvSpPr>
          <p:cNvPr id="17" name="Rectangle 16"/>
          <p:cNvSpPr/>
          <p:nvPr userDrawn="1"/>
        </p:nvSpPr>
        <p:spPr>
          <a:xfrm>
            <a:off x="109887" y="1109679"/>
            <a:ext cx="45720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sp>
        <p:nvSpPr>
          <p:cNvPr id="18" name="Rectangle 17"/>
          <p:cNvSpPr/>
          <p:nvPr userDrawn="1"/>
        </p:nvSpPr>
        <p:spPr>
          <a:xfrm>
            <a:off x="3808283" y="1109679"/>
            <a:ext cx="45720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endParaRP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3200" y="202272"/>
            <a:ext cx="787400" cy="828712"/>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885" y="5895771"/>
            <a:ext cx="11960352" cy="881211"/>
          </a:xfrm>
          <a:prstGeom prst="rect">
            <a:avLst/>
          </a:prstGeom>
        </p:spPr>
      </p:pic>
    </p:spTree>
    <p:extLst>
      <p:ext uri="{BB962C8B-B14F-4D97-AF65-F5344CB8AC3E}">
        <p14:creationId xmlns:p14="http://schemas.microsoft.com/office/powerpoint/2010/main" val="371907032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Lst>
  <p:txStyles>
    <p:titleStyle>
      <a:lvl1pPr algn="l" defTabSz="914377"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162953"/>
            <a:ext cx="12192000" cy="6843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ctangle 10"/>
          <p:cNvSpPr/>
          <p:nvPr/>
        </p:nvSpPr>
        <p:spPr>
          <a:xfrm>
            <a:off x="116211" y="123577"/>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8744" y="1281487"/>
            <a:ext cx="10954512" cy="4755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62954" y="123577"/>
            <a:ext cx="732397" cy="986393"/>
          </a:xfrm>
          <a:prstGeom prst="rect">
            <a:avLst/>
          </a:prstGeom>
        </p:spPr>
      </p:pic>
      <p:pic>
        <p:nvPicPr>
          <p:cNvPr id="10" name="Picture 9"/>
          <p:cNvPicPr>
            <a:picLocks noChangeAspect="1"/>
          </p:cNvPicPr>
          <p:nvPr/>
        </p:nvPicPr>
        <p:blipFill>
          <a:blip r:embed="rId35"/>
          <a:stretch>
            <a:fillRect/>
          </a:stretch>
        </p:blipFill>
        <p:spPr>
          <a:xfrm>
            <a:off x="-26377" y="5925899"/>
            <a:ext cx="12265269" cy="727880"/>
          </a:xfrm>
          <a:prstGeom prst="rect">
            <a:avLst/>
          </a:prstGeom>
        </p:spPr>
      </p:pic>
      <p:pic>
        <p:nvPicPr>
          <p:cNvPr id="12" name="Picture 11"/>
          <p:cNvPicPr>
            <a:picLocks noChangeAspect="1"/>
          </p:cNvPicPr>
          <p:nvPr/>
        </p:nvPicPr>
        <p:blipFill>
          <a:blip r:embed="rId36"/>
          <a:stretch>
            <a:fillRect/>
          </a:stretch>
        </p:blipFill>
        <p:spPr>
          <a:xfrm>
            <a:off x="117096" y="1170786"/>
            <a:ext cx="11967485" cy="85351"/>
          </a:xfrm>
          <a:prstGeom prst="rect">
            <a:avLst/>
          </a:prstGeom>
        </p:spPr>
      </p:pic>
    </p:spTree>
    <p:extLst>
      <p:ext uri="{BB962C8B-B14F-4D97-AF65-F5344CB8AC3E}">
        <p14:creationId xmlns:p14="http://schemas.microsoft.com/office/powerpoint/2010/main" val="162406554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 id="2147483863" r:id="rId29"/>
    <p:sldLayoutId id="2147483864" r:id="rId30"/>
    <p:sldLayoutId id="2147483865" r:id="rId31"/>
    <p:sldLayoutId id="2147483866" r:id="rId32"/>
  </p:sldLayoutIdLst>
  <p:hf hdr="0" ftr="0" dt="0"/>
  <p:txStyles>
    <p:titleStyle>
      <a:lvl1pPr algn="l" defTabSz="914377" rtl="0" eaLnBrk="1" latinLnBrk="0" hangingPunct="1">
        <a:lnSpc>
          <a:spcPct val="90000"/>
        </a:lnSpc>
        <a:spcBef>
          <a:spcPct val="0"/>
        </a:spcBef>
        <a:buNone/>
        <a:defRPr sz="4000" b="0" kern="1200">
          <a:solidFill>
            <a:schemeClr val="bg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19101" y="123581"/>
            <a:ext cx="11959579" cy="1056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 Placeholder 2"/>
          <p:cNvSpPr>
            <a:spLocks noGrp="1"/>
          </p:cNvSpPr>
          <p:nvPr>
            <p:ph type="body" idx="1"/>
          </p:nvPr>
        </p:nvSpPr>
        <p:spPr>
          <a:xfrm>
            <a:off x="615581" y="1219203"/>
            <a:ext cx="10954512" cy="45153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7506680" y="1109679"/>
            <a:ext cx="4572000" cy="91440"/>
          </a:xfrm>
          <a:prstGeom prst="rect">
            <a:avLst/>
          </a:prstGeom>
          <a:solidFill>
            <a:srgbClr val="3AC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Rectangle 16"/>
          <p:cNvSpPr/>
          <p:nvPr userDrawn="1"/>
        </p:nvSpPr>
        <p:spPr>
          <a:xfrm>
            <a:off x="109887" y="1109679"/>
            <a:ext cx="4572000" cy="91440"/>
          </a:xfrm>
          <a:prstGeom prst="rect">
            <a:avLst/>
          </a:prstGeom>
          <a:solidFill>
            <a:srgbClr val="EE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Rectangle 17"/>
          <p:cNvSpPr/>
          <p:nvPr userDrawn="1"/>
        </p:nvSpPr>
        <p:spPr>
          <a:xfrm>
            <a:off x="3808283" y="1109679"/>
            <a:ext cx="4572000" cy="91440"/>
          </a:xfrm>
          <a:prstGeom prst="rect">
            <a:avLst/>
          </a:prstGeom>
          <a:solidFill>
            <a:srgbClr val="6D9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entury Gothic"/>
              <a:ea typeface="+mn-ea"/>
              <a:cs typeface="+mn-cs"/>
            </a:endParaRPr>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202272"/>
            <a:ext cx="787400" cy="82871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885" y="5895773"/>
            <a:ext cx="11960352" cy="881211"/>
          </a:xfrm>
          <a:prstGeom prst="rect">
            <a:avLst/>
          </a:prstGeom>
        </p:spPr>
      </p:pic>
    </p:spTree>
    <p:extLst>
      <p:ext uri="{BB962C8B-B14F-4D97-AF65-F5344CB8AC3E}">
        <p14:creationId xmlns:p14="http://schemas.microsoft.com/office/powerpoint/2010/main" val="69176058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Lst>
  <p:txStyles>
    <p:titleStyle>
      <a:lvl1pPr algn="l" defTabSz="685750" rtl="0" eaLnBrk="1" latinLnBrk="0" hangingPunct="1">
        <a:lnSpc>
          <a:spcPct val="90000"/>
        </a:lnSpc>
        <a:spcBef>
          <a:spcPct val="0"/>
        </a:spcBef>
        <a:buNone/>
        <a:defRPr sz="3000" b="0" kern="1200">
          <a:solidFill>
            <a:schemeClr val="bg1"/>
          </a:solidFill>
          <a:latin typeface="Century Gothic" panose="020B0502020202020204" pitchFamily="34" charset="0"/>
          <a:ea typeface="+mj-ea"/>
          <a:cs typeface="+mj-cs"/>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514314"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187"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Century Gothic" panose="020B0502020202020204" pitchFamily="34" charset="0"/>
          <a:ea typeface="+mn-ea"/>
          <a:cs typeface="+mn-cs"/>
        </a:defRPr>
      </a:lvl4pPr>
      <a:lvl5pPr marL="1542935"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Century Gothic" panose="020B0502020202020204" pitchFamily="34" charset="0"/>
          <a:ea typeface="+mn-ea"/>
          <a:cs typeface="+mn-cs"/>
        </a:defRPr>
      </a:lvl5pPr>
      <a:lvl6pPr marL="1885810"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66.xml"/><Relationship Id="rId5" Type="http://schemas.openxmlformats.org/officeDocument/2006/relationships/image" Target="../media/image220.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package" Target="../embeddings/Microsoft_Excel_Worksheet14.xls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package" Target="../embeddings/Microsoft_Excel_Worksheet15.xls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package" Target="../embeddings/Microsoft_Excel_Worksheet16.xlsx"/></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5.xml"/><Relationship Id="rId1" Type="http://schemas.openxmlformats.org/officeDocument/2006/relationships/slideLayout" Target="../slideLayouts/slideLayout193.xml"/></Relationships>
</file>

<file path=ppt/slides/_rels/slide6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package" Target="../embeddings/Microsoft_Excel_Worksheet27.xlsx"/></Relationships>
</file>

<file path=ppt/slides/_rels/slide6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6240" y="1260156"/>
            <a:ext cx="12184762" cy="1772603"/>
          </a:xfrm>
        </p:spPr>
        <p:txBody>
          <a:bodyPr/>
          <a:lstStyle/>
          <a:p>
            <a:r>
              <a:rPr lang="en-US"/>
              <a:t>monterey</a:t>
            </a:r>
            <a:br>
              <a:rPr lang="en-US" dirty="0"/>
            </a:br>
            <a:r>
              <a:rPr lang="en-US" dirty="0"/>
              <a:t>real estate market outlook</a:t>
            </a:r>
          </a:p>
        </p:txBody>
      </p:sp>
      <p:sp>
        <p:nvSpPr>
          <p:cNvPr id="5" name="Subtitle 4"/>
          <p:cNvSpPr>
            <a:spLocks noGrp="1"/>
          </p:cNvSpPr>
          <p:nvPr>
            <p:ph type="subTitle" idx="1"/>
          </p:nvPr>
        </p:nvSpPr>
        <p:spPr>
          <a:xfrm>
            <a:off x="4918329" y="4592005"/>
            <a:ext cx="6870193" cy="1681388"/>
          </a:xfrm>
        </p:spPr>
        <p:txBody>
          <a:bodyPr>
            <a:normAutofit/>
          </a:bodyPr>
          <a:lstStyle/>
          <a:p>
            <a:r>
              <a:rPr lang="en-US" dirty="0"/>
              <a:t>Monterey County AOR</a:t>
            </a:r>
          </a:p>
          <a:p>
            <a:r>
              <a:rPr lang="en-US" dirty="0"/>
              <a:t>April 5, 2019</a:t>
            </a:r>
          </a:p>
          <a:p>
            <a:r>
              <a:rPr lang="en-US" dirty="0"/>
              <a:t>Leslie Appleton-Young </a:t>
            </a:r>
          </a:p>
          <a:p>
            <a:r>
              <a:rPr lang="en-US" dirty="0"/>
              <a:t>SVP &amp; Chief Economist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697" y="156607"/>
            <a:ext cx="3171825" cy="1295400"/>
          </a:xfrm>
          <a:prstGeom prst="rect">
            <a:avLst/>
          </a:prstGeom>
        </p:spPr>
      </p:pic>
      <p:pic>
        <p:nvPicPr>
          <p:cNvPr id="2" name="Picture 1">
            <a:extLst>
              <a:ext uri="{FF2B5EF4-FFF2-40B4-BE49-F238E27FC236}">
                <a16:creationId xmlns:a16="http://schemas.microsoft.com/office/drawing/2014/main" id="{F0200329-7DE8-4344-A4F0-CAC2227D18CA}"/>
              </a:ext>
            </a:extLst>
          </p:cNvPr>
          <p:cNvPicPr>
            <a:picLocks noChangeAspect="1"/>
          </p:cNvPicPr>
          <p:nvPr/>
        </p:nvPicPr>
        <p:blipFill>
          <a:blip r:embed="rId4"/>
          <a:stretch>
            <a:fillRect/>
          </a:stretch>
        </p:blipFill>
        <p:spPr>
          <a:xfrm>
            <a:off x="504496" y="3818431"/>
            <a:ext cx="1992657" cy="2716359"/>
          </a:xfrm>
          <a:prstGeom prst="rect">
            <a:avLst/>
          </a:prstGeom>
        </p:spPr>
      </p:pic>
    </p:spTree>
    <p:extLst>
      <p:ext uri="{BB962C8B-B14F-4D97-AF65-F5344CB8AC3E}">
        <p14:creationId xmlns:p14="http://schemas.microsoft.com/office/powerpoint/2010/main" val="179561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January 2012 – April 2019</a:t>
            </a:r>
          </a:p>
          <a:p>
            <a:pPr marL="0" indent="0" algn="ctr">
              <a:buNone/>
            </a:pPr>
            <a:endParaRPr lang="en-US" sz="2400" dirty="0"/>
          </a:p>
        </p:txBody>
      </p:sp>
      <p:sp>
        <p:nvSpPr>
          <p:cNvPr id="2" name="Title 1"/>
          <p:cNvSpPr>
            <a:spLocks noGrp="1"/>
          </p:cNvSpPr>
          <p:nvPr>
            <p:ph type="title"/>
          </p:nvPr>
        </p:nvSpPr>
        <p:spPr>
          <a:xfrm>
            <a:off x="1201840" y="379557"/>
            <a:ext cx="10954512" cy="609600"/>
          </a:xfrm>
        </p:spPr>
        <p:txBody>
          <a:bodyPr>
            <a:normAutofit fontScale="90000"/>
          </a:bodyPr>
          <a:lstStyle/>
          <a:p>
            <a:r>
              <a:rPr lang="en-US" dirty="0"/>
              <a:t>reprieve – no more fed hikes this year</a:t>
            </a:r>
            <a:br>
              <a:rPr lang="en-US" dirty="0"/>
            </a:br>
            <a:br>
              <a:rPr lang="en-US" dirty="0"/>
            </a:br>
            <a:endParaRPr lang="en-US" sz="3600" b="0" dirty="0"/>
          </a:p>
        </p:txBody>
      </p:sp>
      <p:graphicFrame>
        <p:nvGraphicFramePr>
          <p:cNvPr id="10" name="Content Placeholder 3"/>
          <p:cNvGraphicFramePr>
            <a:graphicFrameLocks/>
          </p:cNvGraphicFramePr>
          <p:nvPr>
            <p:extLst>
              <p:ext uri="{D42A27DB-BD31-4B8C-83A1-F6EECF244321}">
                <p14:modId xmlns:p14="http://schemas.microsoft.com/office/powerpoint/2010/main" val="885233427"/>
              </p:ext>
            </p:extLst>
          </p:nvPr>
        </p:nvGraphicFramePr>
        <p:xfrm>
          <a:off x="595745" y="1723697"/>
          <a:ext cx="10954512" cy="43038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0" y="6208011"/>
            <a:ext cx="47421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SERIES: 30Yr FRM, 5Yr ARM, Fed Funds Rate (Target Rate)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SOURCE:  Freddie Mac, St. Louis Fed</a:t>
            </a:r>
          </a:p>
        </p:txBody>
      </p:sp>
      <p:sp>
        <p:nvSpPr>
          <p:cNvPr id="6" name="Line 8">
            <a:extLst>
              <a:ext uri="{FF2B5EF4-FFF2-40B4-BE49-F238E27FC236}">
                <a16:creationId xmlns:a16="http://schemas.microsoft.com/office/drawing/2014/main" id="{0D10B3FE-263B-4C6C-A965-3C6DF8FDFB2F}"/>
              </a:ext>
            </a:extLst>
          </p:cNvPr>
          <p:cNvSpPr>
            <a:spLocks noChangeShapeType="1"/>
          </p:cNvSpPr>
          <p:nvPr/>
        </p:nvSpPr>
        <p:spPr bwMode="auto">
          <a:xfrm flipH="1" flipV="1">
            <a:off x="10231069" y="1817243"/>
            <a:ext cx="25743" cy="3223513"/>
          </a:xfrm>
          <a:prstGeom prst="line">
            <a:avLst/>
          </a:prstGeom>
          <a:noFill/>
          <a:ln w="38100">
            <a:solidFill>
              <a:schemeClr val="tx1"/>
            </a:solidFill>
            <a:round/>
            <a:headEnd/>
            <a:tailEnd/>
          </a:ln>
          <a:effectLst>
            <a:outerShdw blurRad="50800" dist="38100" algn="l" rotWithShape="0">
              <a:prstClr val="black">
                <a:alpha val="40000"/>
              </a:prst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mn-cs"/>
            </a:endParaRPr>
          </a:p>
        </p:txBody>
      </p:sp>
      <p:sp>
        <p:nvSpPr>
          <p:cNvPr id="7" name="Text Box 10">
            <a:extLst>
              <a:ext uri="{FF2B5EF4-FFF2-40B4-BE49-F238E27FC236}">
                <a16:creationId xmlns:a16="http://schemas.microsoft.com/office/drawing/2014/main" id="{35D5FE9A-4664-4F6F-B10A-235CF3EC9DE5}"/>
              </a:ext>
            </a:extLst>
          </p:cNvPr>
          <p:cNvSpPr txBox="1">
            <a:spLocks noChangeArrowheads="1"/>
          </p:cNvSpPr>
          <p:nvPr/>
        </p:nvSpPr>
        <p:spPr bwMode="auto">
          <a:xfrm>
            <a:off x="5466905" y="1703654"/>
            <a:ext cx="1212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ea typeface="+mn-ea"/>
                <a:cs typeface="+mn-cs"/>
              </a:rPr>
              <a:t>MONTHLY</a:t>
            </a:r>
          </a:p>
        </p:txBody>
      </p:sp>
      <p:sp>
        <p:nvSpPr>
          <p:cNvPr id="9" name="Text Box 10">
            <a:extLst>
              <a:ext uri="{FF2B5EF4-FFF2-40B4-BE49-F238E27FC236}">
                <a16:creationId xmlns:a16="http://schemas.microsoft.com/office/drawing/2014/main" id="{F1826532-9FB1-404E-B157-67F41F9A7E23}"/>
              </a:ext>
            </a:extLst>
          </p:cNvPr>
          <p:cNvSpPr txBox="1">
            <a:spLocks noChangeArrowheads="1"/>
          </p:cNvSpPr>
          <p:nvPr/>
        </p:nvSpPr>
        <p:spPr bwMode="auto">
          <a:xfrm>
            <a:off x="10215775" y="1703654"/>
            <a:ext cx="1008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ea typeface="+mn-ea"/>
                <a:cs typeface="+mn-cs"/>
              </a:rPr>
              <a:t>WEEKLY</a:t>
            </a:r>
          </a:p>
        </p:txBody>
      </p:sp>
    </p:spTree>
    <p:extLst>
      <p:ext uri="{BB962C8B-B14F-4D97-AF65-F5344CB8AC3E}">
        <p14:creationId xmlns:p14="http://schemas.microsoft.com/office/powerpoint/2010/main" val="417139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468" y="1713072"/>
            <a:ext cx="11339772" cy="3905408"/>
          </a:xfrm>
        </p:spPr>
        <p:txBody>
          <a:bodyPr>
            <a:normAutofit/>
          </a:bodyPr>
          <a:lstStyle/>
          <a:p>
            <a:r>
              <a:rPr lang="en-US" sz="3200" dirty="0"/>
              <a:t>escalating trade war</a:t>
            </a:r>
          </a:p>
          <a:p>
            <a:r>
              <a:rPr lang="en-US" sz="3200" dirty="0"/>
              <a:t>s</a:t>
            </a:r>
            <a:r>
              <a:rPr lang="en-US" sz="3200"/>
              <a:t>tock/financial </a:t>
            </a:r>
            <a:r>
              <a:rPr lang="en-US" sz="3200" dirty="0"/>
              <a:t>market volatility</a:t>
            </a:r>
          </a:p>
          <a:p>
            <a:r>
              <a:rPr lang="en-US" sz="3200" dirty="0"/>
              <a:t>federal overshoot on reducing portfolio</a:t>
            </a:r>
          </a:p>
          <a:p>
            <a:r>
              <a:rPr lang="en-US" sz="3200" dirty="0" err="1"/>
              <a:t>gse</a:t>
            </a:r>
            <a:r>
              <a:rPr lang="en-US" sz="3200" dirty="0"/>
              <a:t> reform</a:t>
            </a:r>
          </a:p>
          <a:p>
            <a:r>
              <a:rPr lang="en-US" sz="3200" dirty="0"/>
              <a:t>tax bill </a:t>
            </a:r>
          </a:p>
          <a:p>
            <a:r>
              <a:rPr lang="en-US" sz="3200" dirty="0"/>
              <a:t>2019 </a:t>
            </a:r>
            <a:r>
              <a:rPr lang="en-US" sz="3200" dirty="0" err="1"/>
              <a:t>ipo’s</a:t>
            </a:r>
            <a:r>
              <a:rPr lang="en-US" sz="3200" dirty="0"/>
              <a:t>: uber, </a:t>
            </a:r>
            <a:r>
              <a:rPr lang="en-US" sz="3200" dirty="0" err="1"/>
              <a:t>lyft</a:t>
            </a:r>
            <a:r>
              <a:rPr lang="en-US" sz="3200" dirty="0"/>
              <a:t>, </a:t>
            </a:r>
            <a:r>
              <a:rPr lang="en-US" sz="3200" dirty="0" err="1"/>
              <a:t>airbnb</a:t>
            </a:r>
            <a:r>
              <a:rPr lang="en-US" sz="3200" dirty="0"/>
              <a:t>, slack, </a:t>
            </a:r>
            <a:r>
              <a:rPr lang="en-US" sz="3200" dirty="0" err="1"/>
              <a:t>wework</a:t>
            </a:r>
            <a:r>
              <a:rPr lang="en-US" sz="3200" dirty="0"/>
              <a:t>, </a:t>
            </a:r>
            <a:r>
              <a:rPr lang="en-US" sz="3200" dirty="0" err="1"/>
              <a:t>planatir</a:t>
            </a:r>
            <a:r>
              <a:rPr lang="en-US" sz="3200" dirty="0"/>
              <a:t> tech, </a:t>
            </a:r>
            <a:r>
              <a:rPr lang="en-US" sz="3200" dirty="0" err="1"/>
              <a:t>pinterest</a:t>
            </a:r>
            <a:r>
              <a:rPr lang="en-US" sz="3200" dirty="0"/>
              <a:t>, </a:t>
            </a:r>
            <a:r>
              <a:rPr lang="en-US" sz="3200" dirty="0" err="1"/>
              <a:t>postmates</a:t>
            </a:r>
            <a:r>
              <a:rPr lang="en-US" sz="3200" dirty="0"/>
              <a:t>, </a:t>
            </a:r>
            <a:r>
              <a:rPr lang="en-US" sz="3200" dirty="0" err="1"/>
              <a:t>robinhood</a:t>
            </a:r>
            <a:endParaRPr lang="en-US" sz="3200"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always lots of wildcards</a:t>
            </a:r>
          </a:p>
        </p:txBody>
      </p:sp>
    </p:spTree>
    <p:extLst>
      <p:ext uri="{BB962C8B-B14F-4D97-AF65-F5344CB8AC3E}">
        <p14:creationId xmlns:p14="http://schemas.microsoft.com/office/powerpoint/2010/main" val="118490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73213-9C7B-401C-9071-152E2EF88E21}"/>
              </a:ext>
            </a:extLst>
          </p:cNvPr>
          <p:cNvSpPr>
            <a:spLocks noGrp="1"/>
          </p:cNvSpPr>
          <p:nvPr>
            <p:ph idx="1"/>
          </p:nvPr>
        </p:nvSpPr>
        <p:spPr>
          <a:xfrm>
            <a:off x="618744" y="1567989"/>
            <a:ext cx="10954512" cy="4432852"/>
          </a:xfrm>
        </p:spPr>
        <p:txBody>
          <a:bodyPr>
            <a:normAutofit lnSpcReduction="10000"/>
          </a:bodyPr>
          <a:lstStyle/>
          <a:p>
            <a:r>
              <a:rPr lang="en-US" dirty="0"/>
              <a:t>19</a:t>
            </a:r>
            <a:r>
              <a:rPr lang="en-US" baseline="30000" dirty="0"/>
              <a:t>th</a:t>
            </a:r>
            <a:r>
              <a:rPr lang="en-US" dirty="0"/>
              <a:t> largest economy - $748b </a:t>
            </a:r>
            <a:r>
              <a:rPr lang="en-US" dirty="0" err="1"/>
              <a:t>gdp</a:t>
            </a:r>
            <a:r>
              <a:rPr lang="en-US" dirty="0"/>
              <a:t> </a:t>
            </a:r>
          </a:p>
          <a:p>
            <a:r>
              <a:rPr lang="en-US" dirty="0"/>
              <a:t>per capital </a:t>
            </a:r>
            <a:r>
              <a:rPr lang="en-US" dirty="0" err="1"/>
              <a:t>gdp</a:t>
            </a:r>
            <a:r>
              <a:rPr lang="en-US" dirty="0"/>
              <a:t> = $80,000 highest of any similar </a:t>
            </a:r>
            <a:r>
              <a:rPr lang="en-US" dirty="0" err="1"/>
              <a:t>msa</a:t>
            </a:r>
            <a:endParaRPr lang="en-US" dirty="0"/>
          </a:p>
          <a:p>
            <a:r>
              <a:rPr lang="en-US" dirty="0"/>
              <a:t>4.3% job growth over last 3 years -- 2x as fast as </a:t>
            </a:r>
            <a:r>
              <a:rPr lang="en-US" dirty="0" err="1"/>
              <a:t>u.s.</a:t>
            </a:r>
            <a:r>
              <a:rPr lang="en-US" dirty="0"/>
              <a:t> </a:t>
            </a:r>
          </a:p>
          <a:p>
            <a:r>
              <a:rPr lang="en-US" dirty="0"/>
              <a:t>+26% employment growth since last recession</a:t>
            </a:r>
          </a:p>
          <a:p>
            <a:r>
              <a:rPr lang="en-US" dirty="0"/>
              <a:t>750,000 tech workers as of </a:t>
            </a:r>
            <a:r>
              <a:rPr lang="en-US" dirty="0" err="1"/>
              <a:t>july</a:t>
            </a:r>
            <a:r>
              <a:rPr lang="en-US" dirty="0"/>
              <a:t> 2017</a:t>
            </a:r>
          </a:p>
          <a:p>
            <a:r>
              <a:rPr lang="en-US" dirty="0"/>
              <a:t>Migration is net positive: </a:t>
            </a:r>
            <a:r>
              <a:rPr lang="en-US" dirty="0" err="1"/>
              <a:t>july</a:t>
            </a:r>
            <a:r>
              <a:rPr lang="en-US" dirty="0"/>
              <a:t> 2016-july 2017</a:t>
            </a:r>
          </a:p>
          <a:p>
            <a:pPr lvl="1"/>
            <a:r>
              <a:rPr lang="en-US" dirty="0"/>
              <a:t>net outflow o 45,670 to other parts of </a:t>
            </a:r>
            <a:r>
              <a:rPr lang="en-US" dirty="0" err="1"/>
              <a:t>u.s.</a:t>
            </a:r>
            <a:r>
              <a:rPr lang="en-US" dirty="0"/>
              <a:t> </a:t>
            </a:r>
          </a:p>
          <a:p>
            <a:pPr lvl="1"/>
            <a:r>
              <a:rPr lang="en-US" dirty="0"/>
              <a:t>net inflow of 58,156 from outside of the </a:t>
            </a:r>
            <a:r>
              <a:rPr lang="en-US" dirty="0" err="1"/>
              <a:t>u.s.</a:t>
            </a:r>
            <a:r>
              <a:rPr lang="en-US" dirty="0"/>
              <a:t> </a:t>
            </a:r>
          </a:p>
          <a:p>
            <a:pPr lvl="1"/>
            <a:r>
              <a:rPr lang="en-US" dirty="0"/>
              <a:t>ECONOMIC JUGGERNAUT (a huge, powerful, and overwhelming force) </a:t>
            </a:r>
          </a:p>
        </p:txBody>
      </p:sp>
      <p:sp>
        <p:nvSpPr>
          <p:cNvPr id="3" name="Title 2">
            <a:extLst>
              <a:ext uri="{FF2B5EF4-FFF2-40B4-BE49-F238E27FC236}">
                <a16:creationId xmlns:a16="http://schemas.microsoft.com/office/drawing/2014/main" id="{3AA6D5A9-450E-4054-A5ED-5D750C030340}"/>
              </a:ext>
            </a:extLst>
          </p:cNvPr>
          <p:cNvSpPr>
            <a:spLocks noGrp="1"/>
          </p:cNvSpPr>
          <p:nvPr>
            <p:ph type="title"/>
          </p:nvPr>
        </p:nvSpPr>
        <p:spPr/>
        <p:txBody>
          <a:bodyPr/>
          <a:lstStyle/>
          <a:p>
            <a:pPr algn="ctr"/>
            <a:r>
              <a:rPr lang="en-US" dirty="0"/>
              <a:t>Bay Area Economic Profile</a:t>
            </a:r>
          </a:p>
        </p:txBody>
      </p:sp>
    </p:spTree>
    <p:extLst>
      <p:ext uri="{BB962C8B-B14F-4D97-AF65-F5344CB8AC3E}">
        <p14:creationId xmlns:p14="http://schemas.microsoft.com/office/powerpoint/2010/main" val="427473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63744" y="1732180"/>
            <a:ext cx="9938994" cy="2850547"/>
          </a:xfrm>
        </p:spPr>
        <p:txBody>
          <a:bodyPr>
            <a:normAutofit/>
          </a:bodyPr>
          <a:lstStyle/>
          <a:p>
            <a:r>
              <a:rPr lang="en-US" dirty="0" err="1"/>
              <a:t>c</a:t>
            </a:r>
            <a:r>
              <a:rPr lang="en-US" b="0" dirty="0" err="1"/>
              <a:t>alifornia</a:t>
            </a:r>
            <a:r>
              <a:rPr lang="en-US" b="0" dirty="0"/>
              <a:t> </a:t>
            </a:r>
            <a:r>
              <a:rPr lang="en-US" dirty="0"/>
              <a:t>r</a:t>
            </a:r>
            <a:r>
              <a:rPr lang="en-US" b="0" dirty="0"/>
              <a:t>ealtors</a:t>
            </a:r>
            <a:br>
              <a:rPr lang="en-US" b="0" dirty="0"/>
            </a:br>
            <a:r>
              <a:rPr lang="en-US" b="0" dirty="0"/>
              <a:t>&amp; the </a:t>
            </a:r>
            <a:r>
              <a:rPr lang="en-US" dirty="0"/>
              <a:t>r</a:t>
            </a:r>
            <a:r>
              <a:rPr lang="en-US" b="0" dirty="0"/>
              <a:t>eal </a:t>
            </a:r>
            <a:r>
              <a:rPr lang="en-US" dirty="0"/>
              <a:t>e</a:t>
            </a:r>
            <a:r>
              <a:rPr lang="en-US" b="0" dirty="0"/>
              <a:t>state </a:t>
            </a:r>
            <a:r>
              <a:rPr lang="en-US" dirty="0"/>
              <a:t>i</a:t>
            </a:r>
            <a:r>
              <a:rPr lang="en-US" b="0" dirty="0"/>
              <a:t>ndustry</a:t>
            </a:r>
          </a:p>
        </p:txBody>
      </p:sp>
    </p:spTree>
    <p:extLst>
      <p:ext uri="{BB962C8B-B14F-4D97-AF65-F5344CB8AC3E}">
        <p14:creationId xmlns:p14="http://schemas.microsoft.com/office/powerpoint/2010/main" val="145194753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0674" name="Rectangle 2"/>
          <p:cNvSpPr>
            <a:spLocks noGrp="1" noChangeArrowheads="1"/>
          </p:cNvSpPr>
          <p:nvPr>
            <p:ph type="title"/>
          </p:nvPr>
        </p:nvSpPr>
        <p:spPr>
          <a:xfrm>
            <a:off x="1248672" y="391135"/>
            <a:ext cx="10058400" cy="698313"/>
          </a:xfrm>
        </p:spPr>
        <p:txBody>
          <a:bodyPr>
            <a:normAutofit fontScale="90000"/>
          </a:bodyPr>
          <a:lstStyle/>
          <a:p>
            <a:r>
              <a:rPr lang="en-US" dirty="0" err="1"/>
              <a:t>c.a.r</a:t>
            </a:r>
            <a:r>
              <a:rPr lang="en-US" dirty="0"/>
              <a:t>. membership disconnect from sales</a:t>
            </a:r>
            <a:endParaRPr lang="en-US" sz="2400" dirty="0"/>
          </a:p>
        </p:txBody>
      </p:sp>
      <p:graphicFrame>
        <p:nvGraphicFramePr>
          <p:cNvPr id="2" name="Object 3"/>
          <p:cNvGraphicFramePr>
            <a:graphicFrameLocks noChangeAspect="1"/>
          </p:cNvGraphicFramePr>
          <p:nvPr>
            <p:extLst/>
          </p:nvPr>
        </p:nvGraphicFramePr>
        <p:xfrm>
          <a:off x="914400" y="1371600"/>
          <a:ext cx="10058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4769069" y="1505608"/>
            <a:ext cx="487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Sales Peaks: 1978, 1988, 2004-05, 2009</a:t>
            </a:r>
            <a:br>
              <a:rPr kumimoji="0" lang="en-US" sz="1800" b="0" i="0" u="none" strike="noStrike" kern="1200" cap="none" spc="0" normalizeH="0" baseline="0" noProof="0" dirty="0">
                <a:ln>
                  <a:noFill/>
                </a:ln>
                <a:solidFill>
                  <a:prstClr val="black"/>
                </a:solidFill>
                <a:effectLst/>
                <a:uLnTx/>
                <a:uFillTx/>
                <a:latin typeface="Arial" charset="0"/>
                <a:ea typeface="+mn-ea"/>
                <a:cs typeface="+mn-cs"/>
              </a:rPr>
            </a:br>
            <a:r>
              <a:rPr kumimoji="0" lang="en-US" sz="1800" b="0" i="0" u="none" strike="noStrike" kern="1200" cap="none" spc="0" normalizeH="0" baseline="0" noProof="0" dirty="0">
                <a:ln>
                  <a:noFill/>
                </a:ln>
                <a:solidFill>
                  <a:prstClr val="black"/>
                </a:solidFill>
                <a:effectLst/>
                <a:uLnTx/>
                <a:uFillTx/>
                <a:latin typeface="Arial" charset="0"/>
                <a:ea typeface="+mn-ea"/>
                <a:cs typeface="+mn-cs"/>
              </a:rPr>
              <a:t>Membership Peaks: 1980, 1990, 2006, 2018</a:t>
            </a:r>
          </a:p>
        </p:txBody>
      </p:sp>
    </p:spTree>
    <p:extLst>
      <p:ext uri="{BB962C8B-B14F-4D97-AF65-F5344CB8AC3E}">
        <p14:creationId xmlns:p14="http://schemas.microsoft.com/office/powerpoint/2010/main" val="9899837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AFAB-3678-4B20-8BE5-39AA8141AAC0}"/>
              </a:ext>
            </a:extLst>
          </p:cNvPr>
          <p:cNvSpPr>
            <a:spLocks noGrp="1"/>
          </p:cNvSpPr>
          <p:nvPr>
            <p:ph type="title"/>
          </p:nvPr>
        </p:nvSpPr>
        <p:spPr/>
        <p:txBody>
          <a:bodyPr/>
          <a:lstStyle/>
          <a:p>
            <a:r>
              <a:rPr lang="en-US" dirty="0"/>
              <a:t>more of everything, except home sales…</a:t>
            </a:r>
          </a:p>
        </p:txBody>
      </p:sp>
      <p:graphicFrame>
        <p:nvGraphicFramePr>
          <p:cNvPr id="5" name="Chart 4">
            <a:extLst>
              <a:ext uri="{FF2B5EF4-FFF2-40B4-BE49-F238E27FC236}">
                <a16:creationId xmlns:a16="http://schemas.microsoft.com/office/drawing/2014/main" id="{D31A9518-849D-439F-8316-D5406A08D286}"/>
              </a:ext>
            </a:extLst>
          </p:cNvPr>
          <p:cNvGraphicFramePr/>
          <p:nvPr>
            <p:extLst/>
          </p:nvPr>
        </p:nvGraphicFramePr>
        <p:xfrm>
          <a:off x="171344" y="1524001"/>
          <a:ext cx="4275965"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88BE23C-6871-4EBC-B270-F77D4E964674}"/>
              </a:ext>
            </a:extLst>
          </p:cNvPr>
          <p:cNvGraphicFramePr/>
          <p:nvPr>
            <p:extLst/>
          </p:nvPr>
        </p:nvGraphicFramePr>
        <p:xfrm>
          <a:off x="4121115" y="1523999"/>
          <a:ext cx="4368800" cy="4571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0105BE5-8D9B-42A4-9C3F-73F6D6F7E466}"/>
              </a:ext>
            </a:extLst>
          </p:cNvPr>
          <p:cNvGraphicFramePr/>
          <p:nvPr>
            <p:extLst/>
          </p:nvPr>
        </p:nvGraphicFramePr>
        <p:xfrm>
          <a:off x="8070886" y="1524000"/>
          <a:ext cx="4368800" cy="4571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23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14400" y="1447800"/>
          <a:ext cx="10515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87643" y="330200"/>
            <a:ext cx="11384658" cy="609600"/>
          </a:xfrm>
        </p:spPr>
        <p:txBody>
          <a:bodyPr>
            <a:normAutofit fontScale="90000"/>
          </a:bodyPr>
          <a:lstStyle/>
          <a:p>
            <a:r>
              <a:rPr lang="en-US" dirty="0"/>
              <a:t>significant drop in sides per member</a:t>
            </a:r>
            <a:br>
              <a:rPr lang="en-US" dirty="0"/>
            </a:br>
            <a:r>
              <a:rPr lang="en-US" dirty="0"/>
              <a:t> </a:t>
            </a:r>
          </a:p>
        </p:txBody>
      </p:sp>
    </p:spTree>
    <p:extLst>
      <p:ext uri="{BB962C8B-B14F-4D97-AF65-F5344CB8AC3E}">
        <p14:creationId xmlns:p14="http://schemas.microsoft.com/office/powerpoint/2010/main" val="300072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003726"/>
            <a:ext cx="9144000" cy="2850547"/>
          </a:xfrm>
        </p:spPr>
        <p:txBody>
          <a:bodyPr>
            <a:normAutofit fontScale="90000"/>
          </a:bodyPr>
          <a:lstStyle/>
          <a:p>
            <a:br>
              <a:rPr lang="en-US" b="0" dirty="0"/>
            </a:br>
            <a:r>
              <a:rPr lang="en-US" b="0" dirty="0"/>
              <a:t>your competition:</a:t>
            </a:r>
            <a:br>
              <a:rPr lang="en-US" b="0" dirty="0"/>
            </a:br>
            <a:r>
              <a:rPr lang="en-US" b="0" dirty="0"/>
              <a:t>  you yesterday and every agent working just as hard as you do</a:t>
            </a:r>
          </a:p>
        </p:txBody>
      </p:sp>
    </p:spTree>
    <p:extLst>
      <p:ext uri="{BB962C8B-B14F-4D97-AF65-F5344CB8AC3E}">
        <p14:creationId xmlns:p14="http://schemas.microsoft.com/office/powerpoint/2010/main" val="295739057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ACA1-C07D-4354-96EC-42AA84D8D43E}"/>
              </a:ext>
            </a:extLst>
          </p:cNvPr>
          <p:cNvSpPr>
            <a:spLocks noGrp="1"/>
          </p:cNvSpPr>
          <p:nvPr>
            <p:ph type="ctrTitle"/>
          </p:nvPr>
        </p:nvSpPr>
        <p:spPr/>
        <p:txBody>
          <a:bodyPr/>
          <a:lstStyle/>
          <a:p>
            <a:r>
              <a:rPr lang="en-US" dirty="0"/>
              <a:t>2009</a:t>
            </a:r>
          </a:p>
        </p:txBody>
      </p:sp>
    </p:spTree>
    <p:extLst>
      <p:ext uri="{BB962C8B-B14F-4D97-AF65-F5344CB8AC3E}">
        <p14:creationId xmlns:p14="http://schemas.microsoft.com/office/powerpoint/2010/main" val="194177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itle 4"/>
          <p:cNvSpPr>
            <a:spLocks noGrp="1"/>
          </p:cNvSpPr>
          <p:nvPr>
            <p:ph type="title"/>
          </p:nvPr>
        </p:nvSpPr>
        <p:spPr>
          <a:xfrm>
            <a:off x="866405" y="385465"/>
            <a:ext cx="10706851" cy="609600"/>
          </a:xfrm>
        </p:spPr>
        <p:txBody>
          <a:bodyPr/>
          <a:lstStyle/>
          <a:p>
            <a:pPr algn="ctr"/>
            <a:r>
              <a:rPr lang="en-US" dirty="0"/>
              <a:t>what is a normal market ?</a:t>
            </a:r>
          </a:p>
        </p:txBody>
      </p:sp>
      <p:graphicFrame>
        <p:nvGraphicFramePr>
          <p:cNvPr id="3" name="Chart 2"/>
          <p:cNvGraphicFramePr/>
          <p:nvPr>
            <p:extLst>
              <p:ext uri="{D42A27DB-BD31-4B8C-83A1-F6EECF244321}">
                <p14:modId xmlns:p14="http://schemas.microsoft.com/office/powerpoint/2010/main" val="3360252234"/>
              </p:ext>
            </p:extLst>
          </p:nvPr>
        </p:nvGraphicFramePr>
        <p:xfrm>
          <a:off x="618744" y="1371600"/>
          <a:ext cx="10954512" cy="4343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152400" y="6167735"/>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SERIES: Distressed Sales, Not Seasonally Adjusted</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7B77180-6147-4101-8221-003A81D5FD00}"/>
                  </a:ext>
                </a:extLst>
              </p14:cNvPr>
              <p14:cNvContentPartPr/>
              <p14:nvPr/>
            </p14:nvContentPartPr>
            <p14:xfrm>
              <a:off x="8499309" y="1680480"/>
              <a:ext cx="360" cy="360"/>
            </p14:xfrm>
          </p:contentPart>
        </mc:Choice>
        <mc:Fallback xmlns="">
          <p:pic>
            <p:nvPicPr>
              <p:cNvPr id="2" name="Ink 1">
                <a:extLst>
                  <a:ext uri="{FF2B5EF4-FFF2-40B4-BE49-F238E27FC236}">
                    <a16:creationId xmlns:a16="http://schemas.microsoft.com/office/drawing/2014/main" id="{C7B77180-6147-4101-8221-003A81D5FD00}"/>
                  </a:ext>
                </a:extLst>
              </p:cNvPr>
              <p:cNvPicPr/>
              <p:nvPr/>
            </p:nvPicPr>
            <p:blipFill>
              <a:blip r:embed="rId5"/>
              <a:stretch>
                <a:fillRect/>
              </a:stretch>
            </p:blipFill>
            <p:spPr>
              <a:xfrm>
                <a:off x="8490669" y="1671840"/>
                <a:ext cx="18000" cy="18000"/>
              </a:xfrm>
              <a:prstGeom prst="rect">
                <a:avLst/>
              </a:prstGeom>
            </p:spPr>
          </p:pic>
        </mc:Fallback>
      </mc:AlternateContent>
      <p:sp>
        <p:nvSpPr>
          <p:cNvPr id="5" name="Content Placeholder 4">
            <a:extLst>
              <a:ext uri="{FF2B5EF4-FFF2-40B4-BE49-F238E27FC236}">
                <a16:creationId xmlns:a16="http://schemas.microsoft.com/office/drawing/2014/main" id="{32BE77D7-8CDC-499C-B9B6-65BF57884FE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0033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20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20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7" dur="20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2" dur="20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9931" y="2702517"/>
            <a:ext cx="10932172" cy="2852737"/>
          </a:xfrm>
        </p:spPr>
        <p:txBody>
          <a:bodyPr>
            <a:noAutofit/>
          </a:bodyPr>
          <a:lstStyle/>
          <a:p>
            <a:pPr algn="ctr"/>
            <a:r>
              <a:rPr lang="en-US" sz="5400" dirty="0"/>
              <a:t>value of strategic thinking:</a:t>
            </a:r>
            <a:br>
              <a:rPr lang="en-US" sz="5400" dirty="0"/>
            </a:br>
            <a:br>
              <a:rPr lang="en-US" sz="5400" dirty="0"/>
            </a:br>
            <a:r>
              <a:rPr lang="en-US" sz="4267" i="1" dirty="0"/>
              <a:t>“you will be surprised by the future,</a:t>
            </a:r>
            <a:br>
              <a:rPr lang="en-US" sz="4267" i="1" dirty="0"/>
            </a:br>
            <a:r>
              <a:rPr lang="en-US" sz="4267" i="1" dirty="0"/>
              <a:t> but you won’t be surprised </a:t>
            </a:r>
            <a:br>
              <a:rPr lang="en-US" sz="4267" i="1" dirty="0"/>
            </a:br>
            <a:r>
              <a:rPr lang="en-US" sz="4267" i="1" dirty="0"/>
              <a:t>that you are surprised”</a:t>
            </a:r>
            <a:br>
              <a:rPr lang="en-US" sz="4267" i="1" dirty="0"/>
            </a:br>
            <a:endParaRPr lang="en-US" sz="4267" i="1" dirty="0"/>
          </a:p>
        </p:txBody>
      </p:sp>
    </p:spTree>
    <p:extLst>
      <p:ext uri="{BB962C8B-B14F-4D97-AF65-F5344CB8AC3E}">
        <p14:creationId xmlns:p14="http://schemas.microsoft.com/office/powerpoint/2010/main" val="246934130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52527" y="939055"/>
            <a:ext cx="9144000" cy="2850547"/>
          </a:xfrm>
        </p:spPr>
        <p:txBody>
          <a:bodyPr>
            <a:normAutofit/>
          </a:bodyPr>
          <a:lstStyle/>
          <a:p>
            <a:r>
              <a:rPr lang="en-US" b="0" dirty="0"/>
              <a:t>“</a:t>
            </a:r>
            <a:r>
              <a:rPr lang="en-US" dirty="0"/>
              <a:t>m</a:t>
            </a:r>
            <a:r>
              <a:rPr lang="en-US" b="0" dirty="0"/>
              <a:t>arket shift”</a:t>
            </a:r>
          </a:p>
        </p:txBody>
      </p:sp>
    </p:spTree>
    <p:extLst>
      <p:ext uri="{BB962C8B-B14F-4D97-AF65-F5344CB8AC3E}">
        <p14:creationId xmlns:p14="http://schemas.microsoft.com/office/powerpoint/2010/main" val="331441053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1420857" cy="4495800"/>
          </a:xfrm>
        </p:spPr>
        <p:txBody>
          <a:bodyPr>
            <a:normAutofit/>
          </a:bodyPr>
          <a:lstStyle/>
          <a:p>
            <a:pPr marL="0" indent="0">
              <a:buNone/>
            </a:pPr>
            <a:r>
              <a:rPr lang="en-US" sz="2600" dirty="0"/>
              <a:t>CA, February 2019 Sales: 399,080 Units, -9.0% YTD, -5.6% YTY</a:t>
            </a:r>
          </a:p>
          <a:p>
            <a:endParaRPr lang="en-US" sz="2600" dirty="0"/>
          </a:p>
        </p:txBody>
      </p:sp>
      <p:sp>
        <p:nvSpPr>
          <p:cNvPr id="2" name="Title 1"/>
          <p:cNvSpPr>
            <a:spLocks noGrp="1"/>
          </p:cNvSpPr>
          <p:nvPr>
            <p:ph type="title"/>
          </p:nvPr>
        </p:nvSpPr>
        <p:spPr>
          <a:xfrm>
            <a:off x="1227950" y="278134"/>
            <a:ext cx="10811650" cy="609600"/>
          </a:xfrm>
        </p:spPr>
        <p:txBody>
          <a:bodyPr/>
          <a:lstStyle/>
          <a:p>
            <a:r>
              <a:rPr lang="en-US" sz="3600" dirty="0"/>
              <a:t>march rebound! </a:t>
            </a:r>
          </a:p>
        </p:txBody>
      </p:sp>
      <p:graphicFrame>
        <p:nvGraphicFramePr>
          <p:cNvPr id="4" name="Chart 3"/>
          <p:cNvGraphicFramePr/>
          <p:nvPr>
            <p:extLst/>
          </p:nvPr>
        </p:nvGraphicFramePr>
        <p:xfrm>
          <a:off x="618744" y="1828800"/>
          <a:ext cx="10954512"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564626" y="6477000"/>
            <a:ext cx="4572000" cy="276999"/>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*Sales are seasonally adjusted and annualized </a:t>
            </a:r>
          </a:p>
        </p:txBody>
      </p:sp>
      <p:sp>
        <p:nvSpPr>
          <p:cNvPr id="8" name="Text Box 2"/>
          <p:cNvSpPr txBox="1">
            <a:spLocks noChangeArrowheads="1"/>
          </p:cNvSpPr>
          <p:nvPr/>
        </p:nvSpPr>
        <p:spPr bwMode="auto">
          <a:xfrm>
            <a:off x="152400" y="6271471"/>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Sales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
        <p:nvSpPr>
          <p:cNvPr id="5" name="Down Arrow 4"/>
          <p:cNvSpPr/>
          <p:nvPr/>
        </p:nvSpPr>
        <p:spPr>
          <a:xfrm>
            <a:off x="11222069" y="2895600"/>
            <a:ext cx="152400" cy="228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9" name="Down Arrow 8"/>
          <p:cNvSpPr/>
          <p:nvPr/>
        </p:nvSpPr>
        <p:spPr>
          <a:xfrm>
            <a:off x="10497500" y="2926532"/>
            <a:ext cx="152400" cy="228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 name="TextBox 5"/>
          <p:cNvSpPr txBox="1"/>
          <p:nvPr/>
        </p:nvSpPr>
        <p:spPr>
          <a:xfrm>
            <a:off x="10879853" y="2464867"/>
            <a:ext cx="838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Feb-19: 399,080</a:t>
            </a:r>
          </a:p>
        </p:txBody>
      </p:sp>
      <p:sp>
        <p:nvSpPr>
          <p:cNvPr id="10" name="TextBox 9"/>
          <p:cNvSpPr txBox="1"/>
          <p:nvPr/>
        </p:nvSpPr>
        <p:spPr>
          <a:xfrm>
            <a:off x="10041654" y="2518202"/>
            <a:ext cx="838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Feb-18: 422,910</a:t>
            </a:r>
          </a:p>
        </p:txBody>
      </p:sp>
    </p:spTree>
    <p:extLst>
      <p:ext uri="{BB962C8B-B14F-4D97-AF65-F5344CB8AC3E}">
        <p14:creationId xmlns:p14="http://schemas.microsoft.com/office/powerpoint/2010/main" val="363351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422D0179-35EC-46AB-9A1C-8CF9466DC43F}"/>
              </a:ext>
            </a:extLst>
          </p:cNvPr>
          <p:cNvGraphicFramePr>
            <a:graphicFrameLocks noGrp="1"/>
          </p:cNvGraphicFramePr>
          <p:nvPr>
            <p:ph idx="1"/>
            <p:extLst/>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180646" y="235505"/>
            <a:ext cx="10392229" cy="609600"/>
          </a:xfrm>
        </p:spPr>
        <p:txBody>
          <a:bodyPr/>
          <a:lstStyle/>
          <a:p>
            <a:r>
              <a:rPr lang="en-US" sz="3600" dirty="0"/>
              <a:t>ca sales down 10 months in a row</a:t>
            </a:r>
          </a:p>
        </p:txBody>
      </p:sp>
      <p:sp>
        <p:nvSpPr>
          <p:cNvPr id="7" name="Rectangle 6"/>
          <p:cNvSpPr/>
          <p:nvPr/>
        </p:nvSpPr>
        <p:spPr>
          <a:xfrm>
            <a:off x="618744" y="5674866"/>
            <a:ext cx="4572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*Sales are seasonally adjusted and annualized </a:t>
            </a:r>
          </a:p>
        </p:txBody>
      </p:sp>
      <p:sp>
        <p:nvSpPr>
          <p:cNvPr id="8" name="Text Box 2"/>
          <p:cNvSpPr txBox="1">
            <a:spLocks noChangeArrowheads="1"/>
          </p:cNvSpPr>
          <p:nvPr/>
        </p:nvSpPr>
        <p:spPr bwMode="auto">
          <a:xfrm>
            <a:off x="138224" y="6232046"/>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Sales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
        <p:nvSpPr>
          <p:cNvPr id="13" name="Oval 12"/>
          <p:cNvSpPr/>
          <p:nvPr/>
        </p:nvSpPr>
        <p:spPr>
          <a:xfrm>
            <a:off x="9174480" y="2941983"/>
            <a:ext cx="2022713" cy="2085756"/>
          </a:xfrm>
          <a:prstGeom prst="ellipse">
            <a:avLst/>
          </a:prstGeom>
          <a:noFill/>
          <a:ln w="38100">
            <a:solidFill>
              <a:schemeClr val="accent3"/>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94830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4"/>
          <p:cNvSpPr>
            <a:spLocks noGrp="1" noChangeArrowheads="1"/>
          </p:cNvSpPr>
          <p:nvPr>
            <p:ph idx="1"/>
          </p:nvPr>
        </p:nvSpPr>
        <p:spPr/>
        <p:txBody>
          <a:bodyPr/>
          <a:lstStyle/>
          <a:p>
            <a:pPr marL="0" indent="0">
              <a:buNone/>
            </a:pPr>
            <a:r>
              <a:rPr lang="en-US" dirty="0" err="1"/>
              <a:t>february</a:t>
            </a:r>
            <a:r>
              <a:rPr lang="en-US" dirty="0"/>
              <a:t> 2019 (</a:t>
            </a:r>
            <a:r>
              <a:rPr lang="en-US" dirty="0" err="1"/>
              <a:t>yty</a:t>
            </a:r>
            <a:r>
              <a:rPr lang="en-US" dirty="0"/>
              <a:t>% chg.)</a:t>
            </a:r>
          </a:p>
        </p:txBody>
      </p:sp>
      <p:sp>
        <p:nvSpPr>
          <p:cNvPr id="2305026" name="Rectangle 2"/>
          <p:cNvSpPr>
            <a:spLocks noGrp="1" noChangeArrowheads="1"/>
          </p:cNvSpPr>
          <p:nvPr>
            <p:ph type="title"/>
          </p:nvPr>
        </p:nvSpPr>
        <p:spPr>
          <a:xfrm>
            <a:off x="1524000" y="304803"/>
            <a:ext cx="10392229" cy="609600"/>
          </a:xfrm>
        </p:spPr>
        <p:txBody>
          <a:bodyPr/>
          <a:lstStyle/>
          <a:p>
            <a:r>
              <a:rPr lang="en-US" sz="3600" dirty="0"/>
              <a:t>Here’s the twist: sales off at </a:t>
            </a:r>
            <a:r>
              <a:rPr lang="en-US" sz="3600" u="sng" dirty="0"/>
              <a:t>all</a:t>
            </a:r>
            <a:r>
              <a:rPr lang="en-US" sz="3600" dirty="0"/>
              <a:t> price points</a:t>
            </a:r>
          </a:p>
        </p:txBody>
      </p:sp>
      <p:graphicFrame>
        <p:nvGraphicFramePr>
          <p:cNvPr id="6" name="Chart Placeholder 5"/>
          <p:cNvGraphicFramePr>
            <a:graphicFrameLocks/>
          </p:cNvGraphicFramePr>
          <p:nvPr>
            <p:extLst/>
          </p:nvPr>
        </p:nvGraphicFramePr>
        <p:xfrm>
          <a:off x="457201" y="1684420"/>
          <a:ext cx="5486400" cy="43353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2"/>
          <p:cNvSpPr txBox="1">
            <a:spLocks noChangeArrowheads="1"/>
          </p:cNvSpPr>
          <p:nvPr/>
        </p:nvSpPr>
        <p:spPr bwMode="auto">
          <a:xfrm>
            <a:off x="152400" y="6163828"/>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SERIES: Sales of Existing Detached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graphicFrame>
        <p:nvGraphicFramePr>
          <p:cNvPr id="4" name="Chart 3">
            <a:extLst>
              <a:ext uri="{FF2B5EF4-FFF2-40B4-BE49-F238E27FC236}">
                <a16:creationId xmlns:a16="http://schemas.microsoft.com/office/drawing/2014/main" id="{8F5E77CE-6B3B-4F06-9DE4-228643D0A619}"/>
              </a:ext>
            </a:extLst>
          </p:cNvPr>
          <p:cNvGraphicFramePr/>
          <p:nvPr>
            <p:extLst>
              <p:ext uri="{D42A27DB-BD31-4B8C-83A1-F6EECF244321}">
                <p14:modId xmlns:p14="http://schemas.microsoft.com/office/powerpoint/2010/main" val="196467316"/>
              </p:ext>
            </p:extLst>
          </p:nvPr>
        </p:nvGraphicFramePr>
        <p:xfrm>
          <a:off x="6248401" y="1219201"/>
          <a:ext cx="5667828" cy="4648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48723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05026"/>
                                        </p:tgtEl>
                                        <p:attrNameLst>
                                          <p:attrName>style.visibility</p:attrName>
                                        </p:attrNameLst>
                                      </p:cBhvr>
                                      <p:to>
                                        <p:strVal val="visible"/>
                                      </p:to>
                                    </p:set>
                                    <p:animEffect transition="in" filter="box(in)">
                                      <p:cBhvr>
                                        <p:cTn id="7" dur="500"/>
                                        <p:tgtEl>
                                          <p:spTgt spid="230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502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ca, </a:t>
            </a:r>
            <a:r>
              <a:rPr lang="en-US" sz="2800" dirty="0" err="1"/>
              <a:t>february</a:t>
            </a:r>
            <a:r>
              <a:rPr lang="en-US" sz="2800" dirty="0"/>
              <a:t> 2019: $534,140, -0.6% </a:t>
            </a:r>
            <a:r>
              <a:rPr lang="en-US" sz="2800" dirty="0" err="1"/>
              <a:t>mtm</a:t>
            </a:r>
            <a:r>
              <a:rPr lang="en-US" sz="2800" dirty="0"/>
              <a:t>, +2.2% </a:t>
            </a:r>
            <a:r>
              <a:rPr lang="en-US" sz="2800" dirty="0" err="1"/>
              <a:t>yty</a:t>
            </a:r>
            <a:endParaRPr lang="en-US" sz="2800" dirty="0"/>
          </a:p>
        </p:txBody>
      </p:sp>
      <p:sp>
        <p:nvSpPr>
          <p:cNvPr id="2" name="Title 1"/>
          <p:cNvSpPr>
            <a:spLocks noGrp="1"/>
          </p:cNvSpPr>
          <p:nvPr>
            <p:ph type="title"/>
          </p:nvPr>
        </p:nvSpPr>
        <p:spPr/>
        <p:txBody>
          <a:bodyPr/>
          <a:lstStyle/>
          <a:p>
            <a:r>
              <a:rPr lang="en-US" sz="3600" dirty="0"/>
              <a:t>prices growing  modestly</a:t>
            </a:r>
          </a:p>
        </p:txBody>
      </p:sp>
      <p:graphicFrame>
        <p:nvGraphicFramePr>
          <p:cNvPr id="4" name="Chart 3"/>
          <p:cNvGraphicFramePr/>
          <p:nvPr>
            <p:extLst>
              <p:ext uri="{D42A27DB-BD31-4B8C-83A1-F6EECF244321}">
                <p14:modId xmlns:p14="http://schemas.microsoft.com/office/powerpoint/2010/main" val="2477950824"/>
              </p:ext>
            </p:extLst>
          </p:nvPr>
        </p:nvGraphicFramePr>
        <p:xfrm>
          <a:off x="618744" y="1600200"/>
          <a:ext cx="10954512"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Down Arrow 10"/>
          <p:cNvSpPr/>
          <p:nvPr/>
        </p:nvSpPr>
        <p:spPr>
          <a:xfrm>
            <a:off x="11149202" y="2057400"/>
            <a:ext cx="152400" cy="228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2" name="Down Arrow 11"/>
          <p:cNvSpPr/>
          <p:nvPr/>
        </p:nvSpPr>
        <p:spPr>
          <a:xfrm>
            <a:off x="10439400" y="2352020"/>
            <a:ext cx="152400" cy="228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 name="TextBox 12"/>
          <p:cNvSpPr txBox="1"/>
          <p:nvPr/>
        </p:nvSpPr>
        <p:spPr>
          <a:xfrm>
            <a:off x="10761601" y="1534180"/>
            <a:ext cx="11499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Feb-19:  $534,140</a:t>
            </a:r>
          </a:p>
        </p:txBody>
      </p:sp>
      <p:sp>
        <p:nvSpPr>
          <p:cNvPr id="14" name="TextBox 13"/>
          <p:cNvSpPr txBox="1"/>
          <p:nvPr/>
        </p:nvSpPr>
        <p:spPr>
          <a:xfrm>
            <a:off x="9906000" y="1828800"/>
            <a:ext cx="9905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Feb-18: $522,440</a:t>
            </a:r>
          </a:p>
        </p:txBody>
      </p:sp>
      <p:sp>
        <p:nvSpPr>
          <p:cNvPr id="10" name="Down Arrow 9"/>
          <p:cNvSpPr/>
          <p:nvPr/>
        </p:nvSpPr>
        <p:spPr>
          <a:xfrm>
            <a:off x="4648200" y="3733800"/>
            <a:ext cx="152400" cy="228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5" name="Down Arrow 14"/>
          <p:cNvSpPr/>
          <p:nvPr/>
        </p:nvSpPr>
        <p:spPr>
          <a:xfrm>
            <a:off x="3678716" y="2401596"/>
            <a:ext cx="152400" cy="228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6" name="Text Box 2"/>
          <p:cNvSpPr txBox="1">
            <a:spLocks noChangeArrowheads="1"/>
          </p:cNvSpPr>
          <p:nvPr/>
        </p:nvSpPr>
        <p:spPr bwMode="auto">
          <a:xfrm>
            <a:off x="152400" y="6271471"/>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Median Price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Tree>
    <p:extLst>
      <p:ext uri="{BB962C8B-B14F-4D97-AF65-F5344CB8AC3E}">
        <p14:creationId xmlns:p14="http://schemas.microsoft.com/office/powerpoint/2010/main" val="366856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p:txBody>
          <a:bodyPr>
            <a:normAutofit fontScale="90000"/>
          </a:bodyPr>
          <a:lstStyle/>
          <a:p>
            <a:r>
              <a:rPr lang="en-US" dirty="0"/>
              <a:t>Bay Area: Peak v. Current Price</a:t>
            </a:r>
          </a:p>
        </p:txBody>
      </p:sp>
      <p:sp>
        <p:nvSpPr>
          <p:cNvPr id="8" name="Text Box 2"/>
          <p:cNvSpPr txBox="1">
            <a:spLocks noChangeArrowheads="1"/>
          </p:cNvSpPr>
          <p:nvPr/>
        </p:nvSpPr>
        <p:spPr bwMode="auto">
          <a:xfrm>
            <a:off x="152400" y="6196012"/>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SERIES: Median Price of Existing Detached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graphicFrame>
        <p:nvGraphicFramePr>
          <p:cNvPr id="6" name="Object 5"/>
          <p:cNvGraphicFramePr>
            <a:graphicFrameLocks noChangeAspect="1"/>
          </p:cNvGraphicFramePr>
          <p:nvPr>
            <p:extLst/>
          </p:nvPr>
        </p:nvGraphicFramePr>
        <p:xfrm>
          <a:off x="1868971" y="1452018"/>
          <a:ext cx="8162925" cy="4479925"/>
        </p:xfrm>
        <a:graphic>
          <a:graphicData uri="http://schemas.openxmlformats.org/presentationml/2006/ole">
            <mc:AlternateContent xmlns:mc="http://schemas.openxmlformats.org/markup-compatibility/2006">
              <mc:Choice xmlns:v="urn:schemas-microsoft-com:vml" Requires="v">
                <p:oleObj spid="_x0000_s80907" name="Worksheet" r:id="rId4" imgW="8972550" imgH="4924365" progId="Excel.Sheet.12">
                  <p:embed/>
                </p:oleObj>
              </mc:Choice>
              <mc:Fallback>
                <p:oleObj name="Worksheet" r:id="rId4" imgW="8972550" imgH="4924365" progId="Excel.Sheet.12">
                  <p:embed/>
                  <p:pic>
                    <p:nvPicPr>
                      <p:cNvPr id="6" name="Object 5"/>
                      <p:cNvPicPr/>
                      <p:nvPr/>
                    </p:nvPicPr>
                    <p:blipFill>
                      <a:blip r:embed="rId5"/>
                      <a:stretch>
                        <a:fillRect/>
                      </a:stretch>
                    </p:blipFill>
                    <p:spPr>
                      <a:xfrm>
                        <a:off x="1868971" y="1452018"/>
                        <a:ext cx="8162925" cy="4479925"/>
                      </a:xfrm>
                      <a:prstGeom prst="rect">
                        <a:avLst/>
                      </a:prstGeom>
                    </p:spPr>
                  </p:pic>
                </p:oleObj>
              </mc:Fallback>
            </mc:AlternateContent>
          </a:graphicData>
        </a:graphic>
      </p:graphicFrame>
    </p:spTree>
    <p:extLst>
      <p:ext uri="{BB962C8B-B14F-4D97-AF65-F5344CB8AC3E}">
        <p14:creationId xmlns:p14="http://schemas.microsoft.com/office/powerpoint/2010/main" val="381337195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58205" y="439015"/>
            <a:ext cx="10392229" cy="609600"/>
          </a:xfrm>
        </p:spPr>
        <p:txBody>
          <a:bodyPr/>
          <a:lstStyle/>
          <a:p>
            <a:r>
              <a:rPr lang="en-US" sz="3600" dirty="0"/>
              <a:t>So Cal: Orange &amp; SD Above Prior Peak</a:t>
            </a:r>
          </a:p>
        </p:txBody>
      </p:sp>
      <p:sp>
        <p:nvSpPr>
          <p:cNvPr id="7" name="Text Box 2"/>
          <p:cNvSpPr txBox="1">
            <a:spLocks noChangeArrowheads="1"/>
          </p:cNvSpPr>
          <p:nvPr/>
        </p:nvSpPr>
        <p:spPr bwMode="auto">
          <a:xfrm>
            <a:off x="152400" y="6248401"/>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SERIES: Median Price of Existing Detached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graphicFrame>
        <p:nvGraphicFramePr>
          <p:cNvPr id="8" name="Object 7"/>
          <p:cNvGraphicFramePr>
            <a:graphicFrameLocks noChangeAspect="1"/>
          </p:cNvGraphicFramePr>
          <p:nvPr>
            <p:extLst/>
          </p:nvPr>
        </p:nvGraphicFramePr>
        <p:xfrm>
          <a:off x="1558205" y="1502880"/>
          <a:ext cx="9410700" cy="4540112"/>
        </p:xfrm>
        <a:graphic>
          <a:graphicData uri="http://schemas.openxmlformats.org/presentationml/2006/ole">
            <mc:AlternateContent xmlns:mc="http://schemas.openxmlformats.org/markup-compatibility/2006">
              <mc:Choice xmlns:v="urn:schemas-microsoft-com:vml" Requires="v">
                <p:oleObj spid="_x0000_s81931" name="Worksheet" r:id="rId4" imgW="8547026" imgH="4133719" progId="Excel.Sheet.12">
                  <p:embed/>
                </p:oleObj>
              </mc:Choice>
              <mc:Fallback>
                <p:oleObj name="Worksheet" r:id="rId4" imgW="8547026" imgH="4133719" progId="Excel.Sheet.12">
                  <p:embed/>
                  <p:pic>
                    <p:nvPicPr>
                      <p:cNvPr id="8" name="Object 7"/>
                      <p:cNvPicPr/>
                      <p:nvPr/>
                    </p:nvPicPr>
                    <p:blipFill>
                      <a:blip r:embed="rId5"/>
                      <a:stretch>
                        <a:fillRect/>
                      </a:stretch>
                    </p:blipFill>
                    <p:spPr>
                      <a:xfrm>
                        <a:off x="1558205" y="1502880"/>
                        <a:ext cx="9410700" cy="4540112"/>
                      </a:xfrm>
                      <a:prstGeom prst="rect">
                        <a:avLst/>
                      </a:prstGeom>
                    </p:spPr>
                  </p:pic>
                </p:oleObj>
              </mc:Fallback>
            </mc:AlternateContent>
          </a:graphicData>
        </a:graphic>
      </p:graphicFrame>
    </p:spTree>
    <p:extLst>
      <p:ext uri="{BB962C8B-B14F-4D97-AF65-F5344CB8AC3E}">
        <p14:creationId xmlns:p14="http://schemas.microsoft.com/office/powerpoint/2010/main" val="27091755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18448" y="434008"/>
            <a:ext cx="10392229" cy="609600"/>
          </a:xfrm>
        </p:spPr>
        <p:txBody>
          <a:bodyPr/>
          <a:lstStyle/>
          <a:p>
            <a:pPr algn="ctr"/>
            <a:r>
              <a:rPr lang="en-US" dirty="0"/>
              <a:t>Central Coast: SC &amp; SLO</a:t>
            </a:r>
          </a:p>
        </p:txBody>
      </p:sp>
      <p:sp>
        <p:nvSpPr>
          <p:cNvPr id="7" name="Text Box 2"/>
          <p:cNvSpPr txBox="1">
            <a:spLocks noChangeArrowheads="1"/>
          </p:cNvSpPr>
          <p:nvPr/>
        </p:nvSpPr>
        <p:spPr bwMode="auto">
          <a:xfrm>
            <a:off x="152400" y="6248401"/>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SERIES: Median Price of Existing Detached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graphicFrame>
        <p:nvGraphicFramePr>
          <p:cNvPr id="8" name="Object 7"/>
          <p:cNvGraphicFramePr>
            <a:graphicFrameLocks noChangeAspect="1"/>
          </p:cNvGraphicFramePr>
          <p:nvPr>
            <p:extLst/>
          </p:nvPr>
        </p:nvGraphicFramePr>
        <p:xfrm>
          <a:off x="2181225" y="1905000"/>
          <a:ext cx="7583488" cy="2263775"/>
        </p:xfrm>
        <a:graphic>
          <a:graphicData uri="http://schemas.openxmlformats.org/presentationml/2006/ole">
            <mc:AlternateContent xmlns:mc="http://schemas.openxmlformats.org/markup-compatibility/2006">
              <mc:Choice xmlns:v="urn:schemas-microsoft-com:vml" Requires="v">
                <p:oleObj spid="_x0000_s82955" name="Worksheet" r:id="rId4" imgW="8162979" imgH="2438430" progId="Excel.Sheet.12">
                  <p:embed/>
                </p:oleObj>
              </mc:Choice>
              <mc:Fallback>
                <p:oleObj name="Worksheet" r:id="rId4" imgW="8162979" imgH="2438430" progId="Excel.Sheet.12">
                  <p:embed/>
                  <p:pic>
                    <p:nvPicPr>
                      <p:cNvPr id="8" name="Object 7"/>
                      <p:cNvPicPr/>
                      <p:nvPr/>
                    </p:nvPicPr>
                    <p:blipFill>
                      <a:blip r:embed="rId5"/>
                      <a:stretch>
                        <a:fillRect/>
                      </a:stretch>
                    </p:blipFill>
                    <p:spPr>
                      <a:xfrm>
                        <a:off x="2181225" y="1905000"/>
                        <a:ext cx="7583488" cy="2263775"/>
                      </a:xfrm>
                      <a:prstGeom prst="rect">
                        <a:avLst/>
                      </a:prstGeom>
                    </p:spPr>
                  </p:pic>
                </p:oleObj>
              </mc:Fallback>
            </mc:AlternateContent>
          </a:graphicData>
        </a:graphic>
      </p:graphicFrame>
    </p:spTree>
    <p:extLst>
      <p:ext uri="{BB962C8B-B14F-4D97-AF65-F5344CB8AC3E}">
        <p14:creationId xmlns:p14="http://schemas.microsoft.com/office/powerpoint/2010/main" val="8227814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1468753" y="436245"/>
            <a:ext cx="10392229" cy="609600"/>
          </a:xfrm>
        </p:spPr>
        <p:txBody>
          <a:bodyPr>
            <a:normAutofit fontScale="90000"/>
          </a:bodyPr>
          <a:lstStyle/>
          <a:p>
            <a:r>
              <a:rPr lang="en-US" dirty="0"/>
              <a:t>Central Valley: All Below Prior Peak</a:t>
            </a:r>
          </a:p>
        </p:txBody>
      </p:sp>
      <p:sp>
        <p:nvSpPr>
          <p:cNvPr id="8" name="Text Box 2"/>
          <p:cNvSpPr txBox="1">
            <a:spLocks noChangeArrowheads="1"/>
          </p:cNvSpPr>
          <p:nvPr/>
        </p:nvSpPr>
        <p:spPr bwMode="auto">
          <a:xfrm>
            <a:off x="152400" y="6196012"/>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SERIES: Median Price of Existing Detached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graphicFrame>
        <p:nvGraphicFramePr>
          <p:cNvPr id="6" name="Object 5"/>
          <p:cNvGraphicFramePr>
            <a:graphicFrameLocks noChangeAspect="1"/>
          </p:cNvGraphicFramePr>
          <p:nvPr>
            <p:extLst/>
          </p:nvPr>
        </p:nvGraphicFramePr>
        <p:xfrm>
          <a:off x="2663687" y="1294124"/>
          <a:ext cx="7829988" cy="4758360"/>
        </p:xfrm>
        <a:graphic>
          <a:graphicData uri="http://schemas.openxmlformats.org/presentationml/2006/ole">
            <mc:AlternateContent xmlns:mc="http://schemas.openxmlformats.org/markup-compatibility/2006">
              <mc:Choice xmlns:v="urn:schemas-microsoft-com:vml" Requires="v">
                <p:oleObj spid="_x0000_s83979" name="Worksheet" r:id="rId4" imgW="8286750" imgH="5038755" progId="Excel.Sheet.12">
                  <p:embed/>
                </p:oleObj>
              </mc:Choice>
              <mc:Fallback>
                <p:oleObj name="Worksheet" r:id="rId4" imgW="8286750" imgH="5038755" progId="Excel.Sheet.12">
                  <p:embed/>
                  <p:pic>
                    <p:nvPicPr>
                      <p:cNvPr id="6" name="Object 5"/>
                      <p:cNvPicPr/>
                      <p:nvPr/>
                    </p:nvPicPr>
                    <p:blipFill>
                      <a:blip r:embed="rId5"/>
                      <a:stretch>
                        <a:fillRect/>
                      </a:stretch>
                    </p:blipFill>
                    <p:spPr>
                      <a:xfrm>
                        <a:off x="2663687" y="1294124"/>
                        <a:ext cx="7829988" cy="4758360"/>
                      </a:xfrm>
                      <a:prstGeom prst="rect">
                        <a:avLst/>
                      </a:prstGeom>
                    </p:spPr>
                  </p:pic>
                </p:oleObj>
              </mc:Fallback>
            </mc:AlternateContent>
          </a:graphicData>
        </a:graphic>
      </p:graphicFrame>
    </p:spTree>
    <p:extLst>
      <p:ext uri="{BB962C8B-B14F-4D97-AF65-F5344CB8AC3E}">
        <p14:creationId xmlns:p14="http://schemas.microsoft.com/office/powerpoint/2010/main" val="219722881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8"/>
          <p:cNvSpPr>
            <a:spLocks noGrp="1" noChangeArrowheads="1"/>
          </p:cNvSpPr>
          <p:nvPr>
            <p:ph idx="1"/>
          </p:nvPr>
        </p:nvSpPr>
        <p:spPr/>
        <p:txBody>
          <a:bodyPr>
            <a:normAutofit/>
          </a:bodyPr>
          <a:lstStyle/>
          <a:p>
            <a:pPr marL="0" indent="0">
              <a:buNone/>
            </a:pPr>
            <a:r>
              <a:rPr lang="en-US" sz="2800" dirty="0" err="1"/>
              <a:t>february</a:t>
            </a:r>
            <a:r>
              <a:rPr lang="en-US" sz="2800" dirty="0"/>
              <a:t> 2018: 3.9 months; 2019: 4.6 months</a:t>
            </a:r>
          </a:p>
        </p:txBody>
      </p:sp>
      <p:sp>
        <p:nvSpPr>
          <p:cNvPr id="14338" name="Rectangle 7"/>
          <p:cNvSpPr>
            <a:spLocks noGrp="1" noChangeArrowheads="1"/>
          </p:cNvSpPr>
          <p:nvPr>
            <p:ph type="title"/>
          </p:nvPr>
        </p:nvSpPr>
        <p:spPr>
          <a:xfrm>
            <a:off x="1181027" y="363125"/>
            <a:ext cx="10954512" cy="609600"/>
          </a:xfrm>
        </p:spPr>
        <p:txBody>
          <a:bodyPr/>
          <a:lstStyle/>
          <a:p>
            <a:r>
              <a:rPr lang="en-US" sz="3600" dirty="0"/>
              <a:t>inventory (sales/listings) highest point in 3 years</a:t>
            </a:r>
          </a:p>
        </p:txBody>
      </p:sp>
      <p:sp>
        <p:nvSpPr>
          <p:cNvPr id="6" name="Rectangle 4"/>
          <p:cNvSpPr>
            <a:spLocks noChangeArrowheads="1"/>
          </p:cNvSpPr>
          <p:nvPr/>
        </p:nvSpPr>
        <p:spPr bwMode="auto">
          <a:xfrm>
            <a:off x="385572" y="5562600"/>
            <a:ext cx="11420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Note: “Unsold Inventory Index” represents the number of months it would take to sell the remaining inventory for the month in question. The remaining inventory for the month is defined as the number of properties that were “Active”, “Pending”, and “Contingent” (when available) and divide the sum by the number of “Sold” properties for the month in question.</a:t>
            </a:r>
          </a:p>
        </p:txBody>
      </p:sp>
      <p:graphicFrame>
        <p:nvGraphicFramePr>
          <p:cNvPr id="7" name="Chart 6"/>
          <p:cNvGraphicFramePr/>
          <p:nvPr>
            <p:extLst/>
          </p:nvPr>
        </p:nvGraphicFramePr>
        <p:xfrm>
          <a:off x="618744" y="1828801"/>
          <a:ext cx="10954512" cy="39623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2"/>
          <p:cNvSpPr txBox="1">
            <a:spLocks noChangeArrowheads="1"/>
          </p:cNvSpPr>
          <p:nvPr/>
        </p:nvSpPr>
        <p:spPr bwMode="auto">
          <a:xfrm>
            <a:off x="152400" y="6271471"/>
            <a:ext cx="4725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Unsold Inventory Index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Tree>
    <p:extLst>
      <p:ext uri="{BB962C8B-B14F-4D97-AF65-F5344CB8AC3E}">
        <p14:creationId xmlns:p14="http://schemas.microsoft.com/office/powerpoint/2010/main" val="33738400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588" y="1434318"/>
            <a:ext cx="6846228" cy="4856753"/>
          </a:xfrm>
        </p:spPr>
        <p:txBody>
          <a:bodyPr>
            <a:normAutofit fontScale="92500" lnSpcReduction="20000"/>
          </a:bodyPr>
          <a:lstStyle/>
          <a:p>
            <a:pPr marL="0" indent="0">
              <a:lnSpc>
                <a:spcPct val="120000"/>
              </a:lnSpc>
              <a:buNone/>
            </a:pPr>
            <a:r>
              <a:rPr lang="en-US" b="1" dirty="0"/>
              <a:t>Not As Bad As You’ve Heard</a:t>
            </a:r>
          </a:p>
          <a:p>
            <a:pPr lvl="1">
              <a:lnSpc>
                <a:spcPct val="120000"/>
              </a:lnSpc>
            </a:pPr>
            <a:r>
              <a:rPr lang="en-US" dirty="0"/>
              <a:t>Economic fundamentals solid</a:t>
            </a:r>
          </a:p>
          <a:p>
            <a:pPr lvl="1">
              <a:lnSpc>
                <a:spcPct val="120000"/>
              </a:lnSpc>
            </a:pPr>
            <a:r>
              <a:rPr lang="en-US" dirty="0"/>
              <a:t>Sales Bounced Back Modestly</a:t>
            </a:r>
          </a:p>
          <a:p>
            <a:pPr lvl="1">
              <a:lnSpc>
                <a:spcPct val="120000"/>
              </a:lnSpc>
            </a:pPr>
            <a:r>
              <a:rPr lang="en-US" dirty="0"/>
              <a:t>Listings Growth Decelerating</a:t>
            </a:r>
          </a:p>
          <a:p>
            <a:pPr lvl="1">
              <a:lnSpc>
                <a:spcPct val="120000"/>
              </a:lnSpc>
            </a:pPr>
            <a:r>
              <a:rPr lang="en-US" dirty="0"/>
              <a:t>Price Growth Stabilizing</a:t>
            </a:r>
          </a:p>
          <a:p>
            <a:pPr marL="0" indent="0">
              <a:lnSpc>
                <a:spcPct val="120000"/>
              </a:lnSpc>
              <a:buNone/>
            </a:pPr>
            <a:r>
              <a:rPr lang="en-US" b="1" dirty="0"/>
              <a:t>But Don’t Pop the Champagne Just Yet</a:t>
            </a:r>
          </a:p>
          <a:p>
            <a:pPr lvl="1">
              <a:lnSpc>
                <a:spcPct val="120000"/>
              </a:lnSpc>
            </a:pPr>
            <a:r>
              <a:rPr lang="en-US" dirty="0"/>
              <a:t>Sales Still Falling From Last Year</a:t>
            </a:r>
          </a:p>
          <a:p>
            <a:pPr lvl="1">
              <a:lnSpc>
                <a:spcPct val="120000"/>
              </a:lnSpc>
            </a:pPr>
            <a:r>
              <a:rPr lang="en-US" dirty="0"/>
              <a:t>Price Growth Poised For Slower Growth</a:t>
            </a:r>
          </a:p>
          <a:p>
            <a:pPr lvl="1">
              <a:lnSpc>
                <a:spcPct val="120000"/>
              </a:lnSpc>
            </a:pPr>
            <a:r>
              <a:rPr lang="en-US" dirty="0"/>
              <a:t>Affordability has eroded a LOT</a:t>
            </a:r>
          </a:p>
          <a:p>
            <a:pPr lvl="1">
              <a:lnSpc>
                <a:spcPct val="120000"/>
              </a:lnSpc>
            </a:pPr>
            <a:r>
              <a:rPr lang="en-US" dirty="0"/>
              <a:t>Market Much Less Competitive</a:t>
            </a:r>
          </a:p>
          <a:p>
            <a:pPr marL="0" indent="0">
              <a:lnSpc>
                <a:spcPct val="120000"/>
              </a:lnSpc>
              <a:buNone/>
            </a:pPr>
            <a:r>
              <a:rPr lang="en-US" b="1" dirty="0"/>
              <a:t>2019: Tough But Manageable</a:t>
            </a:r>
          </a:p>
        </p:txBody>
      </p:sp>
      <p:sp>
        <p:nvSpPr>
          <p:cNvPr id="2" name="Title 1"/>
          <p:cNvSpPr>
            <a:spLocks noGrp="1"/>
          </p:cNvSpPr>
          <p:nvPr>
            <p:ph type="title"/>
          </p:nvPr>
        </p:nvSpPr>
        <p:spPr/>
        <p:txBody>
          <a:bodyPr>
            <a:normAutofit fontScale="90000"/>
          </a:bodyPr>
          <a:lstStyle/>
          <a:p>
            <a:r>
              <a:rPr lang="en-US" dirty="0"/>
              <a:t>overview</a:t>
            </a:r>
          </a:p>
        </p:txBody>
      </p:sp>
      <p:pic>
        <p:nvPicPr>
          <p:cNvPr id="8" name="Picture 7">
            <a:extLst>
              <a:ext uri="{FF2B5EF4-FFF2-40B4-BE49-F238E27FC236}">
                <a16:creationId xmlns:a16="http://schemas.microsoft.com/office/drawing/2014/main" id="{1A272E7F-BA94-4248-9EC4-9B1F8B92B38C}"/>
              </a:ext>
            </a:extLst>
          </p:cNvPr>
          <p:cNvPicPr>
            <a:picLocks noChangeAspect="1"/>
          </p:cNvPicPr>
          <p:nvPr/>
        </p:nvPicPr>
        <p:blipFill>
          <a:blip r:embed="rId3"/>
          <a:stretch>
            <a:fillRect/>
          </a:stretch>
        </p:blipFill>
        <p:spPr>
          <a:xfrm>
            <a:off x="155395" y="1331844"/>
            <a:ext cx="3728556" cy="4571999"/>
          </a:xfrm>
          <a:prstGeom prst="rect">
            <a:avLst/>
          </a:prstGeom>
        </p:spPr>
      </p:pic>
    </p:spTree>
    <p:extLst>
      <p:ext uri="{BB962C8B-B14F-4D97-AF65-F5344CB8AC3E}">
        <p14:creationId xmlns:p14="http://schemas.microsoft.com/office/powerpoint/2010/main" val="35398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263370" y="357929"/>
            <a:ext cx="10392229" cy="609600"/>
          </a:xfrm>
        </p:spPr>
        <p:txBody>
          <a:bodyPr/>
          <a:lstStyle/>
          <a:p>
            <a:r>
              <a:rPr lang="en-US" sz="3600" dirty="0"/>
              <a:t>and…gain in </a:t>
            </a:r>
            <a:r>
              <a:rPr lang="en-US" sz="3600" dirty="0" err="1"/>
              <a:t>yty</a:t>
            </a:r>
            <a:r>
              <a:rPr lang="en-US" sz="3600" dirty="0"/>
              <a:t> active listings is slowing</a:t>
            </a:r>
          </a:p>
        </p:txBody>
      </p:sp>
      <p:sp>
        <p:nvSpPr>
          <p:cNvPr id="9" name="Text Box 2"/>
          <p:cNvSpPr txBox="1">
            <a:spLocks noChangeArrowheads="1"/>
          </p:cNvSpPr>
          <p:nvPr/>
        </p:nvSpPr>
        <p:spPr bwMode="auto">
          <a:xfrm>
            <a:off x="152400" y="6271471"/>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Active Listing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10" name="Chart 9">
            <a:extLst>
              <a:ext uri="{FF2B5EF4-FFF2-40B4-BE49-F238E27FC236}">
                <a16:creationId xmlns:a16="http://schemas.microsoft.com/office/drawing/2014/main" id="{0DC538B2-198E-4834-AAA2-68E82A335288}"/>
              </a:ext>
            </a:extLst>
          </p:cNvPr>
          <p:cNvGraphicFramePr/>
          <p:nvPr>
            <p:extLst>
              <p:ext uri="{D42A27DB-BD31-4B8C-83A1-F6EECF244321}">
                <p14:modId xmlns:p14="http://schemas.microsoft.com/office/powerpoint/2010/main" val="523002208"/>
              </p:ext>
            </p:extLst>
          </p:nvPr>
        </p:nvGraphicFramePr>
        <p:xfrm>
          <a:off x="618744" y="1371600"/>
          <a:ext cx="11187684"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05637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90B24-6A95-4ECD-A2F8-4E3EE0C447A7}"/>
              </a:ext>
            </a:extLst>
          </p:cNvPr>
          <p:cNvSpPr>
            <a:spLocks noGrp="1"/>
          </p:cNvSpPr>
          <p:nvPr>
            <p:ph type="title"/>
          </p:nvPr>
        </p:nvSpPr>
        <p:spPr/>
        <p:txBody>
          <a:bodyPr/>
          <a:lstStyle/>
          <a:p>
            <a:r>
              <a:rPr lang="en-US" dirty="0"/>
              <a:t>active listings by month</a:t>
            </a:r>
          </a:p>
        </p:txBody>
      </p:sp>
      <p:graphicFrame>
        <p:nvGraphicFramePr>
          <p:cNvPr id="7" name="Content Placeholder 6">
            <a:extLst>
              <a:ext uri="{FF2B5EF4-FFF2-40B4-BE49-F238E27FC236}">
                <a16:creationId xmlns:a16="http://schemas.microsoft.com/office/drawing/2014/main" id="{84882B55-D012-4A6D-9AD4-22D7B8162D75}"/>
              </a:ext>
            </a:extLst>
          </p:cNvPr>
          <p:cNvGraphicFramePr>
            <a:graphicFrameLocks noGrp="1"/>
          </p:cNvGraphicFramePr>
          <p:nvPr>
            <p:ph idx="1"/>
            <p:extLst>
              <p:ext uri="{D42A27DB-BD31-4B8C-83A1-F6EECF244321}">
                <p14:modId xmlns:p14="http://schemas.microsoft.com/office/powerpoint/2010/main" val="2138480826"/>
              </p:ext>
            </p:extLst>
          </p:nvPr>
        </p:nvGraphicFramePr>
        <p:xfrm>
          <a:off x="619125" y="1219200"/>
          <a:ext cx="1095375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198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5F74F-0CA5-4543-8E07-8A949F220484}"/>
              </a:ext>
            </a:extLst>
          </p:cNvPr>
          <p:cNvSpPr>
            <a:spLocks noGrp="1"/>
          </p:cNvSpPr>
          <p:nvPr>
            <p:ph idx="1"/>
          </p:nvPr>
        </p:nvSpPr>
        <p:spPr/>
        <p:txBody>
          <a:bodyPr/>
          <a:lstStyle/>
          <a:p>
            <a:endParaRPr lang="en-US" dirty="0"/>
          </a:p>
        </p:txBody>
      </p:sp>
      <p:sp>
        <p:nvSpPr>
          <p:cNvPr id="2305026" name="Rectangle 2"/>
          <p:cNvSpPr>
            <a:spLocks noGrp="1" noChangeArrowheads="1"/>
          </p:cNvSpPr>
          <p:nvPr>
            <p:ph type="title"/>
          </p:nvPr>
        </p:nvSpPr>
        <p:spPr/>
        <p:txBody>
          <a:bodyPr/>
          <a:lstStyle/>
          <a:p>
            <a:r>
              <a:rPr lang="en-US" sz="3600" dirty="0"/>
              <a:t>inventory up in most segments</a:t>
            </a:r>
          </a:p>
        </p:txBody>
      </p:sp>
      <p:sp>
        <p:nvSpPr>
          <p:cNvPr id="2" name="TextBox 1"/>
          <p:cNvSpPr txBox="1"/>
          <p:nvPr/>
        </p:nvSpPr>
        <p:spPr>
          <a:xfrm>
            <a:off x="5246248" y="1360967"/>
            <a:ext cx="15119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Feb 2019</a:t>
            </a:r>
          </a:p>
        </p:txBody>
      </p:sp>
      <p:sp>
        <p:nvSpPr>
          <p:cNvPr id="7" name="Text Box 2"/>
          <p:cNvSpPr txBox="1">
            <a:spLocks noChangeArrowheads="1"/>
          </p:cNvSpPr>
          <p:nvPr/>
        </p:nvSpPr>
        <p:spPr bwMode="auto">
          <a:xfrm>
            <a:off x="152400" y="6271471"/>
            <a:ext cx="4081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Active Listings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8" name="Chart Placeholder 5">
            <a:extLst>
              <a:ext uri="{FF2B5EF4-FFF2-40B4-BE49-F238E27FC236}">
                <a16:creationId xmlns:a16="http://schemas.microsoft.com/office/drawing/2014/main" id="{48207DE7-4F87-4ED6-8A9B-9B557A234D49}"/>
              </a:ext>
            </a:extLst>
          </p:cNvPr>
          <p:cNvGraphicFramePr>
            <a:graphicFrameLocks/>
          </p:cNvGraphicFramePr>
          <p:nvPr>
            <p:extLst>
              <p:ext uri="{D42A27DB-BD31-4B8C-83A1-F6EECF244321}">
                <p14:modId xmlns:p14="http://schemas.microsoft.com/office/powerpoint/2010/main" val="2162192761"/>
              </p:ext>
            </p:extLst>
          </p:nvPr>
        </p:nvGraphicFramePr>
        <p:xfrm>
          <a:off x="1082749" y="1730298"/>
          <a:ext cx="10026502" cy="412543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9FE02117-9A41-4286-A9CB-0E8F835B21BE}"/>
              </a:ext>
            </a:extLst>
          </p:cNvPr>
          <p:cNvCxnSpPr>
            <a:cxnSpLocks/>
          </p:cNvCxnSpPr>
          <p:nvPr/>
        </p:nvCxnSpPr>
        <p:spPr>
          <a:xfrm>
            <a:off x="9569302" y="1730298"/>
            <a:ext cx="0" cy="3702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59050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4"/>
          <p:cNvSpPr>
            <a:spLocks noGrp="1" noChangeArrowheads="1"/>
          </p:cNvSpPr>
          <p:nvPr>
            <p:ph idx="1"/>
          </p:nvPr>
        </p:nvSpPr>
        <p:spPr/>
        <p:txBody>
          <a:bodyPr/>
          <a:lstStyle/>
          <a:p>
            <a:pPr marL="0" indent="0">
              <a:buNone/>
            </a:pPr>
            <a:r>
              <a:rPr lang="en-US" dirty="0"/>
              <a:t> </a:t>
            </a:r>
          </a:p>
        </p:txBody>
      </p:sp>
      <p:sp>
        <p:nvSpPr>
          <p:cNvPr id="2305026" name="Rectangle 2"/>
          <p:cNvSpPr>
            <a:spLocks noGrp="1" noChangeArrowheads="1"/>
          </p:cNvSpPr>
          <p:nvPr>
            <p:ph type="title"/>
          </p:nvPr>
        </p:nvSpPr>
        <p:spPr>
          <a:xfrm>
            <a:off x="1151318" y="290570"/>
            <a:ext cx="10954512" cy="747020"/>
          </a:xfrm>
        </p:spPr>
        <p:txBody>
          <a:bodyPr/>
          <a:lstStyle/>
          <a:p>
            <a:r>
              <a:rPr lang="en-US" sz="3600" dirty="0"/>
              <a:t>more listings = more sales? </a:t>
            </a:r>
          </a:p>
        </p:txBody>
      </p:sp>
      <p:graphicFrame>
        <p:nvGraphicFramePr>
          <p:cNvPr id="6" name="Chart Placeholder 5"/>
          <p:cNvGraphicFramePr>
            <a:graphicFrameLocks/>
          </p:cNvGraphicFramePr>
          <p:nvPr>
            <p:extLst>
              <p:ext uri="{D42A27DB-BD31-4B8C-83A1-F6EECF244321}">
                <p14:modId xmlns:p14="http://schemas.microsoft.com/office/powerpoint/2010/main" val="2872373121"/>
              </p:ext>
            </p:extLst>
          </p:nvPr>
        </p:nvGraphicFramePr>
        <p:xfrm>
          <a:off x="1558206" y="1676400"/>
          <a:ext cx="8652594"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65484" y="1219200"/>
            <a:ext cx="1508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Feb 2019</a:t>
            </a:r>
          </a:p>
        </p:txBody>
      </p:sp>
      <p:sp>
        <p:nvSpPr>
          <p:cNvPr id="7" name="Text Box 2"/>
          <p:cNvSpPr txBox="1">
            <a:spLocks noChangeArrowheads="1"/>
          </p:cNvSpPr>
          <p:nvPr/>
        </p:nvSpPr>
        <p:spPr bwMode="auto">
          <a:xfrm>
            <a:off x="152400" y="6271471"/>
            <a:ext cx="43508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Sales and Listings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Tree>
    <p:extLst>
      <p:ext uri="{BB962C8B-B14F-4D97-AF65-F5344CB8AC3E}">
        <p14:creationId xmlns:p14="http://schemas.microsoft.com/office/powerpoint/2010/main" val="254992060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058D4F2-96A6-4E5E-9218-F7F348C43BC2}"/>
              </a:ext>
            </a:extLst>
          </p:cNvPr>
          <p:cNvGraphicFramePr>
            <a:graphicFrameLocks noGrp="1"/>
          </p:cNvGraphicFramePr>
          <p:nvPr>
            <p:ph idx="1"/>
            <p:extLst>
              <p:ext uri="{D42A27DB-BD31-4B8C-83A1-F6EECF244321}">
                <p14:modId xmlns:p14="http://schemas.microsoft.com/office/powerpoint/2010/main" val="2350671162"/>
              </p:ext>
            </p:extLst>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2A8EEB6-367E-4C74-B44B-864A0750A0B1}"/>
              </a:ext>
            </a:extLst>
          </p:cNvPr>
          <p:cNvSpPr>
            <a:spLocks noGrp="1"/>
          </p:cNvSpPr>
          <p:nvPr>
            <p:ph type="title"/>
          </p:nvPr>
        </p:nvSpPr>
        <p:spPr/>
        <p:txBody>
          <a:bodyPr/>
          <a:lstStyle/>
          <a:p>
            <a:r>
              <a:rPr lang="en-US" sz="3600" dirty="0"/>
              <a:t>price movement varies by region</a:t>
            </a:r>
          </a:p>
        </p:txBody>
      </p:sp>
    </p:spTree>
    <p:extLst>
      <p:ext uri="{BB962C8B-B14F-4D97-AF65-F5344CB8AC3E}">
        <p14:creationId xmlns:p14="http://schemas.microsoft.com/office/powerpoint/2010/main" val="152665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5026" name="Rectangle 2"/>
          <p:cNvSpPr>
            <a:spLocks noGrp="1" noChangeArrowheads="1"/>
          </p:cNvSpPr>
          <p:nvPr>
            <p:ph type="title"/>
          </p:nvPr>
        </p:nvSpPr>
        <p:spPr>
          <a:xfrm>
            <a:off x="1428947" y="335627"/>
            <a:ext cx="10392229" cy="609600"/>
          </a:xfrm>
        </p:spPr>
        <p:txBody>
          <a:bodyPr/>
          <a:lstStyle/>
          <a:p>
            <a:r>
              <a:rPr lang="en-US" sz="3600" dirty="0"/>
              <a:t>bay area -.9% price drop reflects shifting mix</a:t>
            </a:r>
          </a:p>
        </p:txBody>
      </p:sp>
      <p:sp>
        <p:nvSpPr>
          <p:cNvPr id="2" name="TextBox 1"/>
          <p:cNvSpPr txBox="1"/>
          <p:nvPr/>
        </p:nvSpPr>
        <p:spPr>
          <a:xfrm>
            <a:off x="5246248" y="1360967"/>
            <a:ext cx="15119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Feb 2019</a:t>
            </a:r>
          </a:p>
        </p:txBody>
      </p:sp>
      <p:sp>
        <p:nvSpPr>
          <p:cNvPr id="7" name="Text Box 2"/>
          <p:cNvSpPr txBox="1">
            <a:spLocks noChangeArrowheads="1"/>
          </p:cNvSpPr>
          <p:nvPr/>
        </p:nvSpPr>
        <p:spPr bwMode="auto">
          <a:xfrm>
            <a:off x="152400" y="6271471"/>
            <a:ext cx="4081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Active Listings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8" name="Chart Placeholder 5">
            <a:extLst>
              <a:ext uri="{FF2B5EF4-FFF2-40B4-BE49-F238E27FC236}">
                <a16:creationId xmlns:a16="http://schemas.microsoft.com/office/drawing/2014/main" id="{48207DE7-4F87-4ED6-8A9B-9B557A234D49}"/>
              </a:ext>
            </a:extLst>
          </p:cNvPr>
          <p:cNvGraphicFramePr>
            <a:graphicFrameLocks/>
          </p:cNvGraphicFramePr>
          <p:nvPr>
            <p:extLst>
              <p:ext uri="{D42A27DB-BD31-4B8C-83A1-F6EECF244321}">
                <p14:modId xmlns:p14="http://schemas.microsoft.com/office/powerpoint/2010/main" val="395603424"/>
              </p:ext>
            </p:extLst>
          </p:nvPr>
        </p:nvGraphicFramePr>
        <p:xfrm>
          <a:off x="1082749" y="1730298"/>
          <a:ext cx="10026502" cy="4125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221743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D929D8-759F-4931-A449-4E6F6A81154A}"/>
              </a:ext>
            </a:extLst>
          </p:cNvPr>
          <p:cNvSpPr>
            <a:spLocks noGrp="1"/>
          </p:cNvSpPr>
          <p:nvPr>
            <p:ph idx="1"/>
          </p:nvPr>
        </p:nvSpPr>
        <p:spPr>
          <a:xfrm>
            <a:off x="618744" y="1281486"/>
            <a:ext cx="11192256" cy="4746089"/>
          </a:xfrm>
        </p:spPr>
        <p:txBody>
          <a:bodyPr>
            <a:normAutofit/>
          </a:bodyPr>
          <a:lstStyle/>
          <a:p>
            <a:pPr marL="0" indent="0">
              <a:buNone/>
            </a:pPr>
            <a:r>
              <a:rPr lang="en-US" sz="2400" dirty="0"/>
              <a:t>Listings with a Reduced Price: 38.3%; Median Drop: -4.3%</a:t>
            </a:r>
          </a:p>
        </p:txBody>
      </p:sp>
      <p:sp>
        <p:nvSpPr>
          <p:cNvPr id="3" name="Title 2">
            <a:extLst>
              <a:ext uri="{FF2B5EF4-FFF2-40B4-BE49-F238E27FC236}">
                <a16:creationId xmlns:a16="http://schemas.microsoft.com/office/drawing/2014/main" id="{0F3825F6-12A2-4C30-95F3-F9DABA87B92D}"/>
              </a:ext>
            </a:extLst>
          </p:cNvPr>
          <p:cNvSpPr>
            <a:spLocks noGrp="1"/>
          </p:cNvSpPr>
          <p:nvPr>
            <p:ph type="title"/>
          </p:nvPr>
        </p:nvSpPr>
        <p:spPr>
          <a:xfrm>
            <a:off x="1233819" y="388082"/>
            <a:ext cx="11766084" cy="609600"/>
          </a:xfrm>
        </p:spPr>
        <p:txBody>
          <a:bodyPr/>
          <a:lstStyle/>
          <a:p>
            <a:r>
              <a:rPr lang="en-US" dirty="0"/>
              <a:t>price reductions reflect new realities</a:t>
            </a:r>
          </a:p>
        </p:txBody>
      </p:sp>
      <p:sp>
        <p:nvSpPr>
          <p:cNvPr id="6" name="Text Box 2">
            <a:extLst>
              <a:ext uri="{FF2B5EF4-FFF2-40B4-BE49-F238E27FC236}">
                <a16:creationId xmlns:a16="http://schemas.microsoft.com/office/drawing/2014/main" id="{111598A4-7E45-4E7A-844B-5808190A5C39}"/>
              </a:ext>
            </a:extLst>
          </p:cNvPr>
          <p:cNvSpPr txBox="1">
            <a:spLocks noChangeArrowheads="1"/>
          </p:cNvSpPr>
          <p:nvPr/>
        </p:nvSpPr>
        <p:spPr bwMode="auto">
          <a:xfrm>
            <a:off x="152400" y="6271471"/>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Listing Price of Existing Single Family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7" name="Chart 6">
            <a:extLst>
              <a:ext uri="{FF2B5EF4-FFF2-40B4-BE49-F238E27FC236}">
                <a16:creationId xmlns:a16="http://schemas.microsoft.com/office/drawing/2014/main" id="{E3DF5902-4F5C-440F-865A-5AE6815B491B}"/>
              </a:ext>
            </a:extLst>
          </p:cNvPr>
          <p:cNvGraphicFramePr/>
          <p:nvPr>
            <p:extLst/>
          </p:nvPr>
        </p:nvGraphicFramePr>
        <p:xfrm>
          <a:off x="381000" y="1642533"/>
          <a:ext cx="11192256" cy="462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996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57400" y="2286001"/>
            <a:ext cx="8077200" cy="2590801"/>
          </a:xfrm>
        </p:spPr>
        <p:txBody>
          <a:bodyPr/>
          <a:lstStyle/>
          <a:p>
            <a:br>
              <a:rPr lang="en-US" b="0" dirty="0"/>
            </a:br>
            <a:r>
              <a:rPr lang="en-US" b="0" dirty="0"/>
              <a:t>regional housing market update</a:t>
            </a:r>
          </a:p>
        </p:txBody>
      </p:sp>
    </p:spTree>
    <p:extLst>
      <p:ext uri="{BB962C8B-B14F-4D97-AF65-F5344CB8AC3E}">
        <p14:creationId xmlns:p14="http://schemas.microsoft.com/office/powerpoint/2010/main" val="164748619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4F7509-52C2-4BEE-96F3-0291F766FAA0}"/>
              </a:ext>
            </a:extLst>
          </p:cNvPr>
          <p:cNvSpPr>
            <a:spLocks noGrp="1"/>
          </p:cNvSpPr>
          <p:nvPr>
            <p:ph type="title"/>
          </p:nvPr>
        </p:nvSpPr>
        <p:spPr/>
        <p:txBody>
          <a:bodyPr/>
          <a:lstStyle/>
          <a:p>
            <a:r>
              <a:rPr lang="en-US" dirty="0"/>
              <a:t>sales down throughout region</a:t>
            </a:r>
          </a:p>
        </p:txBody>
      </p:sp>
      <p:graphicFrame>
        <p:nvGraphicFramePr>
          <p:cNvPr id="7" name="Content Placeholder 6">
            <a:extLst>
              <a:ext uri="{FF2B5EF4-FFF2-40B4-BE49-F238E27FC236}">
                <a16:creationId xmlns:a16="http://schemas.microsoft.com/office/drawing/2014/main" id="{55428205-12AB-4135-8D34-86072C36D2FC}"/>
              </a:ext>
            </a:extLst>
          </p:cNvPr>
          <p:cNvGraphicFramePr>
            <a:graphicFrameLocks noGrp="1"/>
          </p:cNvGraphicFramePr>
          <p:nvPr>
            <p:ph idx="1"/>
            <p:extLst>
              <p:ext uri="{D42A27DB-BD31-4B8C-83A1-F6EECF244321}">
                <p14:modId xmlns:p14="http://schemas.microsoft.com/office/powerpoint/2010/main" val="311650195"/>
              </p:ext>
            </p:extLst>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45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98A17-E05A-4F4E-BAFD-9F22ED0FD62E}"/>
              </a:ext>
            </a:extLst>
          </p:cNvPr>
          <p:cNvSpPr>
            <a:spLocks noGrp="1"/>
          </p:cNvSpPr>
          <p:nvPr>
            <p:ph type="title"/>
          </p:nvPr>
        </p:nvSpPr>
        <p:spPr/>
        <p:txBody>
          <a:bodyPr/>
          <a:lstStyle/>
          <a:p>
            <a:r>
              <a:rPr lang="en-US" dirty="0"/>
              <a:t>larger declines than rest of the state</a:t>
            </a:r>
          </a:p>
        </p:txBody>
      </p:sp>
      <p:graphicFrame>
        <p:nvGraphicFramePr>
          <p:cNvPr id="7" name="Content Placeholder 6">
            <a:extLst>
              <a:ext uri="{FF2B5EF4-FFF2-40B4-BE49-F238E27FC236}">
                <a16:creationId xmlns:a16="http://schemas.microsoft.com/office/drawing/2014/main" id="{CC2BEFFE-C151-40F9-85AD-93B241216811}"/>
              </a:ext>
            </a:extLst>
          </p:cNvPr>
          <p:cNvGraphicFramePr>
            <a:graphicFrameLocks noGrp="1"/>
          </p:cNvGraphicFramePr>
          <p:nvPr>
            <p:ph idx="1"/>
            <p:extLst>
              <p:ext uri="{D42A27DB-BD31-4B8C-83A1-F6EECF244321}">
                <p14:modId xmlns:p14="http://schemas.microsoft.com/office/powerpoint/2010/main" val="3210180815"/>
              </p:ext>
            </p:extLst>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19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0" dirty="0"/>
              <a:t>macro </a:t>
            </a:r>
            <a:r>
              <a:rPr lang="en-US" dirty="0"/>
              <a:t>o</a:t>
            </a:r>
            <a:r>
              <a:rPr lang="en-US" b="0" dirty="0"/>
              <a:t>utlook</a:t>
            </a:r>
          </a:p>
        </p:txBody>
      </p:sp>
    </p:spTree>
    <p:extLst>
      <p:ext uri="{BB962C8B-B14F-4D97-AF65-F5344CB8AC3E}">
        <p14:creationId xmlns:p14="http://schemas.microsoft.com/office/powerpoint/2010/main" val="3098268843"/>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ACA1-C07D-4354-96EC-42AA84D8D43E}"/>
              </a:ext>
            </a:extLst>
          </p:cNvPr>
          <p:cNvSpPr>
            <a:spLocks noGrp="1"/>
          </p:cNvSpPr>
          <p:nvPr>
            <p:ph type="ctrTitle"/>
          </p:nvPr>
        </p:nvSpPr>
        <p:spPr/>
        <p:txBody>
          <a:bodyPr/>
          <a:lstStyle/>
          <a:p>
            <a:r>
              <a:rPr lang="en-US" dirty="0" err="1"/>
              <a:t>monterey</a:t>
            </a:r>
            <a:endParaRPr lang="en-US" dirty="0"/>
          </a:p>
        </p:txBody>
      </p:sp>
      <p:sp>
        <p:nvSpPr>
          <p:cNvPr id="5" name="Subtitle 4">
            <a:extLst>
              <a:ext uri="{FF2B5EF4-FFF2-40B4-BE49-F238E27FC236}">
                <a16:creationId xmlns:a16="http://schemas.microsoft.com/office/drawing/2014/main" id="{63B5149B-0032-49B6-BE2B-5D0549BBE3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33044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4F7509-52C2-4BEE-96F3-0291F766FAA0}"/>
              </a:ext>
            </a:extLst>
          </p:cNvPr>
          <p:cNvSpPr>
            <a:spLocks noGrp="1"/>
          </p:cNvSpPr>
          <p:nvPr>
            <p:ph type="title"/>
          </p:nvPr>
        </p:nvSpPr>
        <p:spPr/>
        <p:txBody>
          <a:bodyPr/>
          <a:lstStyle/>
          <a:p>
            <a:r>
              <a:rPr lang="en-US" dirty="0"/>
              <a:t>Home Sales on the Decline</a:t>
            </a:r>
          </a:p>
        </p:txBody>
      </p:sp>
      <p:graphicFrame>
        <p:nvGraphicFramePr>
          <p:cNvPr id="4" name="Content Placeholder 3">
            <a:extLst>
              <a:ext uri="{FF2B5EF4-FFF2-40B4-BE49-F238E27FC236}">
                <a16:creationId xmlns:a16="http://schemas.microsoft.com/office/drawing/2014/main" id="{55428205-12AB-4135-8D34-86072C36D2FC}"/>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8905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98A17-E05A-4F4E-BAFD-9F22ED0FD62E}"/>
              </a:ext>
            </a:extLst>
          </p:cNvPr>
          <p:cNvSpPr>
            <a:spLocks noGrp="1"/>
          </p:cNvSpPr>
          <p:nvPr>
            <p:ph type="title"/>
          </p:nvPr>
        </p:nvSpPr>
        <p:spPr/>
        <p:txBody>
          <a:bodyPr/>
          <a:lstStyle/>
          <a:p>
            <a:r>
              <a:rPr lang="en-US" dirty="0"/>
              <a:t>Not Quite As Bad As Rest of CA</a:t>
            </a:r>
          </a:p>
        </p:txBody>
      </p:sp>
      <p:graphicFrame>
        <p:nvGraphicFramePr>
          <p:cNvPr id="4" name="Content Placeholder 3">
            <a:extLst>
              <a:ext uri="{FF2B5EF4-FFF2-40B4-BE49-F238E27FC236}">
                <a16:creationId xmlns:a16="http://schemas.microsoft.com/office/drawing/2014/main" id="{CC2BEFFE-C151-40F9-85AD-93B241216811}"/>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4702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FB2686-91E9-4C35-AE3F-8438487A0858}"/>
              </a:ext>
            </a:extLst>
          </p:cNvPr>
          <p:cNvSpPr>
            <a:spLocks noGrp="1"/>
          </p:cNvSpPr>
          <p:nvPr>
            <p:ph type="title"/>
          </p:nvPr>
        </p:nvSpPr>
        <p:spPr/>
        <p:txBody>
          <a:bodyPr/>
          <a:lstStyle/>
          <a:p>
            <a:r>
              <a:rPr lang="en-US" dirty="0"/>
              <a:t>Top End of Market Beginning to Fall Too</a:t>
            </a:r>
          </a:p>
        </p:txBody>
      </p:sp>
      <p:graphicFrame>
        <p:nvGraphicFramePr>
          <p:cNvPr id="4" name="Content Placeholder 3">
            <a:extLst>
              <a:ext uri="{FF2B5EF4-FFF2-40B4-BE49-F238E27FC236}">
                <a16:creationId xmlns:a16="http://schemas.microsoft.com/office/drawing/2014/main" id="{8F9B9245-5CE0-4B14-82CD-4705FDE69AD0}"/>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337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ACDF4-E756-4D6F-863D-46BDB776B5C0}"/>
              </a:ext>
            </a:extLst>
          </p:cNvPr>
          <p:cNvSpPr>
            <a:spLocks noGrp="1"/>
          </p:cNvSpPr>
          <p:nvPr>
            <p:ph type="title"/>
          </p:nvPr>
        </p:nvSpPr>
        <p:spPr/>
        <p:txBody>
          <a:bodyPr/>
          <a:lstStyle/>
          <a:p>
            <a:r>
              <a:rPr lang="en-US" dirty="0"/>
              <a:t>Not All Markets Trending Together</a:t>
            </a:r>
          </a:p>
        </p:txBody>
      </p:sp>
      <p:graphicFrame>
        <p:nvGraphicFramePr>
          <p:cNvPr id="4" name="Content Placeholder 3">
            <a:extLst>
              <a:ext uri="{FF2B5EF4-FFF2-40B4-BE49-F238E27FC236}">
                <a16:creationId xmlns:a16="http://schemas.microsoft.com/office/drawing/2014/main" id="{4186F023-F93C-4CA5-93AF-B73C97D84E1F}"/>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589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8852-479D-4351-A99A-10716DC31983}"/>
              </a:ext>
            </a:extLst>
          </p:cNvPr>
          <p:cNvSpPr>
            <a:spLocks noGrp="1"/>
          </p:cNvSpPr>
          <p:nvPr>
            <p:ph type="ctrTitle"/>
          </p:nvPr>
        </p:nvSpPr>
        <p:spPr/>
        <p:txBody>
          <a:bodyPr/>
          <a:lstStyle/>
          <a:p>
            <a:r>
              <a:rPr lang="en-US" dirty="0"/>
              <a:t>Market Competitiveness</a:t>
            </a:r>
          </a:p>
        </p:txBody>
      </p:sp>
      <p:sp>
        <p:nvSpPr>
          <p:cNvPr id="3" name="Subtitle 2">
            <a:extLst>
              <a:ext uri="{FF2B5EF4-FFF2-40B4-BE49-F238E27FC236}">
                <a16:creationId xmlns:a16="http://schemas.microsoft.com/office/drawing/2014/main" id="{A05D67A1-B138-4B6D-B13B-BBD9E664C67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20524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52242-D6D3-4960-9CC2-84622805EE3F}"/>
              </a:ext>
            </a:extLst>
          </p:cNvPr>
          <p:cNvSpPr>
            <a:spLocks noGrp="1"/>
          </p:cNvSpPr>
          <p:nvPr>
            <p:ph type="title"/>
          </p:nvPr>
        </p:nvSpPr>
        <p:spPr/>
        <p:txBody>
          <a:bodyPr/>
          <a:lstStyle/>
          <a:p>
            <a:r>
              <a:rPr lang="en-US" dirty="0"/>
              <a:t>Market IS Getting Less Competitive</a:t>
            </a:r>
          </a:p>
        </p:txBody>
      </p:sp>
      <p:graphicFrame>
        <p:nvGraphicFramePr>
          <p:cNvPr id="5" name="Content Placeholder 4">
            <a:extLst>
              <a:ext uri="{FF2B5EF4-FFF2-40B4-BE49-F238E27FC236}">
                <a16:creationId xmlns:a16="http://schemas.microsoft.com/office/drawing/2014/main" id="{76A61ADE-55F4-4B71-B959-052D945DF1C3}"/>
              </a:ext>
            </a:extLst>
          </p:cNvPr>
          <p:cNvGraphicFramePr>
            <a:graphicFrameLocks noGrp="1"/>
          </p:cNvGraphicFramePr>
          <p:nvPr>
            <p:ph sz="quarter" idx="13"/>
            <p:extLst/>
          </p:nvPr>
        </p:nvGraphicFramePr>
        <p:xfrm>
          <a:off x="263525" y="1319213"/>
          <a:ext cx="5726113" cy="4727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F8CC7831-F7D9-4E9D-9926-892723FE245F}"/>
              </a:ext>
            </a:extLst>
          </p:cNvPr>
          <p:cNvGraphicFramePr>
            <a:graphicFrameLocks noGrp="1"/>
          </p:cNvGraphicFramePr>
          <p:nvPr>
            <p:ph sz="quarter" idx="14"/>
          </p:nvPr>
        </p:nvGraphicFramePr>
        <p:xfrm>
          <a:off x="6229350" y="1319213"/>
          <a:ext cx="5726113" cy="472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617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6F1C3E-CB7B-4277-8D6C-B59BFDCE8F13}"/>
              </a:ext>
            </a:extLst>
          </p:cNvPr>
          <p:cNvSpPr>
            <a:spLocks noGrp="1"/>
          </p:cNvSpPr>
          <p:nvPr>
            <p:ph type="title"/>
          </p:nvPr>
        </p:nvSpPr>
        <p:spPr/>
        <p:txBody>
          <a:bodyPr/>
          <a:lstStyle/>
          <a:p>
            <a:r>
              <a:rPr lang="en-US" dirty="0"/>
              <a:t>Across Many Price Points</a:t>
            </a:r>
          </a:p>
        </p:txBody>
      </p:sp>
      <p:graphicFrame>
        <p:nvGraphicFramePr>
          <p:cNvPr id="5" name="Content Placeholder 4">
            <a:extLst>
              <a:ext uri="{FF2B5EF4-FFF2-40B4-BE49-F238E27FC236}">
                <a16:creationId xmlns:a16="http://schemas.microsoft.com/office/drawing/2014/main" id="{F8FC5B5C-1757-401D-9316-CC0823597DE7}"/>
              </a:ext>
            </a:extLst>
          </p:cNvPr>
          <p:cNvGraphicFramePr>
            <a:graphicFrameLocks noGrp="1"/>
          </p:cNvGraphicFramePr>
          <p:nvPr>
            <p:ph sz="quarter" idx="13"/>
          </p:nvPr>
        </p:nvGraphicFramePr>
        <p:xfrm>
          <a:off x="263525" y="1319213"/>
          <a:ext cx="5726113" cy="4727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F10533FB-6700-4B87-BE89-233900772049}"/>
              </a:ext>
            </a:extLst>
          </p:cNvPr>
          <p:cNvGraphicFramePr>
            <a:graphicFrameLocks noGrp="1"/>
          </p:cNvGraphicFramePr>
          <p:nvPr>
            <p:ph sz="quarter" idx="14"/>
          </p:nvPr>
        </p:nvGraphicFramePr>
        <p:xfrm>
          <a:off x="6229350" y="1319213"/>
          <a:ext cx="5726113" cy="472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7213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4D00FE-3309-4BC9-A73F-6F7EE59BEDF7}"/>
              </a:ext>
            </a:extLst>
          </p:cNvPr>
          <p:cNvSpPr>
            <a:spLocks noGrp="1"/>
          </p:cNvSpPr>
          <p:nvPr>
            <p:ph type="title"/>
          </p:nvPr>
        </p:nvSpPr>
        <p:spPr/>
        <p:txBody>
          <a:bodyPr/>
          <a:lstStyle/>
          <a:p>
            <a:r>
              <a:rPr lang="en-US" dirty="0"/>
              <a:t>Again, Not All Markets Created Equal</a:t>
            </a:r>
          </a:p>
        </p:txBody>
      </p:sp>
      <p:graphicFrame>
        <p:nvGraphicFramePr>
          <p:cNvPr id="5" name="Content Placeholder 4">
            <a:extLst>
              <a:ext uri="{FF2B5EF4-FFF2-40B4-BE49-F238E27FC236}">
                <a16:creationId xmlns:a16="http://schemas.microsoft.com/office/drawing/2014/main" id="{8088CCC8-7AB6-4D93-BE6B-CF92785ACF5E}"/>
              </a:ext>
            </a:extLst>
          </p:cNvPr>
          <p:cNvGraphicFramePr>
            <a:graphicFrameLocks noGrp="1"/>
          </p:cNvGraphicFramePr>
          <p:nvPr>
            <p:ph sz="quarter" idx="13"/>
          </p:nvPr>
        </p:nvGraphicFramePr>
        <p:xfrm>
          <a:off x="263525" y="1319213"/>
          <a:ext cx="5726113" cy="4727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6BC317A2-869F-4785-8443-F3F4C80931FC}"/>
              </a:ext>
            </a:extLst>
          </p:cNvPr>
          <p:cNvGraphicFramePr>
            <a:graphicFrameLocks noGrp="1"/>
          </p:cNvGraphicFramePr>
          <p:nvPr>
            <p:ph sz="quarter" idx="14"/>
            <p:extLst/>
          </p:nvPr>
        </p:nvGraphicFramePr>
        <p:xfrm>
          <a:off x="6229350" y="1319213"/>
          <a:ext cx="5726113" cy="472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5325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2EDD-C5A5-4583-A64E-68D0122D5E15}"/>
              </a:ext>
            </a:extLst>
          </p:cNvPr>
          <p:cNvSpPr>
            <a:spLocks noGrp="1"/>
          </p:cNvSpPr>
          <p:nvPr>
            <p:ph type="ctrTitle"/>
          </p:nvPr>
        </p:nvSpPr>
        <p:spPr/>
        <p:txBody>
          <a:bodyPr/>
          <a:lstStyle/>
          <a:p>
            <a:r>
              <a:rPr lang="en-US" dirty="0"/>
              <a:t>Active Listings</a:t>
            </a:r>
          </a:p>
        </p:txBody>
      </p:sp>
      <p:sp>
        <p:nvSpPr>
          <p:cNvPr id="3" name="Subtitle 2">
            <a:extLst>
              <a:ext uri="{FF2B5EF4-FFF2-40B4-BE49-F238E27FC236}">
                <a16:creationId xmlns:a16="http://schemas.microsoft.com/office/drawing/2014/main" id="{51535978-146C-4F9A-8C4D-D0A7C6A0665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222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a:grpSpLocks noChangeAspect="1"/>
          </p:cNvGrpSpPr>
          <p:nvPr/>
        </p:nvGrpSpPr>
        <p:grpSpPr>
          <a:xfrm>
            <a:off x="1948920" y="1348441"/>
            <a:ext cx="1905002" cy="2214987"/>
            <a:chOff x="790372" y="1398912"/>
            <a:chExt cx="1905000" cy="2214987"/>
          </a:xfrm>
        </p:grpSpPr>
        <p:sp>
          <p:nvSpPr>
            <p:cNvPr id="25" name="Oval 24"/>
            <p:cNvSpPr/>
            <p:nvPr/>
          </p:nvSpPr>
          <p:spPr>
            <a:xfrm>
              <a:off x="790372" y="1398912"/>
              <a:ext cx="1905000" cy="1752600"/>
            </a:xfrm>
            <a:prstGeom prst="ellipse">
              <a:avLst/>
            </a:prstGeom>
            <a:noFill/>
            <a:ln w="76200">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TextBox 25"/>
            <p:cNvSpPr txBox="1"/>
            <p:nvPr/>
          </p:nvSpPr>
          <p:spPr>
            <a:xfrm>
              <a:off x="1264934" y="1455208"/>
              <a:ext cx="995784" cy="523220"/>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a:ea typeface="+mn-ea"/>
                  <a:cs typeface="+mn-cs"/>
                </a:rPr>
                <a:t>2.6%</a:t>
              </a:r>
            </a:p>
          </p:txBody>
        </p:sp>
        <p:pic>
          <p:nvPicPr>
            <p:cNvPr id="27" name="Picture 2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76355" y="2013573"/>
              <a:ext cx="1079932" cy="936652"/>
            </a:xfrm>
            <a:prstGeom prst="rect">
              <a:avLst/>
            </a:prstGeom>
          </p:spPr>
        </p:pic>
        <p:sp>
          <p:nvSpPr>
            <p:cNvPr id="28" name="TextBox 27"/>
            <p:cNvSpPr txBox="1"/>
            <p:nvPr/>
          </p:nvSpPr>
          <p:spPr>
            <a:xfrm>
              <a:off x="924297" y="3234243"/>
              <a:ext cx="1731562" cy="379656"/>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entury Gothic"/>
                  <a:ea typeface="+mn-ea"/>
                  <a:cs typeface="+mn-cs"/>
                </a:rPr>
                <a:t>GDP 2018-Q4</a:t>
              </a:r>
            </a:p>
          </p:txBody>
        </p:sp>
      </p:grpSp>
      <p:grpSp>
        <p:nvGrpSpPr>
          <p:cNvPr id="29" name="Group 28"/>
          <p:cNvGrpSpPr/>
          <p:nvPr/>
        </p:nvGrpSpPr>
        <p:grpSpPr>
          <a:xfrm>
            <a:off x="6472644" y="3801863"/>
            <a:ext cx="1953009" cy="2502310"/>
            <a:chOff x="742364" y="1398912"/>
            <a:chExt cx="1953008" cy="2502308"/>
          </a:xfrm>
        </p:grpSpPr>
        <p:sp>
          <p:nvSpPr>
            <p:cNvPr id="30" name="Oval 29"/>
            <p:cNvSpPr/>
            <p:nvPr/>
          </p:nvSpPr>
          <p:spPr>
            <a:xfrm>
              <a:off x="790372" y="1398912"/>
              <a:ext cx="1905000" cy="1752600"/>
            </a:xfrm>
            <a:prstGeom prst="ellipse">
              <a:avLst/>
            </a:prstGeom>
            <a:noFill/>
            <a:ln w="76200">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1" name="TextBox 30"/>
            <p:cNvSpPr txBox="1"/>
            <p:nvPr/>
          </p:nvSpPr>
          <p:spPr>
            <a:xfrm>
              <a:off x="1244980" y="1461723"/>
              <a:ext cx="995785" cy="523220"/>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a:ea typeface="+mn-ea"/>
                  <a:cs typeface="+mn-cs"/>
                </a:rPr>
                <a:t>1.7%</a:t>
              </a:r>
            </a:p>
          </p:txBody>
        </p:sp>
        <p:pic>
          <p:nvPicPr>
            <p:cNvPr id="32" name="Picture 3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47995" y="2013573"/>
              <a:ext cx="936652" cy="936652"/>
            </a:xfrm>
            <a:prstGeom prst="rect">
              <a:avLst/>
            </a:prstGeom>
          </p:spPr>
        </p:pic>
        <p:sp>
          <p:nvSpPr>
            <p:cNvPr id="33" name="TextBox 32"/>
            <p:cNvSpPr txBox="1"/>
            <p:nvPr/>
          </p:nvSpPr>
          <p:spPr>
            <a:xfrm>
              <a:off x="742364" y="3234244"/>
              <a:ext cx="1864612" cy="666976"/>
            </a:xfrm>
            <a:prstGeom prst="rect">
              <a:avLst/>
            </a:prstGeom>
            <a:no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entury Gothic"/>
                  <a:ea typeface="+mn-ea"/>
                  <a:cs typeface="+mn-cs"/>
                </a:rPr>
                <a:t>Job Growth</a:t>
              </a:r>
              <a:br>
                <a:rPr kumimoji="0" lang="en-US" sz="1867" b="0" i="0" u="none" strike="noStrike" kern="1200" cap="none" spc="0" normalizeH="0" baseline="0" noProof="0" dirty="0">
                  <a:ln>
                    <a:noFill/>
                  </a:ln>
                  <a:solidFill>
                    <a:prstClr val="black"/>
                  </a:solidFill>
                  <a:effectLst/>
                  <a:uLnTx/>
                  <a:uFillTx/>
                  <a:latin typeface="Century Gothic"/>
                  <a:ea typeface="+mn-ea"/>
                  <a:cs typeface="+mn-cs"/>
                </a:rPr>
              </a:br>
              <a:r>
                <a:rPr kumimoji="0" lang="en-US" sz="1867" b="0" i="0" u="none" strike="noStrike" kern="1200" cap="none" spc="0" normalizeH="0" baseline="0" noProof="0" dirty="0">
                  <a:ln>
                    <a:noFill/>
                  </a:ln>
                  <a:solidFill>
                    <a:prstClr val="black"/>
                  </a:solidFill>
                  <a:effectLst/>
                  <a:uLnTx/>
                  <a:uFillTx/>
                  <a:latin typeface="Century Gothic"/>
                  <a:ea typeface="+mn-ea"/>
                  <a:cs typeface="+mn-cs"/>
                </a:rPr>
                <a:t> February 2019</a:t>
              </a:r>
            </a:p>
          </p:txBody>
        </p:sp>
      </p:grpSp>
      <p:grpSp>
        <p:nvGrpSpPr>
          <p:cNvPr id="34" name="Group 33"/>
          <p:cNvGrpSpPr/>
          <p:nvPr/>
        </p:nvGrpSpPr>
        <p:grpSpPr>
          <a:xfrm>
            <a:off x="3501137" y="3766717"/>
            <a:ext cx="2042547" cy="2502311"/>
            <a:chOff x="653392" y="1398912"/>
            <a:chExt cx="2042546" cy="2502309"/>
          </a:xfrm>
        </p:grpSpPr>
        <p:sp>
          <p:nvSpPr>
            <p:cNvPr id="35" name="Oval 34"/>
            <p:cNvSpPr/>
            <p:nvPr/>
          </p:nvSpPr>
          <p:spPr>
            <a:xfrm>
              <a:off x="790372" y="1398912"/>
              <a:ext cx="1905000" cy="1752600"/>
            </a:xfrm>
            <a:prstGeom prst="ellipse">
              <a:avLst/>
            </a:prstGeom>
            <a:noFill/>
            <a:ln w="76200">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6" name="TextBox 35"/>
            <p:cNvSpPr txBox="1"/>
            <p:nvPr/>
          </p:nvSpPr>
          <p:spPr>
            <a:xfrm>
              <a:off x="1244980" y="1398912"/>
              <a:ext cx="995785" cy="523220"/>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a:ea typeface="+mn-ea"/>
                  <a:cs typeface="+mn-cs"/>
                </a:rPr>
                <a:t>3.8%</a:t>
              </a:r>
            </a:p>
          </p:txBody>
        </p:sp>
        <p:pic>
          <p:nvPicPr>
            <p:cNvPr id="37" name="Picture 3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47995" y="2013573"/>
              <a:ext cx="936652" cy="936652"/>
            </a:xfrm>
            <a:prstGeom prst="rect">
              <a:avLst/>
            </a:prstGeom>
          </p:spPr>
        </p:pic>
        <p:sp>
          <p:nvSpPr>
            <p:cNvPr id="38" name="TextBox 37"/>
            <p:cNvSpPr txBox="1"/>
            <p:nvPr/>
          </p:nvSpPr>
          <p:spPr>
            <a:xfrm>
              <a:off x="653392" y="3234244"/>
              <a:ext cx="2042546" cy="666977"/>
            </a:xfrm>
            <a:prstGeom prst="rect">
              <a:avLst/>
            </a:prstGeom>
            <a:no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entury Gothic"/>
                  <a:ea typeface="+mn-ea"/>
                  <a:cs typeface="+mn-cs"/>
                </a:rPr>
                <a:t>Unemployment</a:t>
              </a:r>
              <a:br>
                <a:rPr kumimoji="0" lang="en-US" sz="1867" b="0" i="0" u="none" strike="noStrike" kern="1200" cap="none" spc="0" normalizeH="0" baseline="0" noProof="0" dirty="0">
                  <a:ln>
                    <a:noFill/>
                  </a:ln>
                  <a:solidFill>
                    <a:prstClr val="black"/>
                  </a:solidFill>
                  <a:effectLst/>
                  <a:uLnTx/>
                  <a:uFillTx/>
                  <a:latin typeface="Century Gothic"/>
                  <a:ea typeface="+mn-ea"/>
                  <a:cs typeface="+mn-cs"/>
                </a:rPr>
              </a:br>
              <a:r>
                <a:rPr kumimoji="0" lang="en-US" sz="1867" b="0" i="0" u="none" strike="noStrike" kern="1200" cap="none" spc="0" normalizeH="0" baseline="0" noProof="0" dirty="0">
                  <a:ln>
                    <a:noFill/>
                  </a:ln>
                  <a:solidFill>
                    <a:prstClr val="black"/>
                  </a:solidFill>
                  <a:effectLst/>
                  <a:uLnTx/>
                  <a:uFillTx/>
                  <a:latin typeface="Century Gothic"/>
                  <a:ea typeface="+mn-ea"/>
                  <a:cs typeface="+mn-cs"/>
                </a:rPr>
                <a:t>February 2019</a:t>
              </a:r>
            </a:p>
          </p:txBody>
        </p:sp>
      </p:grpSp>
      <p:grpSp>
        <p:nvGrpSpPr>
          <p:cNvPr id="39" name="Group 38"/>
          <p:cNvGrpSpPr/>
          <p:nvPr/>
        </p:nvGrpSpPr>
        <p:grpSpPr>
          <a:xfrm>
            <a:off x="5161465" y="1318783"/>
            <a:ext cx="1905000" cy="2419578"/>
            <a:chOff x="790372" y="1398912"/>
            <a:chExt cx="1905000" cy="2419576"/>
          </a:xfrm>
        </p:grpSpPr>
        <p:sp>
          <p:nvSpPr>
            <p:cNvPr id="45" name="Oval 44"/>
            <p:cNvSpPr/>
            <p:nvPr/>
          </p:nvSpPr>
          <p:spPr>
            <a:xfrm>
              <a:off x="790372" y="1398912"/>
              <a:ext cx="1905000" cy="1752600"/>
            </a:xfrm>
            <a:prstGeom prst="ellipse">
              <a:avLst/>
            </a:prstGeom>
            <a:noFill/>
            <a:ln w="76200">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47" name="Picture 46"/>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47995" y="2013573"/>
              <a:ext cx="936652" cy="936652"/>
            </a:xfrm>
            <a:prstGeom prst="rect">
              <a:avLst/>
            </a:prstGeom>
          </p:spPr>
        </p:pic>
        <p:sp>
          <p:nvSpPr>
            <p:cNvPr id="48" name="TextBox 47"/>
            <p:cNvSpPr txBox="1"/>
            <p:nvPr/>
          </p:nvSpPr>
          <p:spPr>
            <a:xfrm>
              <a:off x="916796" y="3151512"/>
              <a:ext cx="1741182" cy="666976"/>
            </a:xfrm>
            <a:prstGeom prst="rect">
              <a:avLst/>
            </a:prstGeom>
            <a:no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entury Gothic"/>
                  <a:ea typeface="+mn-ea"/>
                  <a:cs typeface="+mn-cs"/>
                </a:rPr>
                <a:t>Consumption</a:t>
              </a:r>
              <a:br>
                <a:rPr kumimoji="0" lang="en-US" sz="1867" b="0" i="0" u="none" strike="noStrike" kern="1200" cap="none" spc="0" normalizeH="0" baseline="0" noProof="0" dirty="0">
                  <a:ln>
                    <a:noFill/>
                  </a:ln>
                  <a:solidFill>
                    <a:prstClr val="black"/>
                  </a:solidFill>
                  <a:effectLst/>
                  <a:uLnTx/>
                  <a:uFillTx/>
                  <a:latin typeface="Century Gothic"/>
                  <a:ea typeface="+mn-ea"/>
                  <a:cs typeface="+mn-cs"/>
                </a:rPr>
              </a:br>
              <a:r>
                <a:rPr kumimoji="0" lang="en-US" sz="1867" b="0" i="0" u="none" strike="noStrike" kern="1200" cap="none" spc="0" normalizeH="0" baseline="0" noProof="0" dirty="0">
                  <a:ln>
                    <a:noFill/>
                  </a:ln>
                  <a:solidFill>
                    <a:prstClr val="black"/>
                  </a:solidFill>
                  <a:effectLst/>
                  <a:uLnTx/>
                  <a:uFillTx/>
                  <a:latin typeface="Century Gothic"/>
                  <a:ea typeface="+mn-ea"/>
                  <a:cs typeface="+mn-cs"/>
                </a:rPr>
                <a:t> 2018-Q4</a:t>
              </a:r>
            </a:p>
          </p:txBody>
        </p:sp>
      </p:grpSp>
      <p:grpSp>
        <p:nvGrpSpPr>
          <p:cNvPr id="44" name="Group 43">
            <a:extLst>
              <a:ext uri="{FF2B5EF4-FFF2-40B4-BE49-F238E27FC236}">
                <a16:creationId xmlns:a16="http://schemas.microsoft.com/office/drawing/2014/main" id="{CCD17889-5D75-406C-BC95-0765524E4288}"/>
              </a:ext>
            </a:extLst>
          </p:cNvPr>
          <p:cNvGrpSpPr/>
          <p:nvPr/>
        </p:nvGrpSpPr>
        <p:grpSpPr>
          <a:xfrm>
            <a:off x="8374014" y="1360857"/>
            <a:ext cx="1905000" cy="2419578"/>
            <a:chOff x="790372" y="1398912"/>
            <a:chExt cx="1905000" cy="2419576"/>
          </a:xfrm>
        </p:grpSpPr>
        <p:sp>
          <p:nvSpPr>
            <p:cNvPr id="49" name="Oval 48">
              <a:extLst>
                <a:ext uri="{FF2B5EF4-FFF2-40B4-BE49-F238E27FC236}">
                  <a16:creationId xmlns:a16="http://schemas.microsoft.com/office/drawing/2014/main" id="{7C9B9948-C078-4920-9A16-5C46B93F7593}"/>
                </a:ext>
              </a:extLst>
            </p:cNvPr>
            <p:cNvSpPr/>
            <p:nvPr/>
          </p:nvSpPr>
          <p:spPr>
            <a:xfrm>
              <a:off x="790372" y="1398912"/>
              <a:ext cx="1905000" cy="1752600"/>
            </a:xfrm>
            <a:prstGeom prst="ellipse">
              <a:avLst/>
            </a:prstGeom>
            <a:noFill/>
            <a:ln w="76200">
              <a:solidFill>
                <a:srgbClr val="EE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51" name="Picture 50">
              <a:extLst>
                <a:ext uri="{FF2B5EF4-FFF2-40B4-BE49-F238E27FC236}">
                  <a16:creationId xmlns:a16="http://schemas.microsoft.com/office/drawing/2014/main" id="{16D5CC5F-5F7F-445C-862A-87C642EA06D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47995" y="2013573"/>
              <a:ext cx="936652" cy="936652"/>
            </a:xfrm>
            <a:prstGeom prst="rect">
              <a:avLst/>
            </a:prstGeom>
          </p:spPr>
        </p:pic>
        <p:sp>
          <p:nvSpPr>
            <p:cNvPr id="52" name="TextBox 51">
              <a:extLst>
                <a:ext uri="{FF2B5EF4-FFF2-40B4-BE49-F238E27FC236}">
                  <a16:creationId xmlns:a16="http://schemas.microsoft.com/office/drawing/2014/main" id="{27861F53-8D91-42FE-85CC-13BB6627DA9B}"/>
                </a:ext>
              </a:extLst>
            </p:cNvPr>
            <p:cNvSpPr txBox="1"/>
            <p:nvPr/>
          </p:nvSpPr>
          <p:spPr>
            <a:xfrm>
              <a:off x="887947" y="3151512"/>
              <a:ext cx="1798889" cy="666976"/>
            </a:xfrm>
            <a:prstGeom prst="rect">
              <a:avLst/>
            </a:prstGeom>
            <a:no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entury Gothic"/>
                  <a:ea typeface="+mn-ea"/>
                  <a:cs typeface="+mn-cs"/>
                </a:rPr>
                <a:t>Core CPI</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entury Gothic"/>
                  <a:ea typeface="+mn-ea"/>
                  <a:cs typeface="+mn-cs"/>
                </a:rPr>
                <a:t>February 2019</a:t>
              </a:r>
            </a:p>
          </p:txBody>
        </p:sp>
      </p:grpSp>
      <p:sp>
        <p:nvSpPr>
          <p:cNvPr id="53" name="TextBox 52">
            <a:extLst>
              <a:ext uri="{FF2B5EF4-FFF2-40B4-BE49-F238E27FC236}">
                <a16:creationId xmlns:a16="http://schemas.microsoft.com/office/drawing/2014/main" id="{7C97B24D-847D-461F-852E-ABF4BB3C5EBD}"/>
              </a:ext>
            </a:extLst>
          </p:cNvPr>
          <p:cNvSpPr txBox="1"/>
          <p:nvPr/>
        </p:nvSpPr>
        <p:spPr>
          <a:xfrm>
            <a:off x="8954162" y="1404738"/>
            <a:ext cx="995783" cy="523218"/>
          </a:xfrm>
          <a:prstGeom prst="rect">
            <a:avLst/>
          </a:prstGeom>
          <a:noFill/>
        </p:spPr>
        <p:txBody>
          <a:bodyPr wrap="non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a:ea typeface="+mn-ea"/>
                <a:cs typeface="+mn-cs"/>
              </a:rPr>
              <a:t>2.1%</a:t>
            </a:r>
          </a:p>
        </p:txBody>
      </p:sp>
      <p:sp>
        <p:nvSpPr>
          <p:cNvPr id="3" name="TextBox 2">
            <a:extLst>
              <a:ext uri="{FF2B5EF4-FFF2-40B4-BE49-F238E27FC236}">
                <a16:creationId xmlns:a16="http://schemas.microsoft.com/office/drawing/2014/main" id="{39E101DE-4E11-486F-8951-9E5DBB5F8049}"/>
              </a:ext>
            </a:extLst>
          </p:cNvPr>
          <p:cNvSpPr txBox="1"/>
          <p:nvPr/>
        </p:nvSpPr>
        <p:spPr>
          <a:xfrm>
            <a:off x="5734127" y="1444699"/>
            <a:ext cx="995783" cy="523218"/>
          </a:xfrm>
          <a:prstGeom prst="rect">
            <a:avLst/>
          </a:prstGeom>
          <a:noFill/>
        </p:spPr>
        <p:txBody>
          <a:bodyPr wrap="non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a:ea typeface="+mn-ea"/>
                <a:cs typeface="+mn-cs"/>
              </a:rPr>
              <a:t>2.8%</a:t>
            </a:r>
          </a:p>
        </p:txBody>
      </p:sp>
      <p:sp>
        <p:nvSpPr>
          <p:cNvPr id="40" name="Rectangle 2"/>
          <p:cNvSpPr>
            <a:spLocks noGrp="1" noChangeArrowheads="1"/>
          </p:cNvSpPr>
          <p:nvPr>
            <p:ph type="title"/>
          </p:nvPr>
        </p:nvSpPr>
        <p:spPr>
          <a:xfrm>
            <a:off x="1110574" y="318650"/>
            <a:ext cx="10392229" cy="609600"/>
          </a:xfrm>
        </p:spPr>
        <p:txBody>
          <a:bodyPr/>
          <a:lstStyle/>
          <a:p>
            <a:r>
              <a:rPr lang="en-US" sz="3600" dirty="0"/>
              <a:t>fundamentals remain strong but…</a:t>
            </a:r>
          </a:p>
        </p:txBody>
      </p:sp>
    </p:spTree>
    <p:extLst>
      <p:ext uri="{BB962C8B-B14F-4D97-AF65-F5344CB8AC3E}">
        <p14:creationId xmlns:p14="http://schemas.microsoft.com/office/powerpoint/2010/main" val="2499794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C0617-AA41-4028-AA99-36B26428714A}"/>
              </a:ext>
            </a:extLst>
          </p:cNvPr>
          <p:cNvSpPr>
            <a:spLocks noGrp="1"/>
          </p:cNvSpPr>
          <p:nvPr>
            <p:ph type="title"/>
          </p:nvPr>
        </p:nvSpPr>
        <p:spPr>
          <a:xfrm>
            <a:off x="1280161" y="304800"/>
            <a:ext cx="10799064" cy="609600"/>
          </a:xfrm>
        </p:spPr>
        <p:txBody>
          <a:bodyPr/>
          <a:lstStyle/>
          <a:p>
            <a:r>
              <a:rPr lang="en-US" dirty="0"/>
              <a:t>Buyers Have More Options to Choose From</a:t>
            </a:r>
          </a:p>
        </p:txBody>
      </p:sp>
      <p:graphicFrame>
        <p:nvGraphicFramePr>
          <p:cNvPr id="5" name="Content Placeholder 4">
            <a:extLst>
              <a:ext uri="{FF2B5EF4-FFF2-40B4-BE49-F238E27FC236}">
                <a16:creationId xmlns:a16="http://schemas.microsoft.com/office/drawing/2014/main" id="{744F0281-48EB-4B1A-ACBE-A3B075E338FB}"/>
              </a:ext>
            </a:extLst>
          </p:cNvPr>
          <p:cNvGraphicFramePr>
            <a:graphicFrameLocks noGrp="1"/>
          </p:cNvGraphicFramePr>
          <p:nvPr>
            <p:ph sz="quarter" idx="13"/>
          </p:nvPr>
        </p:nvGraphicFramePr>
        <p:xfrm>
          <a:off x="263525" y="1319213"/>
          <a:ext cx="5726113" cy="4727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F26F1BA5-A9CF-4D21-A851-0DF07C59F171}"/>
              </a:ext>
            </a:extLst>
          </p:cNvPr>
          <p:cNvGraphicFramePr>
            <a:graphicFrameLocks noGrp="1"/>
          </p:cNvGraphicFramePr>
          <p:nvPr>
            <p:ph sz="quarter" idx="14"/>
          </p:nvPr>
        </p:nvGraphicFramePr>
        <p:xfrm>
          <a:off x="6229350" y="1319213"/>
          <a:ext cx="5726113" cy="472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6557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338F0-53A2-4208-B067-3260B1CA8FDD}"/>
              </a:ext>
            </a:extLst>
          </p:cNvPr>
          <p:cNvSpPr>
            <a:spLocks noGrp="1"/>
          </p:cNvSpPr>
          <p:nvPr>
            <p:ph type="title"/>
          </p:nvPr>
        </p:nvSpPr>
        <p:spPr/>
        <p:txBody>
          <a:bodyPr/>
          <a:lstStyle/>
          <a:p>
            <a:r>
              <a:rPr lang="en-US" dirty="0"/>
              <a:t>Especially Below $750K</a:t>
            </a:r>
          </a:p>
        </p:txBody>
      </p:sp>
      <p:graphicFrame>
        <p:nvGraphicFramePr>
          <p:cNvPr id="4" name="Content Placeholder 3">
            <a:extLst>
              <a:ext uri="{FF2B5EF4-FFF2-40B4-BE49-F238E27FC236}">
                <a16:creationId xmlns:a16="http://schemas.microsoft.com/office/drawing/2014/main" id="{2D6FC6D5-EAEA-4666-A1B3-62851C460B9F}"/>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7542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BAD3D-AF39-4CDD-BD37-D18FC15F4B4C}"/>
              </a:ext>
            </a:extLst>
          </p:cNvPr>
          <p:cNvSpPr>
            <a:spLocks noGrp="1"/>
          </p:cNvSpPr>
          <p:nvPr>
            <p:ph type="title"/>
          </p:nvPr>
        </p:nvSpPr>
        <p:spPr/>
        <p:txBody>
          <a:bodyPr/>
          <a:lstStyle/>
          <a:p>
            <a:r>
              <a:rPr lang="en-US" dirty="0"/>
              <a:t>More Listings Across Most Parts of Region</a:t>
            </a:r>
          </a:p>
        </p:txBody>
      </p:sp>
      <p:graphicFrame>
        <p:nvGraphicFramePr>
          <p:cNvPr id="4" name="Content Placeholder 3">
            <a:extLst>
              <a:ext uri="{FF2B5EF4-FFF2-40B4-BE49-F238E27FC236}">
                <a16:creationId xmlns:a16="http://schemas.microsoft.com/office/drawing/2014/main" id="{185696C6-007C-4341-A1AC-B005C888589F}"/>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8165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1129-8047-4CF1-A067-E57AAACCA666}"/>
              </a:ext>
            </a:extLst>
          </p:cNvPr>
          <p:cNvSpPr>
            <a:spLocks noGrp="1"/>
          </p:cNvSpPr>
          <p:nvPr>
            <p:ph type="ctrTitle"/>
          </p:nvPr>
        </p:nvSpPr>
        <p:spPr/>
        <p:txBody>
          <a:bodyPr/>
          <a:lstStyle/>
          <a:p>
            <a:r>
              <a:rPr lang="en-US" dirty="0"/>
              <a:t>Median Prices</a:t>
            </a:r>
          </a:p>
        </p:txBody>
      </p:sp>
      <p:sp>
        <p:nvSpPr>
          <p:cNvPr id="3" name="Subtitle 2">
            <a:extLst>
              <a:ext uri="{FF2B5EF4-FFF2-40B4-BE49-F238E27FC236}">
                <a16:creationId xmlns:a16="http://schemas.microsoft.com/office/drawing/2014/main" id="{A10D662A-470E-4EAF-9D4C-66808A7CF7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8553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26B6F-F1DB-4237-AE36-EFA5642B25C0}"/>
              </a:ext>
            </a:extLst>
          </p:cNvPr>
          <p:cNvSpPr>
            <a:spLocks noGrp="1"/>
          </p:cNvSpPr>
          <p:nvPr>
            <p:ph type="title"/>
          </p:nvPr>
        </p:nvSpPr>
        <p:spPr/>
        <p:txBody>
          <a:bodyPr/>
          <a:lstStyle/>
          <a:p>
            <a:r>
              <a:rPr lang="en-US" dirty="0"/>
              <a:t>Prices Have Been on a Tear</a:t>
            </a:r>
          </a:p>
        </p:txBody>
      </p:sp>
      <p:graphicFrame>
        <p:nvGraphicFramePr>
          <p:cNvPr id="4" name="Content Placeholder 3">
            <a:extLst>
              <a:ext uri="{FF2B5EF4-FFF2-40B4-BE49-F238E27FC236}">
                <a16:creationId xmlns:a16="http://schemas.microsoft.com/office/drawing/2014/main" id="{4F6CCBCF-85EA-423D-B17A-17C1EBFE233E}"/>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571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7D44A-91CA-476B-B3D0-76A5D023544E}"/>
              </a:ext>
            </a:extLst>
          </p:cNvPr>
          <p:cNvSpPr>
            <a:spLocks noGrp="1"/>
          </p:cNvSpPr>
          <p:nvPr>
            <p:ph type="title"/>
          </p:nvPr>
        </p:nvSpPr>
        <p:spPr/>
        <p:txBody>
          <a:bodyPr/>
          <a:lstStyle/>
          <a:p>
            <a:r>
              <a:rPr lang="en-US" dirty="0"/>
              <a:t>However, Starting to Lose Momentum</a:t>
            </a:r>
          </a:p>
        </p:txBody>
      </p:sp>
      <p:graphicFrame>
        <p:nvGraphicFramePr>
          <p:cNvPr id="4" name="Content Placeholder 3">
            <a:extLst>
              <a:ext uri="{FF2B5EF4-FFF2-40B4-BE49-F238E27FC236}">
                <a16:creationId xmlns:a16="http://schemas.microsoft.com/office/drawing/2014/main" id="{B1EF36A0-F177-4955-8FE9-90E85A82B541}"/>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738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748555-AA73-4DCC-AE80-54DF15E7F9E6}"/>
              </a:ext>
            </a:extLst>
          </p:cNvPr>
          <p:cNvSpPr>
            <a:spLocks noGrp="1"/>
          </p:cNvSpPr>
          <p:nvPr>
            <p:ph type="title"/>
          </p:nvPr>
        </p:nvSpPr>
        <p:spPr/>
        <p:txBody>
          <a:bodyPr/>
          <a:lstStyle/>
          <a:p>
            <a:r>
              <a:rPr lang="en-US" dirty="0"/>
              <a:t>Lots of Diversity in Price Segments</a:t>
            </a:r>
          </a:p>
        </p:txBody>
      </p:sp>
      <p:graphicFrame>
        <p:nvGraphicFramePr>
          <p:cNvPr id="4" name="Content Placeholder 3">
            <a:extLst>
              <a:ext uri="{FF2B5EF4-FFF2-40B4-BE49-F238E27FC236}">
                <a16:creationId xmlns:a16="http://schemas.microsoft.com/office/drawing/2014/main" id="{A9FFCA36-DDBC-47EB-B0EC-B46B410F1562}"/>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228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7B1FC5-BBE4-4B0D-B123-62F1367B7802}"/>
              </a:ext>
            </a:extLst>
          </p:cNvPr>
          <p:cNvSpPr>
            <a:spLocks noGrp="1"/>
          </p:cNvSpPr>
          <p:nvPr>
            <p:ph type="title"/>
          </p:nvPr>
        </p:nvSpPr>
        <p:spPr/>
        <p:txBody>
          <a:bodyPr/>
          <a:lstStyle/>
          <a:p>
            <a:r>
              <a:rPr lang="en-US" dirty="0"/>
              <a:t>Lower-Priced Areas Seeing Growth Slow</a:t>
            </a:r>
          </a:p>
        </p:txBody>
      </p:sp>
      <p:graphicFrame>
        <p:nvGraphicFramePr>
          <p:cNvPr id="4" name="Content Placeholder 3">
            <a:extLst>
              <a:ext uri="{FF2B5EF4-FFF2-40B4-BE49-F238E27FC236}">
                <a16:creationId xmlns:a16="http://schemas.microsoft.com/office/drawing/2014/main" id="{15DAB780-1441-473F-A515-B49F630A723C}"/>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941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6B3FD-0995-48C7-80AE-8F81B95B232F}"/>
              </a:ext>
            </a:extLst>
          </p:cNvPr>
          <p:cNvSpPr>
            <a:spLocks noGrp="1"/>
          </p:cNvSpPr>
          <p:nvPr>
            <p:ph sz="quarter" idx="13"/>
          </p:nvPr>
        </p:nvSpPr>
        <p:spPr>
          <a:xfrm>
            <a:off x="749148" y="1550075"/>
            <a:ext cx="11201286" cy="4727515"/>
          </a:xfrm>
        </p:spPr>
        <p:txBody>
          <a:bodyPr>
            <a:normAutofit/>
          </a:bodyPr>
          <a:lstStyle/>
          <a:p>
            <a:r>
              <a:rPr lang="en-US" dirty="0">
                <a:latin typeface="+mn-lt"/>
                <a:cs typeface="Arial" panose="020B0604020202020204" pitchFamily="34" charset="0"/>
              </a:rPr>
              <a:t>great to good </a:t>
            </a:r>
          </a:p>
          <a:p>
            <a:r>
              <a:rPr lang="en-US" dirty="0">
                <a:latin typeface="+mn-lt"/>
                <a:cs typeface="Arial" panose="020B0604020202020204" pitchFamily="34" charset="0"/>
              </a:rPr>
              <a:t>sales have turned the corner </a:t>
            </a:r>
          </a:p>
          <a:p>
            <a:r>
              <a:rPr lang="en-US" dirty="0">
                <a:latin typeface="+mn-lt"/>
                <a:cs typeface="Arial" panose="020B0604020202020204" pitchFamily="34" charset="0"/>
              </a:rPr>
              <a:t>price gains moderating almost everywhere</a:t>
            </a:r>
          </a:p>
          <a:p>
            <a:r>
              <a:rPr lang="en-US" dirty="0">
                <a:latin typeface="+mn-lt"/>
                <a:cs typeface="Arial" panose="020B0604020202020204" pitchFamily="34" charset="0"/>
              </a:rPr>
              <a:t>active listings increasing but not nearly as fast</a:t>
            </a:r>
          </a:p>
          <a:p>
            <a:r>
              <a:rPr lang="en-US" dirty="0">
                <a:latin typeface="+mn-lt"/>
                <a:cs typeface="Arial" panose="020B0604020202020204" pitchFamily="34" charset="0"/>
              </a:rPr>
              <a:t>time on market increasing</a:t>
            </a:r>
          </a:p>
          <a:p>
            <a:r>
              <a:rPr lang="en-US" dirty="0">
                <a:latin typeface="+mn-lt"/>
                <a:cs typeface="Arial" panose="020B0604020202020204" pitchFamily="34" charset="0"/>
              </a:rPr>
              <a:t>more price reductions &amp; low rates = opportunity for buyers</a:t>
            </a:r>
          </a:p>
        </p:txBody>
      </p:sp>
      <p:sp>
        <p:nvSpPr>
          <p:cNvPr id="4" name="Title 3">
            <a:extLst>
              <a:ext uri="{FF2B5EF4-FFF2-40B4-BE49-F238E27FC236}">
                <a16:creationId xmlns:a16="http://schemas.microsoft.com/office/drawing/2014/main" id="{BCBEB4FB-B459-4AB3-B07A-8ADE702948E9}"/>
              </a:ext>
            </a:extLst>
          </p:cNvPr>
          <p:cNvSpPr>
            <a:spLocks noGrp="1"/>
          </p:cNvSpPr>
          <p:nvPr>
            <p:ph type="title"/>
          </p:nvPr>
        </p:nvSpPr>
        <p:spPr/>
        <p:txBody>
          <a:bodyPr/>
          <a:lstStyle/>
          <a:p>
            <a:r>
              <a:rPr lang="en-US" dirty="0"/>
              <a:t>2/19: how is the </a:t>
            </a:r>
            <a:r>
              <a:rPr lang="en-US" dirty="0" err="1"/>
              <a:t>monterey</a:t>
            </a:r>
            <a:r>
              <a:rPr lang="en-US" dirty="0"/>
              <a:t> market? </a:t>
            </a:r>
          </a:p>
        </p:txBody>
      </p:sp>
    </p:spTree>
    <p:extLst>
      <p:ext uri="{BB962C8B-B14F-4D97-AF65-F5344CB8AC3E}">
        <p14:creationId xmlns:p14="http://schemas.microsoft.com/office/powerpoint/2010/main" val="310821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a</a:t>
            </a:r>
            <a:r>
              <a:rPr lang="en-US" b="0" dirty="0"/>
              <a:t>ffordability is elusive </a:t>
            </a:r>
          </a:p>
        </p:txBody>
      </p:sp>
    </p:spTree>
    <p:extLst>
      <p:ext uri="{BB962C8B-B14F-4D97-AF65-F5344CB8AC3E}">
        <p14:creationId xmlns:p14="http://schemas.microsoft.com/office/powerpoint/2010/main" val="88317917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954841394"/>
              </p:ext>
            </p:extLst>
          </p:nvPr>
        </p:nvGraphicFramePr>
        <p:xfrm>
          <a:off x="457199" y="1563304"/>
          <a:ext cx="11609109" cy="4784009"/>
        </p:xfrm>
        <a:graphic>
          <a:graphicData uri="http://schemas.openxmlformats.org/drawingml/2006/chart">
            <c:chart xmlns:c="http://schemas.openxmlformats.org/drawingml/2006/chart" xmlns:r="http://schemas.openxmlformats.org/officeDocument/2006/relationships" r:id="rId3"/>
          </a:graphicData>
        </a:graphic>
      </p:graphicFrame>
      <p:sp>
        <p:nvSpPr>
          <p:cNvPr id="10242" name="Rectangle 2"/>
          <p:cNvSpPr>
            <a:spLocks noGrp="1" noChangeArrowheads="1"/>
          </p:cNvSpPr>
          <p:nvPr>
            <p:ph type="title"/>
          </p:nvPr>
        </p:nvSpPr>
        <p:spPr>
          <a:xfrm>
            <a:off x="1122104" y="364339"/>
            <a:ext cx="8927227" cy="1089529"/>
          </a:xfrm>
        </p:spPr>
        <p:txBody>
          <a:bodyPr/>
          <a:lstStyle/>
          <a:p>
            <a:r>
              <a:rPr lang="en-US" sz="3600" b="0" dirty="0"/>
              <a:t>growth slowed at the end of 2018</a:t>
            </a:r>
          </a:p>
        </p:txBody>
      </p:sp>
      <p:sp>
        <p:nvSpPr>
          <p:cNvPr id="10244" name="Rectangle 4"/>
          <p:cNvSpPr>
            <a:spLocks noGrp="1" noChangeArrowheads="1"/>
          </p:cNvSpPr>
          <p:nvPr>
            <p:ph idx="4294967295"/>
          </p:nvPr>
        </p:nvSpPr>
        <p:spPr>
          <a:xfrm>
            <a:off x="1157097" y="1287885"/>
            <a:ext cx="10335006" cy="465103"/>
          </a:xfrm>
          <a:prstGeom prst="rect">
            <a:avLst/>
          </a:prstGeom>
        </p:spPr>
        <p:txBody>
          <a:bodyPr/>
          <a:lstStyle/>
          <a:p>
            <a:pPr marL="0" indent="0" algn="ctr">
              <a:buNone/>
            </a:pPr>
            <a:r>
              <a:rPr lang="en-US" sz="2000" dirty="0"/>
              <a:t>GDP: 2018: 2.9%  2019:2.4%</a:t>
            </a:r>
          </a:p>
        </p:txBody>
      </p:sp>
      <p:sp>
        <p:nvSpPr>
          <p:cNvPr id="10246" name="Line 6"/>
          <p:cNvSpPr>
            <a:spLocks noChangeShapeType="1"/>
          </p:cNvSpPr>
          <p:nvPr/>
        </p:nvSpPr>
        <p:spPr bwMode="auto">
          <a:xfrm flipV="1">
            <a:off x="4957340" y="1834637"/>
            <a:ext cx="0" cy="4083563"/>
          </a:xfrm>
          <a:prstGeom prst="line">
            <a:avLst/>
          </a:prstGeom>
          <a:noFill/>
          <a:ln w="57150">
            <a:solidFill>
              <a:schemeClr val="tx2"/>
            </a:solidFill>
            <a:round/>
            <a:headEnd/>
            <a:tailEnd/>
          </a:ln>
          <a:effectLst>
            <a:outerShdw blurRad="50800" dist="38100" algn="l" rotWithShape="0">
              <a:prstClr val="black">
                <a:alpha val="40000"/>
              </a:prstClr>
            </a:outerShdw>
          </a:effectLst>
          <a:extLst>
            <a:ext uri="{909E8E84-426E-40DD-AFC4-6F175D3DCCD1}">
              <a14:hiddenFill xmlns:a14="http://schemas.microsoft.com/office/drawing/2010/main">
                <a:noFill/>
              </a14:hiddenFill>
            </a:ext>
          </a:extLst>
        </p:spPr>
        <p:txBody>
          <a:bodyPr/>
          <a:lstStyle/>
          <a:p>
            <a:pPr algn="r" fontAlgn="base">
              <a:spcBef>
                <a:spcPct val="0"/>
              </a:spcBef>
              <a:spcAft>
                <a:spcPct val="0"/>
              </a:spcAft>
              <a:defRPr/>
            </a:pPr>
            <a:endParaRPr lang="en-US" sz="2000">
              <a:solidFill>
                <a:prstClr val="black"/>
              </a:solidFill>
              <a:latin typeface="Century Gothic" panose="020B0502020202020204" pitchFamily="34" charset="0"/>
            </a:endParaRPr>
          </a:p>
        </p:txBody>
      </p:sp>
      <p:sp>
        <p:nvSpPr>
          <p:cNvPr id="10247" name="Text Box 7"/>
          <p:cNvSpPr txBox="1">
            <a:spLocks noChangeArrowheads="1"/>
          </p:cNvSpPr>
          <p:nvPr/>
        </p:nvSpPr>
        <p:spPr bwMode="auto">
          <a:xfrm>
            <a:off x="2261601" y="1862424"/>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en-US" sz="1800" dirty="0">
                <a:latin typeface="+mj-lt"/>
              </a:rPr>
              <a:t>ANNUALLY</a:t>
            </a:r>
          </a:p>
        </p:txBody>
      </p:sp>
      <p:sp>
        <p:nvSpPr>
          <p:cNvPr id="10248" name="Text Box 8"/>
          <p:cNvSpPr txBox="1">
            <a:spLocks noChangeArrowheads="1"/>
          </p:cNvSpPr>
          <p:nvPr/>
        </p:nvSpPr>
        <p:spPr bwMode="auto">
          <a:xfrm>
            <a:off x="5566940" y="1834638"/>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en-US" sz="1800" dirty="0">
                <a:latin typeface="+mj-lt"/>
              </a:rPr>
              <a:t>QUARTERLY</a:t>
            </a:r>
          </a:p>
        </p:txBody>
      </p:sp>
      <p:sp>
        <p:nvSpPr>
          <p:cNvPr id="10249" name="Text Box 9"/>
          <p:cNvSpPr txBox="1">
            <a:spLocks noChangeArrowheads="1"/>
          </p:cNvSpPr>
          <p:nvPr/>
        </p:nvSpPr>
        <p:spPr bwMode="auto">
          <a:xfrm>
            <a:off x="3276600" y="4986919"/>
            <a:ext cx="4618237" cy="338554"/>
          </a:xfrm>
          <a:prstGeom prst="rect">
            <a:avLst/>
          </a:prstGeom>
          <a:solidFill>
            <a:schemeClr val="bg1"/>
          </a:solidFill>
          <a:ln w="9525">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en-US" sz="1600" dirty="0">
                <a:solidFill>
                  <a:schemeClr val="accent1"/>
                </a:solidFill>
                <a:latin typeface="+mj-lt"/>
                <a:cs typeface="Arial" pitchFamily="34" charset="0"/>
              </a:rPr>
              <a:t>2009 Largest Annual Drop since 1946 (-2.8%)</a:t>
            </a:r>
          </a:p>
        </p:txBody>
      </p:sp>
      <p:sp>
        <p:nvSpPr>
          <p:cNvPr id="10250" name="Line 10"/>
          <p:cNvSpPr>
            <a:spLocks noChangeShapeType="1"/>
          </p:cNvSpPr>
          <p:nvPr/>
        </p:nvSpPr>
        <p:spPr bwMode="auto">
          <a:xfrm flipH="1" flipV="1">
            <a:off x="2871201" y="4772259"/>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fontAlgn="base">
              <a:spcBef>
                <a:spcPct val="0"/>
              </a:spcBef>
              <a:spcAft>
                <a:spcPct val="0"/>
              </a:spcAft>
              <a:defRPr/>
            </a:pPr>
            <a:endParaRPr lang="en-US" sz="2000">
              <a:solidFill>
                <a:prstClr val="black"/>
              </a:solidFill>
              <a:latin typeface="Century Gothic" panose="020B0502020202020204" pitchFamily="34" charset="0"/>
            </a:endParaRPr>
          </a:p>
        </p:txBody>
      </p:sp>
      <p:sp>
        <p:nvSpPr>
          <p:cNvPr id="11" name="Text Box 2"/>
          <p:cNvSpPr txBox="1">
            <a:spLocks noChangeArrowheads="1"/>
          </p:cNvSpPr>
          <p:nvPr/>
        </p:nvSpPr>
        <p:spPr bwMode="auto">
          <a:xfrm>
            <a:off x="7463680" y="6273920"/>
            <a:ext cx="3676006"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defRPr/>
            </a:pPr>
            <a:r>
              <a:rPr lang="en-US" sz="933" dirty="0">
                <a:solidFill>
                  <a:srgbClr val="C0C0C8"/>
                </a:solidFill>
                <a:latin typeface="Arial" panose="020B0604020202020204" pitchFamily="34" charset="0"/>
                <a:cs typeface="Arial" panose="020B0604020202020204" pitchFamily="34" charset="0"/>
              </a:rPr>
              <a:t>SEIRES:  GDP</a:t>
            </a:r>
          </a:p>
          <a:p>
            <a:pPr algn="r" fontAlgn="base">
              <a:spcBef>
                <a:spcPct val="0"/>
              </a:spcBef>
              <a:spcAft>
                <a:spcPct val="0"/>
              </a:spcAft>
              <a:defRPr/>
            </a:pPr>
            <a:r>
              <a:rPr lang="en-US" sz="933" dirty="0">
                <a:solidFill>
                  <a:srgbClr val="C0C0C8"/>
                </a:solidFill>
                <a:latin typeface="Arial" panose="020B0604020202020204" pitchFamily="34" charset="0"/>
                <a:cs typeface="Arial" panose="020B0604020202020204" pitchFamily="34" charset="0"/>
              </a:rPr>
              <a:t>SOURCE: US  Dept. of Commerce, Bureau of Economic Analysis</a:t>
            </a:r>
          </a:p>
        </p:txBody>
      </p:sp>
      <p:sp>
        <p:nvSpPr>
          <p:cNvPr id="12" name="Slide Number Placeholder 2">
            <a:extLst>
              <a:ext uri="{FF2B5EF4-FFF2-40B4-BE49-F238E27FC236}">
                <a16:creationId xmlns:a16="http://schemas.microsoft.com/office/drawing/2014/main" id="{7EC42B3C-74CE-4CFE-BEC9-C5A773A69A97}"/>
              </a:ext>
            </a:extLst>
          </p:cNvPr>
          <p:cNvSpPr>
            <a:spLocks noGrp="1"/>
          </p:cNvSpPr>
          <p:nvPr>
            <p:ph type="sldNum" sz="quarter" idx="10"/>
          </p:nvPr>
        </p:nvSpPr>
        <p:spPr>
          <a:xfrm>
            <a:off x="11277600" y="6048457"/>
            <a:ext cx="1155700" cy="666977"/>
          </a:xfrm>
        </p:spPr>
        <p:txBody>
          <a:bodyPr/>
          <a:lstStyle/>
          <a:p>
            <a:pPr defTabSz="914446">
              <a:defRPr/>
            </a:pPr>
            <a:r>
              <a:rPr lang="en-US" dirty="0">
                <a:solidFill>
                  <a:srgbClr val="C0C0C8"/>
                </a:solidFill>
                <a:latin typeface="Arial" panose="020B0604020202020204"/>
              </a:rPr>
              <a:t>page</a:t>
            </a:r>
          </a:p>
          <a:p>
            <a:pPr defTabSz="914446">
              <a:defRPr/>
            </a:pPr>
            <a:r>
              <a:rPr lang="en-US" dirty="0">
                <a:solidFill>
                  <a:srgbClr val="C0C0C8"/>
                </a:solidFill>
                <a:latin typeface="Arial" panose="020B0604020202020204"/>
              </a:rPr>
              <a:t>0</a:t>
            </a:r>
            <a:fld id="{37D409AB-2201-4E18-8A34-C31753AD9B06}" type="slidenum">
              <a:rPr lang="uk-UA">
                <a:solidFill>
                  <a:srgbClr val="C0C0C8"/>
                </a:solidFill>
                <a:latin typeface="Arial" panose="020B0604020202020204"/>
              </a:rPr>
              <a:pPr defTabSz="914446">
                <a:defRPr/>
              </a:pPr>
              <a:t>6</a:t>
            </a:fld>
            <a:endParaRPr lang="uk-UA" dirty="0">
              <a:solidFill>
                <a:srgbClr val="C0C0C8"/>
              </a:solidFill>
              <a:latin typeface="Arial" panose="020B0604020202020204"/>
            </a:endParaRPr>
          </a:p>
        </p:txBody>
      </p:sp>
    </p:spTree>
    <p:extLst>
      <p:ext uri="{BB962C8B-B14F-4D97-AF65-F5344CB8AC3E}">
        <p14:creationId xmlns:p14="http://schemas.microsoft.com/office/powerpoint/2010/main" val="301007225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550" y="420723"/>
            <a:ext cx="10706851" cy="609600"/>
          </a:xfrm>
          <a:prstGeom prst="rect">
            <a:avLst/>
          </a:prstGeom>
        </p:spPr>
        <p:txBody>
          <a:bodyPr lIns="91439" tIns="45719" rIns="91439" bIns="45719">
            <a:normAutofit fontScale="90000"/>
          </a:bodyPr>
          <a:lstStyle/>
          <a:p>
            <a:r>
              <a:rPr lang="en-US" dirty="0" err="1"/>
              <a:t>monterey</a:t>
            </a:r>
            <a:r>
              <a:rPr lang="en-US" dirty="0"/>
              <a:t>: not the lowest in the state - 19%</a:t>
            </a:r>
            <a:endParaRPr lang="en-US" b="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3729550"/>
              </p:ext>
            </p:extLst>
          </p:nvPr>
        </p:nvGraphicFramePr>
        <p:xfrm>
          <a:off x="152400" y="1601823"/>
          <a:ext cx="11887199"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8"/>
          <p:cNvSpPr txBox="1">
            <a:spLocks noChangeArrowheads="1"/>
          </p:cNvSpPr>
          <p:nvPr/>
        </p:nvSpPr>
        <p:spPr>
          <a:xfrm>
            <a:off x="637309" y="1220823"/>
            <a:ext cx="9573491" cy="4876800"/>
          </a:xfrm>
          <a:prstGeom prst="rect">
            <a:avLst/>
          </a:prstGeom>
        </p:spPr>
        <p:txBody>
          <a:bodyPr vert="horz" lIns="91439" tIns="45719" rIns="91439" bIns="45719"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1F497D"/>
              </a:buClr>
              <a:buSzPct val="85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2018-Q2: % able to purchase median-priced home</a:t>
            </a:r>
          </a:p>
        </p:txBody>
      </p:sp>
      <p:sp>
        <p:nvSpPr>
          <p:cNvPr id="6" name="Text Box 2"/>
          <p:cNvSpPr txBox="1">
            <a:spLocks noChangeArrowheads="1"/>
          </p:cNvSpPr>
          <p:nvPr/>
        </p:nvSpPr>
        <p:spPr bwMode="auto">
          <a:xfrm>
            <a:off x="127183" y="6197034"/>
            <a:ext cx="4216217"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354"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Housing Affordability Index of Traditional Buyers</a:t>
            </a:r>
          </a:p>
          <a:p>
            <a:pPr marL="0" marR="0" lvl="0" indent="0" algn="l" defTabSz="914354"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Tree>
    <p:extLst>
      <p:ext uri="{BB962C8B-B14F-4D97-AF65-F5344CB8AC3E}">
        <p14:creationId xmlns:p14="http://schemas.microsoft.com/office/powerpoint/2010/main" val="476634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932" y="408079"/>
            <a:ext cx="10392229" cy="887321"/>
          </a:xfrm>
        </p:spPr>
        <p:txBody>
          <a:bodyPr>
            <a:noAutofit/>
          </a:bodyPr>
          <a:lstStyle/>
          <a:p>
            <a:pPr algn="ctr"/>
            <a:r>
              <a:rPr lang="en-US" sz="3600" dirty="0"/>
              <a:t>ca housing affordability? it’s not affordable</a:t>
            </a:r>
          </a:p>
        </p:txBody>
      </p:sp>
      <p:sp>
        <p:nvSpPr>
          <p:cNvPr id="8" name="Content Placeholder 2"/>
          <p:cNvSpPr>
            <a:spLocks noGrp="1"/>
          </p:cNvSpPr>
          <p:nvPr>
            <p:ph idx="1"/>
          </p:nvPr>
        </p:nvSpPr>
        <p:spPr>
          <a:prstGeom prst="rect">
            <a:avLst/>
          </a:prstGeom>
        </p:spPr>
        <p:txBody>
          <a:bodyPr/>
          <a:lstStyle/>
          <a:p>
            <a:pPr marL="0" indent="0" algn="ctr">
              <a:buNone/>
            </a:pPr>
            <a:r>
              <a:rPr lang="en-US" dirty="0"/>
              <a:t>California, 1984-2018</a:t>
            </a:r>
          </a:p>
          <a:p>
            <a:endParaRPr lang="en-US" dirty="0"/>
          </a:p>
        </p:txBody>
      </p:sp>
      <p:sp>
        <p:nvSpPr>
          <p:cNvPr id="7" name="Text Box 2"/>
          <p:cNvSpPr txBox="1">
            <a:spLocks noChangeArrowheads="1"/>
          </p:cNvSpPr>
          <p:nvPr/>
        </p:nvSpPr>
        <p:spPr bwMode="auto">
          <a:xfrm>
            <a:off x="4" y="6211736"/>
            <a:ext cx="4216217"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354"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Housing Affordability Index of Traditional Buyers</a:t>
            </a:r>
          </a:p>
          <a:p>
            <a:pPr marL="0" marR="0" lvl="0" indent="0" algn="l" defTabSz="914354"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6" name="Chart 5"/>
          <p:cNvGraphicFramePr/>
          <p:nvPr>
            <p:extLst/>
          </p:nvPr>
        </p:nvGraphicFramePr>
        <p:xfrm>
          <a:off x="618744" y="1676403"/>
          <a:ext cx="10954512" cy="45353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0"/>
          <p:cNvSpPr txBox="1">
            <a:spLocks noChangeArrowheads="1"/>
          </p:cNvSpPr>
          <p:nvPr/>
        </p:nvSpPr>
        <p:spPr bwMode="auto">
          <a:xfrm>
            <a:off x="5191719" y="1841367"/>
            <a:ext cx="1010211" cy="3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Annual</a:t>
            </a:r>
          </a:p>
        </p:txBody>
      </p:sp>
      <p:sp>
        <p:nvSpPr>
          <p:cNvPr id="11" name="Text Box 10"/>
          <p:cNvSpPr txBox="1">
            <a:spLocks noChangeArrowheads="1"/>
          </p:cNvSpPr>
          <p:nvPr/>
        </p:nvSpPr>
        <p:spPr bwMode="auto">
          <a:xfrm>
            <a:off x="9328728" y="1844696"/>
            <a:ext cx="1260279" cy="3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Quarterly</a:t>
            </a:r>
          </a:p>
        </p:txBody>
      </p:sp>
      <p:sp>
        <p:nvSpPr>
          <p:cNvPr id="12" name="Line 8"/>
          <p:cNvSpPr>
            <a:spLocks noChangeShapeType="1"/>
          </p:cNvSpPr>
          <p:nvPr/>
        </p:nvSpPr>
        <p:spPr bwMode="auto">
          <a:xfrm flipV="1">
            <a:off x="7162800" y="2133600"/>
            <a:ext cx="0" cy="2951203"/>
          </a:xfrm>
          <a:prstGeom prst="line">
            <a:avLst/>
          </a:prstGeom>
          <a:noFill/>
          <a:ln w="76200">
            <a:solidFill>
              <a:schemeClr val="tx1"/>
            </a:solidFill>
            <a:round/>
            <a:headEnd/>
            <a:tailEnd/>
          </a:ln>
          <a:effectLst>
            <a:outerShdw blurRad="50800" dist="38100" algn="l" rotWithShape="0">
              <a:prstClr val="black">
                <a:alpha val="40000"/>
              </a:prstClr>
            </a:outerShdw>
          </a:effectLst>
          <a:extLst>
            <a:ext uri="{909E8E84-426E-40DD-AFC4-6F175D3DCCD1}">
              <a14:hiddenFill xmlns:a14="http://schemas.microsoft.com/office/drawing/2010/main">
                <a:noFill/>
              </a14:hiddenFill>
            </a:ext>
          </a:extLst>
        </p:spPr>
        <p:txBody>
          <a:bodyPr lIns="91439" tIns="45719" rIns="91439" bIns="45719"/>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684276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441759"/>
            <a:ext cx="10706851" cy="609600"/>
          </a:xfrm>
        </p:spPr>
        <p:txBody>
          <a:bodyPr>
            <a:normAutofit fontScale="90000"/>
          </a:bodyPr>
          <a:lstStyle/>
          <a:p>
            <a:pPr algn="ctr"/>
            <a:r>
              <a:rPr lang="en-US" dirty="0">
                <a:latin typeface="Century Gothic" panose="020B0502020202020204" pitchFamily="34" charset="0"/>
              </a:rPr>
              <a:t>income required to buy has jumped - </a:t>
            </a:r>
            <a:r>
              <a:rPr lang="en-US" dirty="0" err="1">
                <a:latin typeface="Century Gothic" panose="020B0502020202020204" pitchFamily="34" charset="0"/>
              </a:rPr>
              <a:t>alot</a:t>
            </a:r>
            <a:r>
              <a:rPr lang="en-US" dirty="0">
                <a:latin typeface="Century Gothic" panose="020B0502020202020204" pitchFamily="34" charset="0"/>
              </a:rPr>
              <a:t>  </a:t>
            </a:r>
            <a:br>
              <a:rPr lang="en-US" dirty="0">
                <a:latin typeface="Century Gothic" panose="020B0502020202020204" pitchFamily="34" charset="0"/>
              </a:rPr>
            </a:br>
            <a:endParaRPr lang="en-US" dirty="0">
              <a:latin typeface="Century Gothic" panose="020B0502020202020204" pitchFamily="34" charset="0"/>
            </a:endParaRPr>
          </a:p>
        </p:txBody>
      </p:sp>
      <p:sp>
        <p:nvSpPr>
          <p:cNvPr id="5" name="Text Box 2"/>
          <p:cNvSpPr txBox="1">
            <a:spLocks noChangeArrowheads="1"/>
          </p:cNvSpPr>
          <p:nvPr/>
        </p:nvSpPr>
        <p:spPr bwMode="auto">
          <a:xfrm>
            <a:off x="152400" y="6248400"/>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Housing Affordability Index of Existing Detached Homes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6" name="Object 5">
            <a:extLst>
              <a:ext uri="{FF2B5EF4-FFF2-40B4-BE49-F238E27FC236}">
                <a16:creationId xmlns:a16="http://schemas.microsoft.com/office/drawing/2014/main" id="{F5A5A496-4A77-458C-ACFF-A1CF5331E135}"/>
              </a:ext>
            </a:extLst>
          </p:cNvPr>
          <p:cNvGraphicFramePr>
            <a:graphicFrameLocks noChangeAspect="1"/>
          </p:cNvGraphicFramePr>
          <p:nvPr>
            <p:extLst>
              <p:ext uri="{D42A27DB-BD31-4B8C-83A1-F6EECF244321}">
                <p14:modId xmlns:p14="http://schemas.microsoft.com/office/powerpoint/2010/main" val="4169051541"/>
              </p:ext>
            </p:extLst>
          </p:nvPr>
        </p:nvGraphicFramePr>
        <p:xfrm>
          <a:off x="914400" y="1539551"/>
          <a:ext cx="10432973" cy="4216123"/>
        </p:xfrm>
        <a:graphic>
          <a:graphicData uri="http://schemas.openxmlformats.org/presentationml/2006/ole">
            <mc:AlternateContent xmlns:mc="http://schemas.openxmlformats.org/markup-compatibility/2006">
              <mc:Choice xmlns:v="urn:schemas-microsoft-com:vml" Requires="v">
                <p:oleObj spid="_x0000_s80044" name="Worksheet" r:id="rId4" imgW="8305979" imgH="3352853" progId="Excel.Sheet.12">
                  <p:embed/>
                </p:oleObj>
              </mc:Choice>
              <mc:Fallback>
                <p:oleObj name="Worksheet" r:id="rId4" imgW="8305979" imgH="3352853" progId="Excel.Sheet.12">
                  <p:embed/>
                  <p:pic>
                    <p:nvPicPr>
                      <p:cNvPr id="6" name="Object 5">
                        <a:extLst>
                          <a:ext uri="{FF2B5EF4-FFF2-40B4-BE49-F238E27FC236}">
                            <a16:creationId xmlns:a16="http://schemas.microsoft.com/office/drawing/2014/main" id="{F5A5A496-4A77-458C-ACFF-A1CF5331E135}"/>
                          </a:ext>
                        </a:extLst>
                      </p:cNvPr>
                      <p:cNvPicPr/>
                      <p:nvPr/>
                    </p:nvPicPr>
                    <p:blipFill>
                      <a:blip r:embed="rId5"/>
                      <a:stretch>
                        <a:fillRect/>
                      </a:stretch>
                    </p:blipFill>
                    <p:spPr>
                      <a:xfrm>
                        <a:off x="914400" y="1539551"/>
                        <a:ext cx="10432973" cy="4216123"/>
                      </a:xfrm>
                      <a:prstGeom prst="rect">
                        <a:avLst/>
                      </a:prstGeom>
                    </p:spPr>
                  </p:pic>
                </p:oleObj>
              </mc:Fallback>
            </mc:AlternateContent>
          </a:graphicData>
        </a:graphic>
      </p:graphicFrame>
    </p:spTree>
    <p:extLst>
      <p:ext uri="{BB962C8B-B14F-4D97-AF65-F5344CB8AC3E}">
        <p14:creationId xmlns:p14="http://schemas.microsoft.com/office/powerpoint/2010/main" val="191522553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marL="0" indent="0" algn="ctr">
              <a:buNone/>
            </a:pPr>
            <a:r>
              <a:rPr lang="en-US" dirty="0"/>
              <a:t>“The Gap”: 3.5% in 1960  9.5% in 2017</a:t>
            </a:r>
          </a:p>
        </p:txBody>
      </p:sp>
      <p:sp>
        <p:nvSpPr>
          <p:cNvPr id="61442" name="Rectangle 2"/>
          <p:cNvSpPr>
            <a:spLocks noGrp="1" noChangeArrowheads="1"/>
          </p:cNvSpPr>
          <p:nvPr>
            <p:ph type="title"/>
          </p:nvPr>
        </p:nvSpPr>
        <p:spPr>
          <a:xfrm>
            <a:off x="1178240" y="434385"/>
            <a:ext cx="9776102" cy="609600"/>
          </a:xfrm>
        </p:spPr>
        <p:txBody>
          <a:bodyPr/>
          <a:lstStyle/>
          <a:p>
            <a:pPr algn="ctr"/>
            <a:r>
              <a:rPr lang="en-US" sz="3600" dirty="0" err="1"/>
              <a:t>u.s.</a:t>
            </a:r>
            <a:r>
              <a:rPr lang="en-US" sz="3600" dirty="0"/>
              <a:t> v ca homeownership gap</a:t>
            </a:r>
          </a:p>
        </p:txBody>
      </p:sp>
      <p:graphicFrame>
        <p:nvGraphicFramePr>
          <p:cNvPr id="3" name="Chart 2"/>
          <p:cNvGraphicFramePr/>
          <p:nvPr>
            <p:extLst>
              <p:ext uri="{D42A27DB-BD31-4B8C-83A1-F6EECF244321}">
                <p14:modId xmlns:p14="http://schemas.microsoft.com/office/powerpoint/2010/main" val="3629096609"/>
              </p:ext>
            </p:extLst>
          </p:nvPr>
        </p:nvGraphicFramePr>
        <p:xfrm>
          <a:off x="1178240" y="1756488"/>
          <a:ext cx="10033147"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2"/>
          <p:cNvSpPr txBox="1">
            <a:spLocks noChangeArrowheads="1"/>
          </p:cNvSpPr>
          <p:nvPr/>
        </p:nvSpPr>
        <p:spPr bwMode="auto">
          <a:xfrm>
            <a:off x="95251" y="6172200"/>
            <a:ext cx="2165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rbel"/>
                <a:ea typeface="+mn-ea"/>
                <a:cs typeface="+mn-cs"/>
              </a:rPr>
              <a:t>SERIES: Homeownership Rates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rbel"/>
                <a:ea typeface="+mn-ea"/>
                <a:cs typeface="+mn-cs"/>
              </a:rPr>
              <a:t>SOURCE: U.S. Census Bureau</a:t>
            </a:r>
          </a:p>
        </p:txBody>
      </p:sp>
    </p:spTree>
    <p:extLst>
      <p:ext uri="{BB962C8B-B14F-4D97-AF65-F5344CB8AC3E}">
        <p14:creationId xmlns:p14="http://schemas.microsoft.com/office/powerpoint/2010/main" val="2955357148"/>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17993525"/>
              </p:ext>
            </p:extLst>
          </p:nvPr>
        </p:nvGraphicFramePr>
        <p:xfrm>
          <a:off x="176270" y="1322024"/>
          <a:ext cx="11396605" cy="489790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03019" y="460277"/>
            <a:ext cx="11787011" cy="609600"/>
          </a:xfrm>
        </p:spPr>
        <p:txBody>
          <a:bodyPr/>
          <a:lstStyle/>
          <a:p>
            <a:r>
              <a:rPr lang="en-US" sz="3600" dirty="0"/>
              <a:t>ca homeownership rate:  2</a:t>
            </a:r>
            <a:r>
              <a:rPr lang="en-US" sz="3600" baseline="30000" dirty="0"/>
              <a:t>nd</a:t>
            </a:r>
            <a:r>
              <a:rPr lang="en-US" sz="3600" dirty="0"/>
              <a:t> lowest in nation</a:t>
            </a:r>
          </a:p>
        </p:txBody>
      </p:sp>
      <p:sp>
        <p:nvSpPr>
          <p:cNvPr id="7" name="Text Box 2"/>
          <p:cNvSpPr txBox="1">
            <a:spLocks noChangeArrowheads="1"/>
          </p:cNvSpPr>
          <p:nvPr/>
        </p:nvSpPr>
        <p:spPr bwMode="auto">
          <a:xfrm>
            <a:off x="95251" y="6172200"/>
            <a:ext cx="3831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rbel"/>
                <a:ea typeface="+mn-ea"/>
                <a:cs typeface="+mn-cs"/>
              </a:rPr>
              <a:t>SERIES: Homeownership Rates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rbel"/>
                <a:ea typeface="+mn-ea"/>
                <a:cs typeface="+mn-cs"/>
              </a:rPr>
              <a:t>SOURCE: U.S. Census Bureau (Current Population Survey)</a:t>
            </a:r>
          </a:p>
        </p:txBody>
      </p:sp>
    </p:spTree>
    <p:extLst>
      <p:ext uri="{BB962C8B-B14F-4D97-AF65-F5344CB8AC3E}">
        <p14:creationId xmlns:p14="http://schemas.microsoft.com/office/powerpoint/2010/main" val="34001463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DB2A5F7-106F-46F4-94C4-6826A5D6359A}"/>
              </a:ext>
            </a:extLst>
          </p:cNvPr>
          <p:cNvPicPr>
            <a:picLocks noGrp="1" noChangeAspect="1"/>
          </p:cNvPicPr>
          <p:nvPr>
            <p:ph idx="1"/>
          </p:nvPr>
        </p:nvPicPr>
        <p:blipFill>
          <a:blip r:embed="rId3"/>
          <a:stretch>
            <a:fillRect/>
          </a:stretch>
        </p:blipFill>
        <p:spPr>
          <a:xfrm>
            <a:off x="467711" y="1792345"/>
            <a:ext cx="7620000" cy="3857625"/>
          </a:xfrm>
          <a:prstGeom prst="rect">
            <a:avLst/>
          </a:prstGeom>
        </p:spPr>
      </p:pic>
      <p:sp>
        <p:nvSpPr>
          <p:cNvPr id="3" name="Title 2"/>
          <p:cNvSpPr>
            <a:spLocks noGrp="1"/>
          </p:cNvSpPr>
          <p:nvPr>
            <p:ph type="title"/>
          </p:nvPr>
        </p:nvSpPr>
        <p:spPr/>
        <p:txBody>
          <a:bodyPr/>
          <a:lstStyle/>
          <a:p>
            <a:pPr algn="ctr"/>
            <a:r>
              <a:rPr lang="en-US" dirty="0"/>
              <a:t>Largest Number of Homeless People</a:t>
            </a:r>
          </a:p>
        </p:txBody>
      </p:sp>
      <p:sp>
        <p:nvSpPr>
          <p:cNvPr id="63" name="Text Box 2"/>
          <p:cNvSpPr txBox="1">
            <a:spLocks noChangeArrowheads="1"/>
          </p:cNvSpPr>
          <p:nvPr/>
        </p:nvSpPr>
        <p:spPr bwMode="auto">
          <a:xfrm>
            <a:off x="0" y="6232335"/>
            <a:ext cx="495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Estimates of Homeless People in January 2017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The U.S. Department of Housing &amp; Urban Development</a:t>
            </a:r>
          </a:p>
        </p:txBody>
      </p:sp>
      <p:sp>
        <p:nvSpPr>
          <p:cNvPr id="4" name="TextBox 3">
            <a:extLst>
              <a:ext uri="{FF2B5EF4-FFF2-40B4-BE49-F238E27FC236}">
                <a16:creationId xmlns:a16="http://schemas.microsoft.com/office/drawing/2014/main" id="{1A484DBD-16A5-4FBA-877D-21E8FEAB2393}"/>
              </a:ext>
            </a:extLst>
          </p:cNvPr>
          <p:cNvSpPr txBox="1"/>
          <p:nvPr/>
        </p:nvSpPr>
        <p:spPr>
          <a:xfrm>
            <a:off x="3466113" y="1314889"/>
            <a:ext cx="52597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Estimates of Homeless People – By State, 2017</a:t>
            </a:r>
          </a:p>
        </p:txBody>
      </p:sp>
      <p:sp>
        <p:nvSpPr>
          <p:cNvPr id="6" name="Oval 5">
            <a:extLst>
              <a:ext uri="{FF2B5EF4-FFF2-40B4-BE49-F238E27FC236}">
                <a16:creationId xmlns:a16="http://schemas.microsoft.com/office/drawing/2014/main" id="{A553D196-174F-485B-AA13-3C24E09C358A}"/>
              </a:ext>
            </a:extLst>
          </p:cNvPr>
          <p:cNvSpPr/>
          <p:nvPr/>
        </p:nvSpPr>
        <p:spPr>
          <a:xfrm rot="19915653">
            <a:off x="812801" y="3139780"/>
            <a:ext cx="677333" cy="11627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F38D43E0-5411-4500-8FE9-A0F589271522}"/>
              </a:ext>
            </a:extLst>
          </p:cNvPr>
          <p:cNvSpPr txBox="1"/>
          <p:nvPr/>
        </p:nvSpPr>
        <p:spPr>
          <a:xfrm>
            <a:off x="8836208" y="1874763"/>
            <a:ext cx="3220325" cy="2893100"/>
          </a:xfrm>
          <a:prstGeom prst="rect">
            <a:avLst/>
          </a:prstGeom>
          <a:no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Top 5 State with Largest Increases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(2016 – 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California	16,136/13.7%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New York	3,151/3.6%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Oregon	715/5.4%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Nevada	435/5.9%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Texas		426/1.8%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052963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21238" y="2807898"/>
            <a:ext cx="10393017" cy="1480207"/>
          </a:xfrm>
        </p:spPr>
        <p:txBody>
          <a:bodyPr/>
          <a:lstStyle/>
          <a:p>
            <a:r>
              <a:rPr lang="en-US" dirty="0"/>
              <a:t>by 2025 </a:t>
            </a:r>
            <a:r>
              <a:rPr lang="en-US" dirty="0" err="1"/>
              <a:t>california</a:t>
            </a:r>
            <a:r>
              <a:rPr lang="en-US" dirty="0"/>
              <a:t> will be a majority renter state</a:t>
            </a:r>
            <a:endParaRPr lang="en-US" i="1" dirty="0"/>
          </a:p>
        </p:txBody>
      </p:sp>
    </p:spTree>
    <p:extLst>
      <p:ext uri="{BB962C8B-B14F-4D97-AF65-F5344CB8AC3E}">
        <p14:creationId xmlns:p14="http://schemas.microsoft.com/office/powerpoint/2010/main" val="2224354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A4E82-C85B-4D8B-8E8A-CCD8267CDC22}"/>
              </a:ext>
            </a:extLst>
          </p:cNvPr>
          <p:cNvSpPr>
            <a:spLocks noGrp="1"/>
          </p:cNvSpPr>
          <p:nvPr>
            <p:ph type="title"/>
          </p:nvPr>
        </p:nvSpPr>
        <p:spPr>
          <a:xfrm>
            <a:off x="996684" y="304800"/>
            <a:ext cx="11052561" cy="609600"/>
          </a:xfrm>
        </p:spPr>
        <p:txBody>
          <a:bodyPr/>
          <a:lstStyle/>
          <a:p>
            <a:pPr algn="ctr"/>
            <a:r>
              <a:rPr lang="en-US" dirty="0"/>
              <a:t>Majority Renter Cities</a:t>
            </a:r>
          </a:p>
        </p:txBody>
      </p:sp>
      <p:graphicFrame>
        <p:nvGraphicFramePr>
          <p:cNvPr id="5" name="Content Placeholder 4">
            <a:extLst>
              <a:ext uri="{FF2B5EF4-FFF2-40B4-BE49-F238E27FC236}">
                <a16:creationId xmlns:a16="http://schemas.microsoft.com/office/drawing/2014/main" id="{6E901C3C-669A-4A8D-9885-C7205C79F776}"/>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301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514B-E764-45E0-BD46-B2EC45E47AB7}"/>
              </a:ext>
            </a:extLst>
          </p:cNvPr>
          <p:cNvSpPr>
            <a:spLocks noGrp="1"/>
          </p:cNvSpPr>
          <p:nvPr>
            <p:ph type="ctrTitle"/>
          </p:nvPr>
        </p:nvSpPr>
        <p:spPr>
          <a:xfrm>
            <a:off x="1235766" y="2236425"/>
            <a:ext cx="9144000" cy="1835188"/>
          </a:xfrm>
        </p:spPr>
        <p:txBody>
          <a:bodyPr/>
          <a:lstStyle/>
          <a:p>
            <a:r>
              <a:rPr lang="en-US" dirty="0"/>
              <a:t>out-migration</a:t>
            </a:r>
            <a:br>
              <a:rPr lang="en-US" dirty="0"/>
            </a:br>
            <a:r>
              <a:rPr lang="en-US" dirty="0"/>
              <a:t>“</a:t>
            </a:r>
            <a:r>
              <a:rPr lang="en-US" dirty="0" err="1"/>
              <a:t>california</a:t>
            </a:r>
            <a:r>
              <a:rPr lang="en-US" dirty="0"/>
              <a:t> two step”</a:t>
            </a:r>
          </a:p>
        </p:txBody>
      </p:sp>
    </p:spTree>
    <p:extLst>
      <p:ext uri="{BB962C8B-B14F-4D97-AF65-F5344CB8AC3E}">
        <p14:creationId xmlns:p14="http://schemas.microsoft.com/office/powerpoint/2010/main" val="15397764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205" y="216028"/>
            <a:ext cx="10392229" cy="609600"/>
          </a:xfrm>
        </p:spPr>
        <p:txBody>
          <a:bodyPr>
            <a:normAutofit fontScale="90000"/>
          </a:bodyPr>
          <a:lstStyle/>
          <a:p>
            <a:r>
              <a:rPr lang="en-US" sz="3600" b="0" dirty="0"/>
              <a:t>More Sellers Continue to Move out of California; Highest since 2007</a:t>
            </a:r>
          </a:p>
        </p:txBody>
      </p:sp>
      <p:graphicFrame>
        <p:nvGraphicFramePr>
          <p:cNvPr id="5" name="Table 4"/>
          <p:cNvGraphicFramePr>
            <a:graphicFrameLocks noGrp="1"/>
          </p:cNvGraphicFramePr>
          <p:nvPr>
            <p:extLst/>
          </p:nvPr>
        </p:nvGraphicFramePr>
        <p:xfrm>
          <a:off x="317241" y="1684426"/>
          <a:ext cx="11551295" cy="3974192"/>
        </p:xfrm>
        <a:graphic>
          <a:graphicData uri="http://schemas.openxmlformats.org/drawingml/2006/table">
            <a:tbl>
              <a:tblPr firstRow="1" bandRow="1">
                <a:tableStyleId>{F5AB1C69-6EDB-4FF4-983F-18BD219EF322}</a:tableStyleId>
              </a:tblPr>
              <a:tblGrid>
                <a:gridCol w="2645334">
                  <a:extLst>
                    <a:ext uri="{9D8B030D-6E8A-4147-A177-3AD203B41FA5}">
                      <a16:colId xmlns:a16="http://schemas.microsoft.com/office/drawing/2014/main" val="20000"/>
                    </a:ext>
                  </a:extLst>
                </a:gridCol>
                <a:gridCol w="705422">
                  <a:extLst>
                    <a:ext uri="{9D8B030D-6E8A-4147-A177-3AD203B41FA5}">
                      <a16:colId xmlns:a16="http://schemas.microsoft.com/office/drawing/2014/main" val="20001"/>
                    </a:ext>
                  </a:extLst>
                </a:gridCol>
                <a:gridCol w="617245">
                  <a:extLst>
                    <a:ext uri="{9D8B030D-6E8A-4147-A177-3AD203B41FA5}">
                      <a16:colId xmlns:a16="http://schemas.microsoft.com/office/drawing/2014/main" val="20002"/>
                    </a:ext>
                  </a:extLst>
                </a:gridCol>
                <a:gridCol w="617245">
                  <a:extLst>
                    <a:ext uri="{9D8B030D-6E8A-4147-A177-3AD203B41FA5}">
                      <a16:colId xmlns:a16="http://schemas.microsoft.com/office/drawing/2014/main" val="20003"/>
                    </a:ext>
                  </a:extLst>
                </a:gridCol>
                <a:gridCol w="617245">
                  <a:extLst>
                    <a:ext uri="{9D8B030D-6E8A-4147-A177-3AD203B41FA5}">
                      <a16:colId xmlns:a16="http://schemas.microsoft.com/office/drawing/2014/main" val="20004"/>
                    </a:ext>
                  </a:extLst>
                </a:gridCol>
                <a:gridCol w="705422">
                  <a:extLst>
                    <a:ext uri="{9D8B030D-6E8A-4147-A177-3AD203B41FA5}">
                      <a16:colId xmlns:a16="http://schemas.microsoft.com/office/drawing/2014/main" val="20005"/>
                    </a:ext>
                  </a:extLst>
                </a:gridCol>
                <a:gridCol w="617245">
                  <a:extLst>
                    <a:ext uri="{9D8B030D-6E8A-4147-A177-3AD203B41FA5}">
                      <a16:colId xmlns:a16="http://schemas.microsoft.com/office/drawing/2014/main" val="20006"/>
                    </a:ext>
                  </a:extLst>
                </a:gridCol>
                <a:gridCol w="617245">
                  <a:extLst>
                    <a:ext uri="{9D8B030D-6E8A-4147-A177-3AD203B41FA5}">
                      <a16:colId xmlns:a16="http://schemas.microsoft.com/office/drawing/2014/main" val="20007"/>
                    </a:ext>
                  </a:extLst>
                </a:gridCol>
                <a:gridCol w="617245">
                  <a:extLst>
                    <a:ext uri="{9D8B030D-6E8A-4147-A177-3AD203B41FA5}">
                      <a16:colId xmlns:a16="http://schemas.microsoft.com/office/drawing/2014/main" val="20008"/>
                    </a:ext>
                  </a:extLst>
                </a:gridCol>
                <a:gridCol w="617245">
                  <a:extLst>
                    <a:ext uri="{9D8B030D-6E8A-4147-A177-3AD203B41FA5}">
                      <a16:colId xmlns:a16="http://schemas.microsoft.com/office/drawing/2014/main" val="20009"/>
                    </a:ext>
                  </a:extLst>
                </a:gridCol>
                <a:gridCol w="705422">
                  <a:extLst>
                    <a:ext uri="{9D8B030D-6E8A-4147-A177-3AD203B41FA5}">
                      <a16:colId xmlns:a16="http://schemas.microsoft.com/office/drawing/2014/main" val="20010"/>
                    </a:ext>
                  </a:extLst>
                </a:gridCol>
                <a:gridCol w="617245">
                  <a:extLst>
                    <a:ext uri="{9D8B030D-6E8A-4147-A177-3AD203B41FA5}">
                      <a16:colId xmlns:a16="http://schemas.microsoft.com/office/drawing/2014/main" val="20011"/>
                    </a:ext>
                  </a:extLst>
                </a:gridCol>
                <a:gridCol w="617245">
                  <a:extLst>
                    <a:ext uri="{9D8B030D-6E8A-4147-A177-3AD203B41FA5}">
                      <a16:colId xmlns:a16="http://schemas.microsoft.com/office/drawing/2014/main" val="3353430723"/>
                    </a:ext>
                  </a:extLst>
                </a:gridCol>
                <a:gridCol w="617245">
                  <a:extLst>
                    <a:ext uri="{9D8B030D-6E8A-4147-A177-3AD203B41FA5}">
                      <a16:colId xmlns:a16="http://schemas.microsoft.com/office/drawing/2014/main" val="200083642"/>
                    </a:ext>
                  </a:extLst>
                </a:gridCol>
                <a:gridCol w="617245">
                  <a:extLst>
                    <a:ext uri="{9D8B030D-6E8A-4147-A177-3AD203B41FA5}">
                      <a16:colId xmlns:a16="http://schemas.microsoft.com/office/drawing/2014/main" val="1768563270"/>
                    </a:ext>
                  </a:extLst>
                </a:gridCol>
              </a:tblGrid>
              <a:tr h="753848">
                <a:tc>
                  <a:txBody>
                    <a:bodyPr/>
                    <a:lstStyle/>
                    <a:p>
                      <a:pPr algn="ctr" fontAlgn="b"/>
                      <a:r>
                        <a:rPr lang="en-US" sz="1600" u="none" strike="noStrike" dirty="0">
                          <a:effectLst/>
                        </a:rPr>
                        <a:t> </a:t>
                      </a:r>
                      <a:endParaRPr lang="en-US" sz="16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2005</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2006</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2007</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2008</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2009</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2010</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2011</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2012</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2013</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2014</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2015</a:t>
                      </a:r>
                      <a:endParaRPr lang="en-US" sz="1800" b="1" i="0" u="none" strike="noStrike" dirty="0">
                        <a:solidFill>
                          <a:schemeClr val="bg1"/>
                        </a:solidFill>
                        <a:effectLst/>
                        <a:latin typeface="+mj-lt"/>
                      </a:endParaRPr>
                    </a:p>
                  </a:txBody>
                  <a:tcPr marL="9525" marR="9525" marT="9525" marB="0" anchor="ctr"/>
                </a:tc>
                <a:tc>
                  <a:txBody>
                    <a:bodyPr/>
                    <a:lstStyle/>
                    <a:p>
                      <a:pPr algn="ctr" fontAlgn="b"/>
                      <a:r>
                        <a:rPr lang="en-US" sz="1800" u="none" strike="noStrike" dirty="0">
                          <a:effectLst/>
                        </a:rPr>
                        <a:t>2016</a:t>
                      </a:r>
                      <a:endParaRPr lang="en-US" sz="1800" b="1" i="0" u="none" strike="noStrike" dirty="0">
                        <a:solidFill>
                          <a:schemeClr val="bg1"/>
                        </a:solidFill>
                        <a:effectLst/>
                        <a:latin typeface="+mj-lt"/>
                      </a:endParaRPr>
                    </a:p>
                  </a:txBody>
                  <a:tcPr marL="9525" marR="9525" marT="9525" marB="0" anchor="ctr"/>
                </a:tc>
                <a:tc>
                  <a:txBody>
                    <a:bodyPr/>
                    <a:lstStyle/>
                    <a:p>
                      <a:pPr algn="ctr" fontAlgn="b"/>
                      <a:r>
                        <a:rPr lang="en-US" sz="1800" b="1" i="0" u="none" strike="noStrike" dirty="0">
                          <a:solidFill>
                            <a:schemeClr val="bg1"/>
                          </a:solidFill>
                          <a:effectLst/>
                          <a:latin typeface="+mj-lt"/>
                        </a:rPr>
                        <a:t>2017</a:t>
                      </a:r>
                    </a:p>
                  </a:txBody>
                  <a:tcPr marL="9525" marR="9525" marT="9525" marB="0" anchor="ctr"/>
                </a:tc>
                <a:tc>
                  <a:txBody>
                    <a:bodyPr/>
                    <a:lstStyle/>
                    <a:p>
                      <a:pPr algn="ctr" fontAlgn="b"/>
                      <a:r>
                        <a:rPr lang="en-US" sz="1800" b="1" i="0" u="none" strike="noStrike" dirty="0">
                          <a:solidFill>
                            <a:schemeClr val="bg1"/>
                          </a:solidFill>
                          <a:effectLst/>
                          <a:latin typeface="+mj-lt"/>
                        </a:rPr>
                        <a:t>2018</a:t>
                      </a:r>
                    </a:p>
                  </a:txBody>
                  <a:tcPr marL="9525" marR="9525" marT="9525" marB="0" anchor="ctr"/>
                </a:tc>
                <a:extLst>
                  <a:ext uri="{0D108BD9-81ED-4DB2-BD59-A6C34878D82A}">
                    <a16:rowId xmlns:a16="http://schemas.microsoft.com/office/drawing/2014/main" val="10000"/>
                  </a:ext>
                </a:extLst>
              </a:tr>
              <a:tr h="614857">
                <a:tc>
                  <a:txBody>
                    <a:bodyPr/>
                    <a:lstStyle/>
                    <a:p>
                      <a:pPr algn="ctr" fontAlgn="b"/>
                      <a:r>
                        <a:rPr lang="en-US" sz="1600" u="none" strike="noStrike" dirty="0">
                          <a:effectLst>
                            <a:outerShdw blurRad="38100" dist="38100" dir="2700000" algn="tl">
                              <a:srgbClr val="000000">
                                <a:alpha val="43137"/>
                              </a:srgbClr>
                            </a:outerShdw>
                          </a:effectLst>
                        </a:rPr>
                        <a:t>Within the same county</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38%</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37%</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45%</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47%</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42%</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49%</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49%</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46%</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44%</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44%</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40%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38%</a:t>
                      </a: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36%</a:t>
                      </a:r>
                    </a:p>
                  </a:txBody>
                  <a:tcPr marL="9525" marR="9525" marT="9525" marB="0" anchor="ctr"/>
                </a:tc>
                <a:extLst>
                  <a:ext uri="{0D108BD9-81ED-4DB2-BD59-A6C34878D82A}">
                    <a16:rowId xmlns:a16="http://schemas.microsoft.com/office/drawing/2014/main" val="10001"/>
                  </a:ext>
                </a:extLst>
              </a:tr>
              <a:tr h="614857">
                <a:tc>
                  <a:txBody>
                    <a:bodyPr/>
                    <a:lstStyle/>
                    <a:p>
                      <a:pPr algn="ctr" fontAlgn="b"/>
                      <a:r>
                        <a:rPr lang="en-US" sz="1600" u="none" strike="noStrike" dirty="0">
                          <a:effectLst>
                            <a:outerShdw blurRad="38100" dist="38100" dir="2700000" algn="tl">
                              <a:srgbClr val="000000">
                                <a:alpha val="43137"/>
                              </a:srgbClr>
                            </a:outerShdw>
                          </a:effectLst>
                        </a:rPr>
                        <a:t>In another county in California</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23%</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18%</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24%</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17%</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19%</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18%</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20%</a:t>
                      </a: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21%</a:t>
                      </a:r>
                    </a:p>
                  </a:txBody>
                  <a:tcPr marL="9525" marR="9525" marT="9525" marB="0" anchor="ctr"/>
                </a:tc>
                <a:extLst>
                  <a:ext uri="{0D108BD9-81ED-4DB2-BD59-A6C34878D82A}">
                    <a16:rowId xmlns:a16="http://schemas.microsoft.com/office/drawing/2014/main" val="10002"/>
                  </a:ext>
                </a:extLst>
              </a:tr>
              <a:tr h="458591">
                <a:tc>
                  <a:txBody>
                    <a:bodyPr/>
                    <a:lstStyle/>
                    <a:p>
                      <a:pPr algn="ctr" fontAlgn="b"/>
                      <a:r>
                        <a:rPr lang="en-US" sz="1600" u="none" strike="noStrike" dirty="0">
                          <a:effectLst>
                            <a:outerShdw blurRad="38100" dist="38100" dir="2700000" algn="tl">
                              <a:srgbClr val="000000">
                                <a:alpha val="43137"/>
                              </a:srgbClr>
                            </a:outerShdw>
                          </a:effectLst>
                        </a:rPr>
                        <a:t>In another state</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31%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28%</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29%</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27%</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19%</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22%</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19%</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22%</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22%</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25%</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28%</a:t>
                      </a: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29%</a:t>
                      </a:r>
                    </a:p>
                  </a:txBody>
                  <a:tcPr marL="9525" marR="9525" marT="9525" marB="0" anchor="ctr"/>
                </a:tc>
                <a:extLst>
                  <a:ext uri="{0D108BD9-81ED-4DB2-BD59-A6C34878D82A}">
                    <a16:rowId xmlns:a16="http://schemas.microsoft.com/office/drawing/2014/main" val="10003"/>
                  </a:ext>
                </a:extLst>
              </a:tr>
              <a:tr h="458591">
                <a:tc>
                  <a:txBody>
                    <a:bodyPr/>
                    <a:lstStyle/>
                    <a:p>
                      <a:pPr algn="ctr" fontAlgn="b"/>
                      <a:r>
                        <a:rPr lang="en-US" sz="1600" u="none" strike="noStrike" dirty="0">
                          <a:effectLst>
                            <a:outerShdw blurRad="38100" dist="38100" dir="2700000" algn="tl">
                              <a:srgbClr val="000000">
                                <a:alpha val="43137"/>
                              </a:srgbClr>
                            </a:outerShdw>
                          </a:effectLst>
                        </a:rPr>
                        <a:t>Out of US</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2%</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1%</a:t>
                      </a: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1%</a:t>
                      </a:r>
                    </a:p>
                  </a:txBody>
                  <a:tcPr marL="9525" marR="9525" marT="9525" marB="0" anchor="ctr"/>
                </a:tc>
                <a:extLst>
                  <a:ext uri="{0D108BD9-81ED-4DB2-BD59-A6C34878D82A}">
                    <a16:rowId xmlns:a16="http://schemas.microsoft.com/office/drawing/2014/main" val="10004"/>
                  </a:ext>
                </a:extLst>
              </a:tr>
              <a:tr h="458591">
                <a:tc>
                  <a:txBody>
                    <a:bodyPr/>
                    <a:lstStyle/>
                    <a:p>
                      <a:pPr algn="ctr" fontAlgn="b"/>
                      <a:r>
                        <a:rPr lang="en-US" sz="1600" u="none" strike="noStrike" dirty="0">
                          <a:effectLst>
                            <a:outerShdw blurRad="38100" dist="38100" dir="2700000" algn="tl">
                              <a:srgbClr val="000000">
                                <a:alpha val="43137"/>
                              </a:srgbClr>
                            </a:outerShdw>
                          </a:effectLst>
                        </a:rPr>
                        <a:t>Don't Know/Not sure</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7%</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11%</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9%</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12%</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16%</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15%</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13%</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13%</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13%</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14%</a:t>
                      </a: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13%</a:t>
                      </a:r>
                    </a:p>
                  </a:txBody>
                  <a:tcPr marL="9525" marR="9525" marT="9525" marB="0" anchor="ctr"/>
                </a:tc>
                <a:extLst>
                  <a:ext uri="{0D108BD9-81ED-4DB2-BD59-A6C34878D82A}">
                    <a16:rowId xmlns:a16="http://schemas.microsoft.com/office/drawing/2014/main" val="10005"/>
                  </a:ext>
                </a:extLst>
              </a:tr>
              <a:tr h="614857">
                <a:tc>
                  <a:txBody>
                    <a:bodyPr/>
                    <a:lstStyle/>
                    <a:p>
                      <a:pPr algn="ctr" fontAlgn="b"/>
                      <a:r>
                        <a:rPr lang="en-US" sz="1600" u="none" strike="noStrike" dirty="0">
                          <a:effectLst>
                            <a:outerShdw blurRad="38100" dist="38100" dir="2700000" algn="tl">
                              <a:srgbClr val="000000">
                                <a:alpha val="43137"/>
                              </a:srgbClr>
                            </a:outerShdw>
                          </a:effectLst>
                        </a:rPr>
                        <a:t>Total</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u="none" strike="noStrike" dirty="0">
                          <a:effectLst>
                            <a:outerShdw blurRad="38100" dist="38100" dir="2700000" algn="tl">
                              <a:srgbClr val="000000">
                                <a:alpha val="43137"/>
                              </a:srgbClr>
                            </a:outerShdw>
                          </a:effectLst>
                        </a:rPr>
                        <a:t>100%</a:t>
                      </a:r>
                      <a:endParaRPr lang="en-US" sz="1600" b="0" i="0" u="none" strike="noStrike" dirty="0">
                        <a:solidFill>
                          <a:srgbClr val="000000"/>
                        </a:solidFill>
                        <a:effectLst>
                          <a:outerShdw blurRad="38100" dist="38100" dir="2700000" algn="tl">
                            <a:srgbClr val="000000">
                              <a:alpha val="43137"/>
                            </a:srgbClr>
                          </a:outerShdw>
                        </a:effectLst>
                        <a:latin typeface="+mj-lt"/>
                      </a:endParaRP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100%</a:t>
                      </a:r>
                    </a:p>
                  </a:txBody>
                  <a:tcPr marL="9525" marR="9525" marT="9525" marB="0" anchor="ctr"/>
                </a:tc>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mj-lt"/>
                        </a:rPr>
                        <a:t>100%</a:t>
                      </a:r>
                    </a:p>
                  </a:txBody>
                  <a:tcPr marL="9525" marR="9525" marT="9525" marB="0" anchor="ctr"/>
                </a:tc>
                <a:extLst>
                  <a:ext uri="{0D108BD9-81ED-4DB2-BD59-A6C34878D82A}">
                    <a16:rowId xmlns:a16="http://schemas.microsoft.com/office/drawing/2014/main" val="10006"/>
                  </a:ext>
                </a:extLst>
              </a:tr>
            </a:tbl>
          </a:graphicData>
        </a:graphic>
      </p:graphicFrame>
      <p:sp>
        <p:nvSpPr>
          <p:cNvPr id="7" name="TextBox 6"/>
          <p:cNvSpPr txBox="1"/>
          <p:nvPr/>
        </p:nvSpPr>
        <p:spPr>
          <a:xfrm>
            <a:off x="1677470" y="1315094"/>
            <a:ext cx="92343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Location of Seller’s New Home</a:t>
            </a:r>
          </a:p>
        </p:txBody>
      </p:sp>
      <p:sp>
        <p:nvSpPr>
          <p:cNvPr id="8" name="Text Box 2">
            <a:extLst>
              <a:ext uri="{FF2B5EF4-FFF2-40B4-BE49-F238E27FC236}">
                <a16:creationId xmlns:a16="http://schemas.microsoft.com/office/drawing/2014/main" id="{21E6683F-1A9B-4466-AEE4-D3814E31082D}"/>
              </a:ext>
            </a:extLst>
          </p:cNvPr>
          <p:cNvSpPr txBox="1">
            <a:spLocks noChangeArrowheads="1"/>
          </p:cNvSpPr>
          <p:nvPr/>
        </p:nvSpPr>
        <p:spPr bwMode="auto">
          <a:xfrm>
            <a:off x="-30479" y="6182733"/>
            <a:ext cx="4081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SERIES: 2018 Housing Market Survey</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spTree>
    <p:extLst>
      <p:ext uri="{BB962C8B-B14F-4D97-AF65-F5344CB8AC3E}">
        <p14:creationId xmlns:p14="http://schemas.microsoft.com/office/powerpoint/2010/main" val="103578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154409" y="383864"/>
            <a:ext cx="10392229" cy="609600"/>
          </a:xfrm>
        </p:spPr>
        <p:txBody>
          <a:bodyPr/>
          <a:lstStyle/>
          <a:p>
            <a:r>
              <a:rPr lang="en-US" sz="3600" dirty="0"/>
              <a:t>labor market tightest in bay area</a:t>
            </a:r>
          </a:p>
        </p:txBody>
      </p:sp>
      <p:graphicFrame>
        <p:nvGraphicFramePr>
          <p:cNvPr id="8" name="Content Placeholder 7">
            <a:extLst>
              <a:ext uri="{FF2B5EF4-FFF2-40B4-BE49-F238E27FC236}">
                <a16:creationId xmlns:a16="http://schemas.microsoft.com/office/drawing/2014/main" id="{CD755475-1A5D-48F4-8633-BBEBFDAEFF6C}"/>
              </a:ext>
            </a:extLst>
          </p:cNvPr>
          <p:cNvGraphicFramePr>
            <a:graphicFrameLocks noGrp="1"/>
          </p:cNvGraphicFramePr>
          <p:nvPr>
            <p:ph sz="quarter" idx="13"/>
            <p:extLst/>
          </p:nvPr>
        </p:nvGraphicFramePr>
        <p:xfrm>
          <a:off x="263525" y="1319213"/>
          <a:ext cx="5726113" cy="4727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09336BD4-A3E9-486F-8BC8-9D0DC5976782}"/>
              </a:ext>
            </a:extLst>
          </p:cNvPr>
          <p:cNvGraphicFramePr>
            <a:graphicFrameLocks noGrp="1"/>
          </p:cNvGraphicFramePr>
          <p:nvPr>
            <p:ph sz="quarter" idx="14"/>
            <p:extLst>
              <p:ext uri="{D42A27DB-BD31-4B8C-83A1-F6EECF244321}">
                <p14:modId xmlns:p14="http://schemas.microsoft.com/office/powerpoint/2010/main" val="2733430267"/>
              </p:ext>
            </p:extLst>
          </p:nvPr>
        </p:nvGraphicFramePr>
        <p:xfrm>
          <a:off x="6229350" y="1319213"/>
          <a:ext cx="5726113" cy="472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1315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12000"/>
            <a:lum/>
          </a:blip>
          <a:srcRect/>
          <a:stretch>
            <a:fillRect l="-4000" t="16000" r="-4000" b="-3000"/>
          </a:stretch>
        </a:blip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1394495" y="280181"/>
            <a:ext cx="10665279" cy="609600"/>
          </a:xfrm>
        </p:spPr>
        <p:txBody>
          <a:bodyPr>
            <a:noAutofit/>
          </a:bodyPr>
          <a:lstStyle/>
          <a:p>
            <a:pPr algn="l"/>
            <a:r>
              <a:rPr lang="en-US" sz="3600" dirty="0"/>
              <a:t>Case Study: Seller Leaving California</a:t>
            </a:r>
          </a:p>
        </p:txBody>
      </p:sp>
      <p:sp>
        <p:nvSpPr>
          <p:cNvPr id="5" name="Text Box 2"/>
          <p:cNvSpPr txBox="1">
            <a:spLocks noChangeArrowheads="1"/>
          </p:cNvSpPr>
          <p:nvPr/>
        </p:nvSpPr>
        <p:spPr bwMode="auto">
          <a:xfrm>
            <a:off x="-30479" y="6182733"/>
            <a:ext cx="4081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SERIES: 2018 Housing Market Survey</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sp>
        <p:nvSpPr>
          <p:cNvPr id="2" name="TextBox 1">
            <a:extLst>
              <a:ext uri="{FF2B5EF4-FFF2-40B4-BE49-F238E27FC236}">
                <a16:creationId xmlns:a16="http://schemas.microsoft.com/office/drawing/2014/main" id="{35DBC4B0-2096-4731-815F-5420AD734D2E}"/>
              </a:ext>
            </a:extLst>
          </p:cNvPr>
          <p:cNvSpPr txBox="1"/>
          <p:nvPr/>
        </p:nvSpPr>
        <p:spPr>
          <a:xfrm>
            <a:off x="333375" y="1513293"/>
            <a:ext cx="6691255"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Seller’s Profile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Age: 			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Marital Status:		Married Couple with Dependents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Income:		$200,000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Yrs. Owned: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Net cash gain:		$1,050,000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Reason for selling:	Desired larger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State moving to:		Utah</a:t>
            </a:r>
          </a:p>
        </p:txBody>
      </p:sp>
      <p:sp>
        <p:nvSpPr>
          <p:cNvPr id="7" name="TextBox 6">
            <a:extLst>
              <a:ext uri="{FF2B5EF4-FFF2-40B4-BE49-F238E27FC236}">
                <a16:creationId xmlns:a16="http://schemas.microsoft.com/office/drawing/2014/main" id="{2285BFFD-A7C6-49B3-A6D1-A5E262A113D5}"/>
              </a:ext>
            </a:extLst>
          </p:cNvPr>
          <p:cNvSpPr txBox="1"/>
          <p:nvPr/>
        </p:nvSpPr>
        <p:spPr>
          <a:xfrm>
            <a:off x="333375" y="4079434"/>
            <a:ext cx="5158785"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Characteristics of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Size: 			1,948 sq. 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Property Type:		Single-Family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Location:		Los Angeles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Price:			$1,175,000</a:t>
            </a:r>
          </a:p>
        </p:txBody>
      </p:sp>
      <p:sp>
        <p:nvSpPr>
          <p:cNvPr id="9" name="TextBox 8">
            <a:extLst>
              <a:ext uri="{FF2B5EF4-FFF2-40B4-BE49-F238E27FC236}">
                <a16:creationId xmlns:a16="http://schemas.microsoft.com/office/drawing/2014/main" id="{5C228352-18C7-4732-9254-3080A9CFE656}"/>
              </a:ext>
            </a:extLst>
          </p:cNvPr>
          <p:cNvSpPr txBox="1"/>
          <p:nvPr/>
        </p:nvSpPr>
        <p:spPr>
          <a:xfrm>
            <a:off x="7846883" y="1911120"/>
            <a:ext cx="365618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a:ea typeface="+mn-ea"/>
                <a:cs typeface="+mn-cs"/>
              </a:rPr>
              <a:t>“We doubled the size of our house and lowered our mortgage payment.”*</a:t>
            </a:r>
          </a:p>
        </p:txBody>
      </p:sp>
      <p:sp>
        <p:nvSpPr>
          <p:cNvPr id="10" name="Speech Bubble: Oval 9">
            <a:extLst>
              <a:ext uri="{FF2B5EF4-FFF2-40B4-BE49-F238E27FC236}">
                <a16:creationId xmlns:a16="http://schemas.microsoft.com/office/drawing/2014/main" id="{DD7A8D8F-149E-4DB3-B95D-353268F60130}"/>
              </a:ext>
            </a:extLst>
          </p:cNvPr>
          <p:cNvSpPr/>
          <p:nvPr/>
        </p:nvSpPr>
        <p:spPr>
          <a:xfrm>
            <a:off x="7531652" y="1705853"/>
            <a:ext cx="4268063" cy="1329544"/>
          </a:xfrm>
          <a:prstGeom prst="wedgeEllipseCallout">
            <a:avLst>
              <a:gd name="adj1" fmla="val -28005"/>
              <a:gd name="adj2" fmla="val 67612"/>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FDEB8BD4-84E3-412E-B4C6-E649CC8B8BBC}"/>
              </a:ext>
            </a:extLst>
          </p:cNvPr>
          <p:cNvSpPr/>
          <p:nvPr/>
        </p:nvSpPr>
        <p:spPr>
          <a:xfrm>
            <a:off x="333375" y="5669692"/>
            <a:ext cx="53570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a:ea typeface="+mn-ea"/>
                <a:cs typeface="+mn-cs"/>
              </a:rPr>
              <a:t>*Lopez, S. (2017) ‘They’re leaving California for Las Vegas for find middle-class life that eluded them’. Los Angles Times, 3 December</a:t>
            </a:r>
          </a:p>
        </p:txBody>
      </p:sp>
      <p:sp>
        <p:nvSpPr>
          <p:cNvPr id="12" name="TextBox 11">
            <a:extLst>
              <a:ext uri="{FF2B5EF4-FFF2-40B4-BE49-F238E27FC236}">
                <a16:creationId xmlns:a16="http://schemas.microsoft.com/office/drawing/2014/main" id="{1FF8D7F6-9724-4D61-ADE9-60ED39CD3B60}"/>
              </a:ext>
            </a:extLst>
          </p:cNvPr>
          <p:cNvSpPr txBox="1"/>
          <p:nvPr/>
        </p:nvSpPr>
        <p:spPr>
          <a:xfrm>
            <a:off x="6823426" y="4123316"/>
            <a:ext cx="365618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a:ea typeface="+mn-ea"/>
                <a:cs typeface="+mn-cs"/>
              </a:rPr>
              <a:t>“L.A would have been my first choice, and I didn’t want to have to leave California. I couldn’t afford to stay there”*</a:t>
            </a:r>
          </a:p>
        </p:txBody>
      </p:sp>
      <p:sp>
        <p:nvSpPr>
          <p:cNvPr id="13" name="Speech Bubble: Oval 12">
            <a:extLst>
              <a:ext uri="{FF2B5EF4-FFF2-40B4-BE49-F238E27FC236}">
                <a16:creationId xmlns:a16="http://schemas.microsoft.com/office/drawing/2014/main" id="{02937D1C-6779-4BB8-8B2F-ED52416BCDF6}"/>
              </a:ext>
            </a:extLst>
          </p:cNvPr>
          <p:cNvSpPr/>
          <p:nvPr/>
        </p:nvSpPr>
        <p:spPr>
          <a:xfrm>
            <a:off x="6508195" y="3918049"/>
            <a:ext cx="4268063" cy="1329544"/>
          </a:xfrm>
          <a:prstGeom prst="wedgeEllipseCallout">
            <a:avLst>
              <a:gd name="adj1" fmla="val 26440"/>
              <a:gd name="adj2" fmla="val 77707"/>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531802705"/>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DED4B-90A6-4588-B2DA-65820731FC94}"/>
              </a:ext>
            </a:extLst>
          </p:cNvPr>
          <p:cNvSpPr>
            <a:spLocks noGrp="1"/>
          </p:cNvSpPr>
          <p:nvPr>
            <p:ph type="title"/>
          </p:nvPr>
        </p:nvSpPr>
        <p:spPr>
          <a:xfrm>
            <a:off x="1468753" y="354495"/>
            <a:ext cx="10392229" cy="609600"/>
          </a:xfrm>
        </p:spPr>
        <p:txBody>
          <a:bodyPr/>
          <a:lstStyle/>
          <a:p>
            <a:pPr algn="ctr"/>
            <a:r>
              <a:rPr lang="en-US" dirty="0"/>
              <a:t>~750K People Have Left Since 2010</a:t>
            </a:r>
          </a:p>
        </p:txBody>
      </p:sp>
      <p:graphicFrame>
        <p:nvGraphicFramePr>
          <p:cNvPr id="4" name="Content Placeholder 3">
            <a:extLst>
              <a:ext uri="{FF2B5EF4-FFF2-40B4-BE49-F238E27FC236}">
                <a16:creationId xmlns:a16="http://schemas.microsoft.com/office/drawing/2014/main" id="{343316AE-0E13-4A3E-BF79-C21399C03ED1}"/>
              </a:ext>
            </a:extLst>
          </p:cNvPr>
          <p:cNvGraphicFramePr>
            <a:graphicFrameLocks noGrp="1"/>
          </p:cNvGraphicFramePr>
          <p:nvPr>
            <p:ph idx="1"/>
          </p:nvPr>
        </p:nvGraphicFramePr>
        <p:xfrm>
          <a:off x="619125" y="1281113"/>
          <a:ext cx="10953750" cy="4746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499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F88096-0A56-4449-BA7A-8A1B10497008}"/>
              </a:ext>
            </a:extLst>
          </p:cNvPr>
          <p:cNvSpPr>
            <a:spLocks noGrp="1"/>
          </p:cNvSpPr>
          <p:nvPr>
            <p:ph type="title"/>
          </p:nvPr>
        </p:nvSpPr>
        <p:spPr/>
        <p:txBody>
          <a:bodyPr/>
          <a:lstStyle/>
          <a:p>
            <a:r>
              <a:rPr lang="en-US" dirty="0"/>
              <a:t>Step 1: Coastal to Cheaper Markets</a:t>
            </a:r>
          </a:p>
        </p:txBody>
      </p:sp>
      <p:graphicFrame>
        <p:nvGraphicFramePr>
          <p:cNvPr id="9" name="Content Placeholder 8">
            <a:extLst>
              <a:ext uri="{FF2B5EF4-FFF2-40B4-BE49-F238E27FC236}">
                <a16:creationId xmlns:a16="http://schemas.microsoft.com/office/drawing/2014/main" id="{73902C6F-0822-4DB8-8691-FF6AADCEF32A}"/>
              </a:ext>
            </a:extLst>
          </p:cNvPr>
          <p:cNvGraphicFramePr>
            <a:graphicFrameLocks noGrp="1"/>
          </p:cNvGraphicFramePr>
          <p:nvPr>
            <p:ph sz="quarter" idx="14"/>
            <p:extLst/>
          </p:nvPr>
        </p:nvGraphicFramePr>
        <p:xfrm>
          <a:off x="129209" y="1319213"/>
          <a:ext cx="11826255"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5DCC8482-8D9D-4B40-ACB0-4C9BEAEDB7C0}"/>
              </a:ext>
            </a:extLst>
          </p:cNvPr>
          <p:cNvSpPr txBox="1"/>
          <p:nvPr/>
        </p:nvSpPr>
        <p:spPr>
          <a:xfrm>
            <a:off x="1558205" y="3724410"/>
            <a:ext cx="1671484" cy="285136"/>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a:ea typeface="+mn-ea"/>
                <a:cs typeface="+mn-cs"/>
              </a:rPr>
              <a:t>Elsewhere in CA</a:t>
            </a:r>
          </a:p>
        </p:txBody>
      </p:sp>
      <p:sp>
        <p:nvSpPr>
          <p:cNvPr id="12" name="TextBox 1">
            <a:extLst>
              <a:ext uri="{FF2B5EF4-FFF2-40B4-BE49-F238E27FC236}">
                <a16:creationId xmlns:a16="http://schemas.microsoft.com/office/drawing/2014/main" id="{78F1C8E9-A9E7-4B8E-A0DD-C79F676999B9}"/>
              </a:ext>
            </a:extLst>
          </p:cNvPr>
          <p:cNvSpPr txBox="1"/>
          <p:nvPr/>
        </p:nvSpPr>
        <p:spPr>
          <a:xfrm>
            <a:off x="1558205" y="4009546"/>
            <a:ext cx="1671484" cy="285136"/>
          </a:xfrm>
          <a:prstGeom prst="rect">
            <a:avLst/>
          </a:prstGeom>
          <a:solidFill>
            <a:schemeClr val="accent4"/>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a:ea typeface="+mn-ea"/>
                <a:cs typeface="+mn-cs"/>
              </a:rPr>
              <a:t>Another State</a:t>
            </a:r>
          </a:p>
        </p:txBody>
      </p:sp>
    </p:spTree>
    <p:extLst>
      <p:ext uri="{BB962C8B-B14F-4D97-AF65-F5344CB8AC3E}">
        <p14:creationId xmlns:p14="http://schemas.microsoft.com/office/powerpoint/2010/main" val="3706009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EC0DE-F1D7-4694-B16D-B45F6EAD318E}"/>
              </a:ext>
            </a:extLst>
          </p:cNvPr>
          <p:cNvSpPr>
            <a:spLocks noGrp="1"/>
          </p:cNvSpPr>
          <p:nvPr>
            <p:ph type="title"/>
          </p:nvPr>
        </p:nvSpPr>
        <p:spPr/>
        <p:txBody>
          <a:bodyPr/>
          <a:lstStyle/>
          <a:p>
            <a:r>
              <a:rPr lang="en-US" dirty="0"/>
              <a:t>Step 2: Pricing Prior Residents Out of State</a:t>
            </a:r>
          </a:p>
        </p:txBody>
      </p:sp>
      <p:graphicFrame>
        <p:nvGraphicFramePr>
          <p:cNvPr id="6" name="Content Placeholder 5">
            <a:extLst>
              <a:ext uri="{FF2B5EF4-FFF2-40B4-BE49-F238E27FC236}">
                <a16:creationId xmlns:a16="http://schemas.microsoft.com/office/drawing/2014/main" id="{7FD4F17B-B861-441E-AFD0-DF2A7AB49447}"/>
              </a:ext>
            </a:extLst>
          </p:cNvPr>
          <p:cNvGraphicFramePr>
            <a:graphicFrameLocks noGrp="1"/>
          </p:cNvGraphicFramePr>
          <p:nvPr>
            <p:ph sz="quarter" idx="14"/>
          </p:nvPr>
        </p:nvGraphicFramePr>
        <p:xfrm>
          <a:off x="485014" y="1259578"/>
          <a:ext cx="11706986"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B0CDFDDA-CEDB-4AC2-97BA-104B87C6B424}"/>
              </a:ext>
            </a:extLst>
          </p:cNvPr>
          <p:cNvSpPr txBox="1"/>
          <p:nvPr/>
        </p:nvSpPr>
        <p:spPr>
          <a:xfrm>
            <a:off x="884561" y="3807471"/>
            <a:ext cx="1671484" cy="285136"/>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a:ea typeface="+mn-ea"/>
                <a:cs typeface="+mn-cs"/>
              </a:rPr>
              <a:t>Elsewhere in CA</a:t>
            </a:r>
          </a:p>
        </p:txBody>
      </p:sp>
      <p:sp>
        <p:nvSpPr>
          <p:cNvPr id="10" name="TextBox 1">
            <a:extLst>
              <a:ext uri="{FF2B5EF4-FFF2-40B4-BE49-F238E27FC236}">
                <a16:creationId xmlns:a16="http://schemas.microsoft.com/office/drawing/2014/main" id="{BF22FE7C-94E3-4ED0-84B9-81A88B623AF1}"/>
              </a:ext>
            </a:extLst>
          </p:cNvPr>
          <p:cNvSpPr txBox="1"/>
          <p:nvPr/>
        </p:nvSpPr>
        <p:spPr>
          <a:xfrm>
            <a:off x="884561" y="4092607"/>
            <a:ext cx="1671484" cy="285136"/>
          </a:xfrm>
          <a:prstGeom prst="rect">
            <a:avLst/>
          </a:prstGeom>
          <a:solidFill>
            <a:schemeClr val="accent4"/>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a:ea typeface="+mn-ea"/>
                <a:cs typeface="+mn-cs"/>
              </a:rPr>
              <a:t>Another State</a:t>
            </a:r>
          </a:p>
        </p:txBody>
      </p:sp>
    </p:spTree>
    <p:extLst>
      <p:ext uri="{BB962C8B-B14F-4D97-AF65-F5344CB8AC3E}">
        <p14:creationId xmlns:p14="http://schemas.microsoft.com/office/powerpoint/2010/main" val="20123116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46921" y="3429000"/>
            <a:ext cx="10393017" cy="1480207"/>
          </a:xfrm>
        </p:spPr>
        <p:txBody>
          <a:bodyPr/>
          <a:lstStyle/>
          <a:p>
            <a:r>
              <a:rPr lang="en-US" dirty="0"/>
              <a:t>Q: What needs to be done?</a:t>
            </a:r>
            <a:br>
              <a:rPr lang="en-US" dirty="0"/>
            </a:br>
            <a:br>
              <a:rPr lang="en-US" dirty="0"/>
            </a:br>
            <a:r>
              <a:rPr lang="en-US" dirty="0"/>
              <a:t> A: Build More Housing </a:t>
            </a:r>
          </a:p>
        </p:txBody>
      </p:sp>
    </p:spTree>
    <p:extLst>
      <p:ext uri="{BB962C8B-B14F-4D97-AF65-F5344CB8AC3E}">
        <p14:creationId xmlns:p14="http://schemas.microsoft.com/office/powerpoint/2010/main" val="2929477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9710-3DAC-49FA-8965-899483659E99}"/>
              </a:ext>
            </a:extLst>
          </p:cNvPr>
          <p:cNvSpPr>
            <a:spLocks noGrp="1"/>
          </p:cNvSpPr>
          <p:nvPr>
            <p:ph type="title"/>
          </p:nvPr>
        </p:nvSpPr>
        <p:spPr>
          <a:xfrm>
            <a:off x="1072359" y="364435"/>
            <a:ext cx="10597502" cy="609600"/>
          </a:xfrm>
        </p:spPr>
        <p:txBody>
          <a:bodyPr/>
          <a:lstStyle/>
          <a:p>
            <a:pPr algn="ctr"/>
            <a:r>
              <a:rPr lang="en-US" dirty="0"/>
              <a:t>Lakewood CA 1950</a:t>
            </a:r>
          </a:p>
        </p:txBody>
      </p:sp>
      <p:pic>
        <p:nvPicPr>
          <p:cNvPr id="3" name="Picture 2">
            <a:extLst>
              <a:ext uri="{FF2B5EF4-FFF2-40B4-BE49-F238E27FC236}">
                <a16:creationId xmlns:a16="http://schemas.microsoft.com/office/drawing/2014/main" id="{2A2EAFB9-86AB-4033-AA3B-4CF74CAF57F0}"/>
              </a:ext>
            </a:extLst>
          </p:cNvPr>
          <p:cNvPicPr>
            <a:picLocks noChangeAspect="1"/>
          </p:cNvPicPr>
          <p:nvPr/>
        </p:nvPicPr>
        <p:blipFill>
          <a:blip r:embed="rId2"/>
          <a:stretch>
            <a:fillRect/>
          </a:stretch>
        </p:blipFill>
        <p:spPr>
          <a:xfrm>
            <a:off x="3075708" y="1253466"/>
            <a:ext cx="6590805" cy="4795595"/>
          </a:xfrm>
          <a:prstGeom prst="rect">
            <a:avLst/>
          </a:prstGeom>
        </p:spPr>
      </p:pic>
    </p:spTree>
    <p:extLst>
      <p:ext uri="{BB962C8B-B14F-4D97-AF65-F5344CB8AC3E}">
        <p14:creationId xmlns:p14="http://schemas.microsoft.com/office/powerpoint/2010/main" val="1438036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BBC9-43C6-4D6F-AD19-5292BCBB2973}"/>
              </a:ext>
            </a:extLst>
          </p:cNvPr>
          <p:cNvSpPr>
            <a:spLocks noGrp="1"/>
          </p:cNvSpPr>
          <p:nvPr>
            <p:ph type="title"/>
          </p:nvPr>
        </p:nvSpPr>
        <p:spPr/>
        <p:txBody>
          <a:bodyPr/>
          <a:lstStyle/>
          <a:p>
            <a:pPr algn="ctr"/>
            <a:r>
              <a:rPr lang="en-US" dirty="0"/>
              <a:t>Global Capitals Do Density</a:t>
            </a:r>
          </a:p>
        </p:txBody>
      </p:sp>
      <p:pic>
        <p:nvPicPr>
          <p:cNvPr id="3" name="Picture 2">
            <a:extLst>
              <a:ext uri="{FF2B5EF4-FFF2-40B4-BE49-F238E27FC236}">
                <a16:creationId xmlns:a16="http://schemas.microsoft.com/office/drawing/2014/main" id="{A511B499-7870-4794-9A17-A8AACD59FF3F}"/>
              </a:ext>
            </a:extLst>
          </p:cNvPr>
          <p:cNvPicPr>
            <a:picLocks noChangeAspect="1"/>
          </p:cNvPicPr>
          <p:nvPr/>
        </p:nvPicPr>
        <p:blipFill>
          <a:blip r:embed="rId3"/>
          <a:stretch>
            <a:fillRect/>
          </a:stretch>
        </p:blipFill>
        <p:spPr>
          <a:xfrm>
            <a:off x="404812" y="1567355"/>
            <a:ext cx="2847975" cy="1600200"/>
          </a:xfrm>
          <a:prstGeom prst="rect">
            <a:avLst/>
          </a:prstGeom>
        </p:spPr>
      </p:pic>
      <p:sp>
        <p:nvSpPr>
          <p:cNvPr id="4" name="TextBox 3">
            <a:extLst>
              <a:ext uri="{FF2B5EF4-FFF2-40B4-BE49-F238E27FC236}">
                <a16:creationId xmlns:a16="http://schemas.microsoft.com/office/drawing/2014/main" id="{7905B826-A721-4218-A8C2-6DC82CBF7FBC}"/>
              </a:ext>
            </a:extLst>
          </p:cNvPr>
          <p:cNvSpPr txBox="1"/>
          <p:nvPr/>
        </p:nvSpPr>
        <p:spPr>
          <a:xfrm>
            <a:off x="841257" y="3167555"/>
            <a:ext cx="17267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#10 Shanghai</a:t>
            </a:r>
          </a:p>
        </p:txBody>
      </p:sp>
      <p:pic>
        <p:nvPicPr>
          <p:cNvPr id="5" name="Picture 4">
            <a:extLst>
              <a:ext uri="{FF2B5EF4-FFF2-40B4-BE49-F238E27FC236}">
                <a16:creationId xmlns:a16="http://schemas.microsoft.com/office/drawing/2014/main" id="{C1B5078B-E278-4729-82CE-721616E2F192}"/>
              </a:ext>
            </a:extLst>
          </p:cNvPr>
          <p:cNvPicPr>
            <a:picLocks noChangeAspect="1"/>
          </p:cNvPicPr>
          <p:nvPr/>
        </p:nvPicPr>
        <p:blipFill>
          <a:blip r:embed="rId4"/>
          <a:stretch>
            <a:fillRect/>
          </a:stretch>
        </p:blipFill>
        <p:spPr>
          <a:xfrm>
            <a:off x="9242698" y="2296017"/>
            <a:ext cx="2619375" cy="1743075"/>
          </a:xfrm>
          <a:prstGeom prst="rect">
            <a:avLst/>
          </a:prstGeom>
        </p:spPr>
      </p:pic>
      <p:sp>
        <p:nvSpPr>
          <p:cNvPr id="6" name="TextBox 5">
            <a:extLst>
              <a:ext uri="{FF2B5EF4-FFF2-40B4-BE49-F238E27FC236}">
                <a16:creationId xmlns:a16="http://schemas.microsoft.com/office/drawing/2014/main" id="{5E21AECF-CA05-4A05-84EA-0D20227CC6C3}"/>
              </a:ext>
            </a:extLst>
          </p:cNvPr>
          <p:cNvSpPr txBox="1"/>
          <p:nvPr/>
        </p:nvSpPr>
        <p:spPr>
          <a:xfrm>
            <a:off x="9774621" y="4414345"/>
            <a:ext cx="11705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#69 Paris</a:t>
            </a:r>
          </a:p>
        </p:txBody>
      </p:sp>
      <p:pic>
        <p:nvPicPr>
          <p:cNvPr id="7" name="Picture 6">
            <a:extLst>
              <a:ext uri="{FF2B5EF4-FFF2-40B4-BE49-F238E27FC236}">
                <a16:creationId xmlns:a16="http://schemas.microsoft.com/office/drawing/2014/main" id="{137BEAAD-8DAE-4496-AF6E-81962135B170}"/>
              </a:ext>
            </a:extLst>
          </p:cNvPr>
          <p:cNvPicPr>
            <a:picLocks noChangeAspect="1"/>
          </p:cNvPicPr>
          <p:nvPr/>
        </p:nvPicPr>
        <p:blipFill>
          <a:blip r:embed="rId5"/>
          <a:stretch>
            <a:fillRect/>
          </a:stretch>
        </p:blipFill>
        <p:spPr>
          <a:xfrm>
            <a:off x="6315728" y="3808436"/>
            <a:ext cx="2381250" cy="1581150"/>
          </a:xfrm>
          <a:prstGeom prst="rect">
            <a:avLst/>
          </a:prstGeom>
        </p:spPr>
      </p:pic>
      <p:sp>
        <p:nvSpPr>
          <p:cNvPr id="8" name="TextBox 7">
            <a:extLst>
              <a:ext uri="{FF2B5EF4-FFF2-40B4-BE49-F238E27FC236}">
                <a16:creationId xmlns:a16="http://schemas.microsoft.com/office/drawing/2014/main" id="{E7731447-0A0A-48BB-958B-C0D14CE302F6}"/>
              </a:ext>
            </a:extLst>
          </p:cNvPr>
          <p:cNvSpPr txBox="1"/>
          <p:nvPr/>
        </p:nvSpPr>
        <p:spPr>
          <a:xfrm>
            <a:off x="6510727" y="5514772"/>
            <a:ext cx="19912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#27 Mexico City</a:t>
            </a:r>
          </a:p>
        </p:txBody>
      </p:sp>
      <p:pic>
        <p:nvPicPr>
          <p:cNvPr id="9" name="Picture 8">
            <a:extLst>
              <a:ext uri="{FF2B5EF4-FFF2-40B4-BE49-F238E27FC236}">
                <a16:creationId xmlns:a16="http://schemas.microsoft.com/office/drawing/2014/main" id="{1C0437C0-3A21-42A2-ADD8-F8D5C72F4C19}"/>
              </a:ext>
            </a:extLst>
          </p:cNvPr>
          <p:cNvPicPr>
            <a:picLocks noChangeAspect="1"/>
          </p:cNvPicPr>
          <p:nvPr/>
        </p:nvPicPr>
        <p:blipFill>
          <a:blip r:embed="rId6"/>
          <a:stretch>
            <a:fillRect/>
          </a:stretch>
        </p:blipFill>
        <p:spPr>
          <a:xfrm>
            <a:off x="2599660" y="3656036"/>
            <a:ext cx="2638425" cy="1733550"/>
          </a:xfrm>
          <a:prstGeom prst="rect">
            <a:avLst/>
          </a:prstGeom>
        </p:spPr>
      </p:pic>
      <p:sp>
        <p:nvSpPr>
          <p:cNvPr id="10" name="TextBox 9">
            <a:extLst>
              <a:ext uri="{FF2B5EF4-FFF2-40B4-BE49-F238E27FC236}">
                <a16:creationId xmlns:a16="http://schemas.microsoft.com/office/drawing/2014/main" id="{00D29C26-E5D2-4E48-9387-FDC90252F6D9}"/>
              </a:ext>
            </a:extLst>
          </p:cNvPr>
          <p:cNvSpPr txBox="1"/>
          <p:nvPr/>
        </p:nvSpPr>
        <p:spPr>
          <a:xfrm>
            <a:off x="2599660" y="5508735"/>
            <a:ext cx="22717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#35 Rio de </a:t>
            </a:r>
            <a:r>
              <a:rPr kumimoji="0" lang="en-US" sz="1800" b="0" i="0" u="none" strike="noStrike" kern="1200" cap="none" spc="0" normalizeH="0" baseline="0" noProof="0" dirty="0" err="1">
                <a:ln>
                  <a:noFill/>
                </a:ln>
                <a:solidFill>
                  <a:prstClr val="black"/>
                </a:solidFill>
                <a:effectLst/>
                <a:uLnTx/>
                <a:uFillTx/>
                <a:latin typeface="Century Gothic"/>
                <a:ea typeface="+mn-ea"/>
                <a:cs typeface="+mn-cs"/>
              </a:rPr>
              <a:t>Janerio</a:t>
            </a: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1" name="Picture 10">
            <a:extLst>
              <a:ext uri="{FF2B5EF4-FFF2-40B4-BE49-F238E27FC236}">
                <a16:creationId xmlns:a16="http://schemas.microsoft.com/office/drawing/2014/main" id="{7D55CBC3-2774-4167-A1F7-0C355E384B6C}"/>
              </a:ext>
            </a:extLst>
          </p:cNvPr>
          <p:cNvPicPr>
            <a:picLocks noChangeAspect="1"/>
          </p:cNvPicPr>
          <p:nvPr/>
        </p:nvPicPr>
        <p:blipFill>
          <a:blip r:embed="rId7"/>
          <a:stretch>
            <a:fillRect/>
          </a:stretch>
        </p:blipFill>
        <p:spPr>
          <a:xfrm>
            <a:off x="4463347" y="1656568"/>
            <a:ext cx="3419475" cy="1333500"/>
          </a:xfrm>
          <a:prstGeom prst="rect">
            <a:avLst/>
          </a:prstGeom>
        </p:spPr>
      </p:pic>
      <p:sp>
        <p:nvSpPr>
          <p:cNvPr id="12" name="TextBox 11">
            <a:extLst>
              <a:ext uri="{FF2B5EF4-FFF2-40B4-BE49-F238E27FC236}">
                <a16:creationId xmlns:a16="http://schemas.microsoft.com/office/drawing/2014/main" id="{C1002541-3E24-42CA-A461-CE4F719503A0}"/>
              </a:ext>
            </a:extLst>
          </p:cNvPr>
          <p:cNvSpPr txBox="1"/>
          <p:nvPr/>
        </p:nvSpPr>
        <p:spPr>
          <a:xfrm>
            <a:off x="5365626" y="3167555"/>
            <a:ext cx="15215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#43 London</a:t>
            </a:r>
          </a:p>
        </p:txBody>
      </p:sp>
      <p:sp>
        <p:nvSpPr>
          <p:cNvPr id="13" name="TextBox 12">
            <a:extLst>
              <a:ext uri="{FF2B5EF4-FFF2-40B4-BE49-F238E27FC236}">
                <a16:creationId xmlns:a16="http://schemas.microsoft.com/office/drawing/2014/main" id="{655604E1-E614-49CC-B2FD-6D4676FDFE82}"/>
              </a:ext>
            </a:extLst>
          </p:cNvPr>
          <p:cNvSpPr txBox="1"/>
          <p:nvPr/>
        </p:nvSpPr>
        <p:spPr>
          <a:xfrm>
            <a:off x="404812" y="6295697"/>
            <a:ext cx="28729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EECE1"/>
                </a:solidFill>
                <a:effectLst/>
                <a:uLnTx/>
                <a:uFillTx/>
                <a:latin typeface="Century Gothic"/>
                <a:ea typeface="+mn-ea"/>
                <a:cs typeface="+mn-cs"/>
              </a:rPr>
              <a:t>Source: citymayors.com</a:t>
            </a:r>
          </a:p>
        </p:txBody>
      </p:sp>
    </p:spTree>
    <p:extLst>
      <p:ext uri="{BB962C8B-B14F-4D97-AF65-F5344CB8AC3E}">
        <p14:creationId xmlns:p14="http://schemas.microsoft.com/office/powerpoint/2010/main" val="28306435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3F2F9E-BE4C-4087-8DDD-D937CFA0F3D6}"/>
              </a:ext>
            </a:extLst>
          </p:cNvPr>
          <p:cNvSpPr>
            <a:spLocks noGrp="1"/>
          </p:cNvSpPr>
          <p:nvPr>
            <p:ph idx="1"/>
          </p:nvPr>
        </p:nvSpPr>
        <p:spPr>
          <a:xfrm>
            <a:off x="618744" y="1502204"/>
            <a:ext cx="10954512" cy="4173384"/>
          </a:xfrm>
        </p:spPr>
        <p:txBody>
          <a:bodyPr>
            <a:normAutofit/>
          </a:bodyPr>
          <a:lstStyle/>
          <a:p>
            <a:pPr marL="0" indent="0" algn="ctr">
              <a:buNone/>
            </a:pPr>
            <a:r>
              <a:rPr lang="en-US" sz="4000" dirty="0"/>
              <a:t>#90 Los Angeles</a:t>
            </a:r>
          </a:p>
          <a:p>
            <a:pPr marL="0" indent="0" algn="ctr">
              <a:buNone/>
            </a:pPr>
            <a:r>
              <a:rPr lang="en-US" sz="4000" dirty="0"/>
              <a:t>#104 San Francisco/Oakland</a:t>
            </a:r>
          </a:p>
          <a:p>
            <a:pPr marL="0" indent="0" algn="ctr">
              <a:buNone/>
            </a:pPr>
            <a:r>
              <a:rPr lang="en-US" sz="4000" dirty="0"/>
              <a:t>#107 San Jose</a:t>
            </a:r>
          </a:p>
          <a:p>
            <a:pPr marL="0" indent="0" algn="ctr">
              <a:buNone/>
            </a:pPr>
            <a:r>
              <a:rPr lang="en-US" sz="4000" dirty="0"/>
              <a:t>#119 Honolulu</a:t>
            </a:r>
          </a:p>
          <a:p>
            <a:pPr marL="0" indent="0" algn="ctr">
              <a:buNone/>
            </a:pPr>
            <a:r>
              <a:rPr lang="en-US" sz="4000" dirty="0"/>
              <a:t>#120 Las Vegas</a:t>
            </a:r>
          </a:p>
          <a:p>
            <a:pPr marL="0" indent="0" algn="ctr">
              <a:buNone/>
            </a:pPr>
            <a:r>
              <a:rPr lang="en-US" sz="4000" dirty="0"/>
              <a:t>#121 Miami </a:t>
            </a:r>
          </a:p>
          <a:p>
            <a:pPr marL="0" indent="0">
              <a:buNone/>
            </a:pPr>
            <a:endParaRPr lang="en-US" dirty="0"/>
          </a:p>
          <a:p>
            <a:pPr marL="0" indent="0">
              <a:buNone/>
            </a:pPr>
            <a:endParaRPr lang="en-US" dirty="0"/>
          </a:p>
          <a:p>
            <a:pPr marL="0" indent="0">
              <a:buNone/>
            </a:pPr>
            <a:endParaRPr lang="en-US" sz="1700" dirty="0"/>
          </a:p>
        </p:txBody>
      </p:sp>
      <p:sp>
        <p:nvSpPr>
          <p:cNvPr id="4" name="Title 3">
            <a:extLst>
              <a:ext uri="{FF2B5EF4-FFF2-40B4-BE49-F238E27FC236}">
                <a16:creationId xmlns:a16="http://schemas.microsoft.com/office/drawing/2014/main" id="{A749F266-24C3-4034-819F-E95349FDB6CC}"/>
              </a:ext>
            </a:extLst>
          </p:cNvPr>
          <p:cNvSpPr>
            <a:spLocks noGrp="1"/>
          </p:cNvSpPr>
          <p:nvPr>
            <p:ph type="title"/>
          </p:nvPr>
        </p:nvSpPr>
        <p:spPr>
          <a:xfrm>
            <a:off x="1308920" y="284577"/>
            <a:ext cx="10392229" cy="609600"/>
          </a:xfrm>
        </p:spPr>
        <p:txBody>
          <a:bodyPr/>
          <a:lstStyle/>
          <a:p>
            <a:pPr algn="ctr"/>
            <a:r>
              <a:rPr lang="en-US" dirty="0"/>
              <a:t>U.S. Cities Ranked by Density</a:t>
            </a:r>
            <a:br>
              <a:rPr lang="en-US" dirty="0"/>
            </a:br>
            <a:endParaRPr lang="en-US" sz="2800" dirty="0"/>
          </a:p>
        </p:txBody>
      </p:sp>
      <p:sp>
        <p:nvSpPr>
          <p:cNvPr id="6" name="Rectangle 5">
            <a:extLst>
              <a:ext uri="{FF2B5EF4-FFF2-40B4-BE49-F238E27FC236}">
                <a16:creationId xmlns:a16="http://schemas.microsoft.com/office/drawing/2014/main" id="{9046CE5A-2988-4E42-A413-DB690D470562}"/>
              </a:ext>
            </a:extLst>
          </p:cNvPr>
          <p:cNvSpPr/>
          <p:nvPr/>
        </p:nvSpPr>
        <p:spPr>
          <a:xfrm>
            <a:off x="0" y="6027522"/>
            <a:ext cx="261784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Global Ranking 1-125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www.citymayors.com</a:t>
            </a:r>
          </a:p>
        </p:txBody>
      </p:sp>
    </p:spTree>
    <p:extLst>
      <p:ext uri="{BB962C8B-B14F-4D97-AF65-F5344CB8AC3E}">
        <p14:creationId xmlns:p14="http://schemas.microsoft.com/office/powerpoint/2010/main" val="4198409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6773" name="Rectangle 5"/>
          <p:cNvSpPr>
            <a:spLocks noGrp="1" noChangeArrowheads="1"/>
          </p:cNvSpPr>
          <p:nvPr>
            <p:ph type="title"/>
          </p:nvPr>
        </p:nvSpPr>
        <p:spPr bwMode="auto">
          <a:xfrm>
            <a:off x="1756454" y="305983"/>
            <a:ext cx="9845738" cy="60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b="0" dirty="0">
                <a:solidFill>
                  <a:schemeClr val="bg1"/>
                </a:solidFill>
                <a:latin typeface="+mn-lt"/>
              </a:rPr>
              <a:t>Case Study: Restrictive Zoning in L.A. </a:t>
            </a:r>
          </a:p>
        </p:txBody>
      </p:sp>
      <p:sp>
        <p:nvSpPr>
          <p:cNvPr id="6" name="Text Box 2"/>
          <p:cNvSpPr txBox="1">
            <a:spLocks noChangeArrowheads="1"/>
          </p:cNvSpPr>
          <p:nvPr/>
        </p:nvSpPr>
        <p:spPr bwMode="auto">
          <a:xfrm>
            <a:off x="93922" y="6172200"/>
            <a:ext cx="478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rbel"/>
                <a:ea typeface="+mn-ea"/>
                <a:cs typeface="+mn-cs"/>
              </a:rPr>
              <a:t>SERIES: Los Angeles Zoned Residential Capacity</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orbel"/>
                <a:ea typeface="+mn-ea"/>
                <a:cs typeface="+mn-cs"/>
              </a:rPr>
              <a:t>SOURCE: Morrow (2016), the White House: Housing </a:t>
            </a:r>
            <a:r>
              <a:rPr kumimoji="0" lang="en-US" sz="1200" b="0" i="0" u="none" strike="noStrike" kern="1200" cap="none" spc="0" normalizeH="0" baseline="0" noProof="0">
                <a:ln>
                  <a:noFill/>
                </a:ln>
                <a:solidFill>
                  <a:prstClr val="white"/>
                </a:solidFill>
                <a:effectLst/>
                <a:uLnTx/>
                <a:uFillTx/>
                <a:latin typeface="Corbel"/>
                <a:ea typeface="+mn-ea"/>
                <a:cs typeface="+mn-cs"/>
              </a:rPr>
              <a:t>Development Toolkit</a:t>
            </a:r>
            <a:endParaRPr kumimoji="0" lang="en-US" sz="1200" b="0" i="0" u="none" strike="noStrike" kern="1200" cap="none" spc="0" normalizeH="0" baseline="0" noProof="0" dirty="0">
              <a:ln>
                <a:noFill/>
              </a:ln>
              <a:solidFill>
                <a:prstClr val="white"/>
              </a:solidFill>
              <a:effectLst/>
              <a:uLnTx/>
              <a:uFillTx/>
              <a:latin typeface="Corbel"/>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83" y="1689793"/>
            <a:ext cx="6795641" cy="429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39109" y="1867923"/>
            <a:ext cx="4626208"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1960: Los Angeles zoned to accommodate 10 million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Today: </a:t>
            </a:r>
            <a:r>
              <a:rPr kumimoji="0" lang="en-US" sz="2400" b="0" i="0" u="none" strike="noStrike" kern="1200" cap="none" spc="0" normalizeH="0" baseline="0" noProof="0">
                <a:ln>
                  <a:noFill/>
                </a:ln>
                <a:solidFill>
                  <a:prstClr val="black"/>
                </a:solidFill>
                <a:effectLst/>
                <a:uLnTx/>
                <a:uFillTx/>
                <a:latin typeface="Century Gothic"/>
                <a:ea typeface="+mn-ea"/>
                <a:cs typeface="+mn-cs"/>
              </a:rPr>
              <a:t>LA is </a:t>
            </a:r>
            <a:r>
              <a:rPr kumimoji="0" lang="en-US" sz="2400" b="0" i="0" u="none" strike="noStrike" kern="1200" cap="none" spc="0" normalizeH="0" baseline="0" noProof="0" dirty="0">
                <a:ln>
                  <a:noFill/>
                </a:ln>
                <a:solidFill>
                  <a:prstClr val="black"/>
                </a:solidFill>
                <a:effectLst/>
                <a:uLnTx/>
                <a:uFillTx/>
                <a:latin typeface="Century Gothic"/>
                <a:ea typeface="+mn-ea"/>
                <a:cs typeface="+mn-cs"/>
              </a:rPr>
              <a:t>zoned for only 4.3 million people after decades of population growth and increase in housing demand.  </a:t>
            </a:r>
          </a:p>
        </p:txBody>
      </p:sp>
      <p:sp>
        <p:nvSpPr>
          <p:cNvPr id="2" name="TextBox 1"/>
          <p:cNvSpPr txBox="1"/>
          <p:nvPr/>
        </p:nvSpPr>
        <p:spPr>
          <a:xfrm>
            <a:off x="1756043" y="1382016"/>
            <a:ext cx="371928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Los Angeles Zoned Residential Capacity </a:t>
            </a:r>
          </a:p>
        </p:txBody>
      </p:sp>
    </p:spTree>
    <p:extLst>
      <p:ext uri="{BB962C8B-B14F-4D97-AF65-F5344CB8AC3E}">
        <p14:creationId xmlns:p14="http://schemas.microsoft.com/office/powerpoint/2010/main" val="32599535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2" name="Title 1"/>
          <p:cNvSpPr>
            <a:spLocks noGrp="1"/>
          </p:cNvSpPr>
          <p:nvPr>
            <p:ph type="title"/>
          </p:nvPr>
        </p:nvSpPr>
        <p:spPr>
          <a:xfrm>
            <a:off x="1012687" y="360129"/>
            <a:ext cx="10706851" cy="609600"/>
          </a:xfrm>
        </p:spPr>
        <p:txBody>
          <a:bodyPr lIns="91440" tIns="45720" rIns="91440" bIns="45720"/>
          <a:lstStyle/>
          <a:p>
            <a:pPr algn="ctr"/>
            <a:r>
              <a:rPr lang="en-US" sz="3733" dirty="0"/>
              <a:t>CA vs US Median Price</a:t>
            </a:r>
          </a:p>
        </p:txBody>
      </p:sp>
      <p:graphicFrame>
        <p:nvGraphicFramePr>
          <p:cNvPr id="4" name="Chart 3"/>
          <p:cNvGraphicFramePr/>
          <p:nvPr>
            <p:extLst/>
          </p:nvPr>
        </p:nvGraphicFramePr>
        <p:xfrm>
          <a:off x="618746" y="1905000"/>
          <a:ext cx="10954511"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2"/>
          <p:cNvSpPr txBox="1">
            <a:spLocks noChangeArrowheads="1"/>
          </p:cNvSpPr>
          <p:nvPr/>
        </p:nvSpPr>
        <p:spPr bwMode="auto">
          <a:xfrm>
            <a:off x="101600" y="6242448"/>
            <a:ext cx="4522392"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1219170" rtl="0" eaLnBrk="0" fontAlgn="auto" latinLnBrk="0" hangingPunct="0">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white"/>
                </a:solidFill>
                <a:effectLst/>
                <a:uLnTx/>
                <a:uFillTx/>
                <a:latin typeface="Century Gothic"/>
                <a:ea typeface="+mn-ea"/>
                <a:cs typeface="+mn-cs"/>
              </a:rPr>
              <a:t>SERIES: Median Price of Existing Single-Family Homes</a:t>
            </a:r>
          </a:p>
          <a:p>
            <a:pPr marL="0" marR="0" lvl="0" indent="0" algn="l" defTabSz="1219170" rtl="0" eaLnBrk="0" fontAlgn="auto" latinLnBrk="0" hangingPunct="0">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spTree>
    <p:extLst>
      <p:ext uri="{BB962C8B-B14F-4D97-AF65-F5344CB8AC3E}">
        <p14:creationId xmlns:p14="http://schemas.microsoft.com/office/powerpoint/2010/main" val="362820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2019: </a:t>
            </a:r>
            <a:r>
              <a:rPr lang="en-US" dirty="0" err="1"/>
              <a:t>feb</a:t>
            </a:r>
            <a:r>
              <a:rPr lang="en-US" dirty="0"/>
              <a:t> 131.4  march 124.1 </a:t>
            </a:r>
          </a:p>
        </p:txBody>
      </p:sp>
      <p:sp>
        <p:nvSpPr>
          <p:cNvPr id="2" name="Title 1"/>
          <p:cNvSpPr>
            <a:spLocks noGrp="1"/>
          </p:cNvSpPr>
          <p:nvPr>
            <p:ph type="title"/>
          </p:nvPr>
        </p:nvSpPr>
        <p:spPr>
          <a:xfrm>
            <a:off x="1014435" y="405187"/>
            <a:ext cx="10954512" cy="609600"/>
          </a:xfrm>
        </p:spPr>
        <p:txBody>
          <a:bodyPr/>
          <a:lstStyle/>
          <a:p>
            <a:r>
              <a:rPr lang="en-US" sz="3600" dirty="0">
                <a:latin typeface="+mn-lt"/>
              </a:rPr>
              <a:t>anxiety attack! confidence fell sharply in march</a:t>
            </a:r>
          </a:p>
        </p:txBody>
      </p:sp>
      <p:graphicFrame>
        <p:nvGraphicFramePr>
          <p:cNvPr id="4" name="Chart 3"/>
          <p:cNvGraphicFramePr/>
          <p:nvPr>
            <p:extLst/>
          </p:nvPr>
        </p:nvGraphicFramePr>
        <p:xfrm>
          <a:off x="618743" y="1867698"/>
          <a:ext cx="11183615" cy="38473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
          <p:cNvSpPr txBox="1">
            <a:spLocks noChangeArrowheads="1"/>
          </p:cNvSpPr>
          <p:nvPr/>
        </p:nvSpPr>
        <p:spPr bwMode="auto">
          <a:xfrm>
            <a:off x="182423" y="6248400"/>
            <a:ext cx="2626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SERIES: Consumer Confidence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SOURCE:  The Conference Board</a:t>
            </a:r>
          </a:p>
        </p:txBody>
      </p:sp>
    </p:spTree>
    <p:extLst>
      <p:ext uri="{BB962C8B-B14F-4D97-AF65-F5344CB8AC3E}">
        <p14:creationId xmlns:p14="http://schemas.microsoft.com/office/powerpoint/2010/main" val="1738077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12612" y="3429000"/>
            <a:ext cx="10393017" cy="1480207"/>
          </a:xfrm>
        </p:spPr>
        <p:txBody>
          <a:bodyPr/>
          <a:lstStyle/>
          <a:p>
            <a:r>
              <a:rPr lang="en-US" sz="4400" dirty="0"/>
              <a:t>USC </a:t>
            </a:r>
            <a:r>
              <a:rPr lang="en-US" sz="4400" dirty="0" err="1"/>
              <a:t>Dornsife</a:t>
            </a:r>
            <a:r>
              <a:rPr lang="en-US" sz="4400" dirty="0"/>
              <a:t>/LA Times Poll (10/18)</a:t>
            </a:r>
            <a:br>
              <a:rPr lang="en-US" sz="4400" dirty="0"/>
            </a:br>
            <a:r>
              <a:rPr lang="en-US" sz="4400" dirty="0"/>
              <a:t> </a:t>
            </a:r>
            <a:br>
              <a:rPr lang="en-US" sz="4400" dirty="0"/>
            </a:br>
            <a:r>
              <a:rPr lang="en-US" sz="4400" i="1" dirty="0"/>
              <a:t>Only 13% of CA voters think too little home building is a primary contributor to the state’s affordability issues.</a:t>
            </a:r>
          </a:p>
        </p:txBody>
      </p:sp>
    </p:spTree>
    <p:extLst>
      <p:ext uri="{BB962C8B-B14F-4D97-AF65-F5344CB8AC3E}">
        <p14:creationId xmlns:p14="http://schemas.microsoft.com/office/powerpoint/2010/main" val="17574219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73213-9C7B-401C-9071-152E2EF88E21}"/>
              </a:ext>
            </a:extLst>
          </p:cNvPr>
          <p:cNvSpPr>
            <a:spLocks noGrp="1"/>
          </p:cNvSpPr>
          <p:nvPr>
            <p:ph idx="1"/>
          </p:nvPr>
        </p:nvSpPr>
        <p:spPr>
          <a:xfrm>
            <a:off x="618744" y="1964660"/>
            <a:ext cx="10954512" cy="3090816"/>
          </a:xfrm>
        </p:spPr>
        <p:txBody>
          <a:bodyPr>
            <a:normAutofit/>
          </a:bodyPr>
          <a:lstStyle/>
          <a:p>
            <a:pPr marL="0" indent="0" algn="ctr">
              <a:buNone/>
            </a:pPr>
            <a:r>
              <a:rPr lang="en-US" sz="6000" dirty="0"/>
              <a:t>“At some point a </a:t>
            </a:r>
            <a:r>
              <a:rPr lang="en-US" sz="6000" i="1" dirty="0"/>
              <a:t>supply </a:t>
            </a:r>
            <a:r>
              <a:rPr lang="en-US" sz="6000" dirty="0"/>
              <a:t>problem becomes a </a:t>
            </a:r>
            <a:r>
              <a:rPr lang="en-US" sz="6000" i="1" dirty="0"/>
              <a:t>demand</a:t>
            </a:r>
            <a:r>
              <a:rPr lang="en-US" sz="6000" dirty="0"/>
              <a:t> problem.” </a:t>
            </a:r>
          </a:p>
          <a:p>
            <a:pPr marL="0" indent="0" algn="ctr">
              <a:buNone/>
            </a:pPr>
            <a:endParaRPr lang="en-US" sz="3600" dirty="0"/>
          </a:p>
        </p:txBody>
      </p:sp>
    </p:spTree>
    <p:extLst>
      <p:ext uri="{BB962C8B-B14F-4D97-AF65-F5344CB8AC3E}">
        <p14:creationId xmlns:p14="http://schemas.microsoft.com/office/powerpoint/2010/main" val="1118444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5381" y="4869612"/>
            <a:ext cx="10393017" cy="1480207"/>
          </a:xfrm>
        </p:spPr>
        <p:txBody>
          <a:bodyPr/>
          <a:lstStyle/>
          <a:p>
            <a:r>
              <a:rPr lang="en-US" dirty="0"/>
              <a:t>What can I do to be successful in this market? </a:t>
            </a:r>
            <a:br>
              <a:rPr lang="en-US" dirty="0"/>
            </a:br>
            <a:br>
              <a:rPr lang="en-US" dirty="0"/>
            </a:br>
            <a:br>
              <a:rPr lang="en-US" dirty="0"/>
            </a:br>
            <a:endParaRPr lang="en-US" dirty="0"/>
          </a:p>
        </p:txBody>
      </p:sp>
    </p:spTree>
    <p:extLst>
      <p:ext uri="{BB962C8B-B14F-4D97-AF65-F5344CB8AC3E}">
        <p14:creationId xmlns:p14="http://schemas.microsoft.com/office/powerpoint/2010/main" val="36940128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73213-9C7B-401C-9071-152E2EF88E21}"/>
              </a:ext>
            </a:extLst>
          </p:cNvPr>
          <p:cNvSpPr>
            <a:spLocks noGrp="1"/>
          </p:cNvSpPr>
          <p:nvPr>
            <p:ph idx="1"/>
          </p:nvPr>
        </p:nvSpPr>
        <p:spPr>
          <a:xfrm>
            <a:off x="618744" y="1366092"/>
            <a:ext cx="10954512" cy="4472848"/>
          </a:xfrm>
        </p:spPr>
        <p:txBody>
          <a:bodyPr>
            <a:normAutofit fontScale="92500" lnSpcReduction="10000"/>
          </a:bodyPr>
          <a:lstStyle/>
          <a:p>
            <a:r>
              <a:rPr lang="en-US" sz="3600" dirty="0"/>
              <a:t>educate your sellers</a:t>
            </a:r>
          </a:p>
          <a:p>
            <a:r>
              <a:rPr lang="en-US" sz="3600" dirty="0"/>
              <a:t>staging – “</a:t>
            </a:r>
            <a:r>
              <a:rPr lang="en-US" sz="3600" dirty="0" err="1"/>
              <a:t>pinterest</a:t>
            </a:r>
            <a:r>
              <a:rPr lang="en-US" sz="3600" dirty="0"/>
              <a:t>” ready</a:t>
            </a:r>
          </a:p>
          <a:p>
            <a:r>
              <a:rPr lang="en-US" sz="3600" dirty="0"/>
              <a:t>contact frustrated buyers</a:t>
            </a:r>
          </a:p>
          <a:p>
            <a:r>
              <a:rPr lang="en-US" sz="3600" dirty="0"/>
              <a:t>contact renters who qualify </a:t>
            </a:r>
          </a:p>
          <a:p>
            <a:r>
              <a:rPr lang="en-US" sz="3600" dirty="0"/>
              <a:t>be the financial literacy expert</a:t>
            </a:r>
          </a:p>
          <a:p>
            <a:r>
              <a:rPr lang="en-US" sz="3600" dirty="0"/>
              <a:t>work out of state referrals</a:t>
            </a:r>
          </a:p>
          <a:p>
            <a:r>
              <a:rPr lang="en-US" sz="3600" dirty="0"/>
              <a:t>take advantage of low rates </a:t>
            </a:r>
          </a:p>
          <a:p>
            <a:r>
              <a:rPr lang="en-US" sz="3600" dirty="0"/>
              <a:t>always be selling homeownership </a:t>
            </a:r>
          </a:p>
        </p:txBody>
      </p:sp>
    </p:spTree>
    <p:extLst>
      <p:ext uri="{BB962C8B-B14F-4D97-AF65-F5344CB8AC3E}">
        <p14:creationId xmlns:p14="http://schemas.microsoft.com/office/powerpoint/2010/main" val="24400762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444" y="136583"/>
            <a:ext cx="10392229" cy="609600"/>
          </a:xfrm>
        </p:spPr>
        <p:txBody>
          <a:bodyPr/>
          <a:lstStyle/>
          <a:p>
            <a:r>
              <a:rPr lang="en-US" sz="3600" dirty="0"/>
              <a:t>Seven out of ten:  owning a home is an important part of the American Dream</a:t>
            </a:r>
          </a:p>
        </p:txBody>
      </p:sp>
      <p:sp>
        <p:nvSpPr>
          <p:cNvPr id="4" name="TextBox 3">
            <a:extLst>
              <a:ext uri="{FF2B5EF4-FFF2-40B4-BE49-F238E27FC236}">
                <a16:creationId xmlns:a16="http://schemas.microsoft.com/office/drawing/2014/main" id="{5CBA4E34-7F9F-42D3-89D6-522FEB70CC84}"/>
              </a:ext>
            </a:extLst>
          </p:cNvPr>
          <p:cNvSpPr txBox="1"/>
          <p:nvPr/>
        </p:nvSpPr>
        <p:spPr>
          <a:xfrm>
            <a:off x="3564211" y="1345100"/>
            <a:ext cx="61747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How Important a Part of the American Dream Is Owning a Home?</a:t>
            </a:r>
          </a:p>
        </p:txBody>
      </p:sp>
      <p:sp>
        <p:nvSpPr>
          <p:cNvPr id="7" name="Text Box 2">
            <a:extLst>
              <a:ext uri="{FF2B5EF4-FFF2-40B4-BE49-F238E27FC236}">
                <a16:creationId xmlns:a16="http://schemas.microsoft.com/office/drawing/2014/main" id="{295DF46B-223D-4A2E-B344-AEA2EB0400DA}"/>
              </a:ext>
            </a:extLst>
          </p:cNvPr>
          <p:cNvSpPr txBox="1">
            <a:spLocks noChangeArrowheads="1"/>
          </p:cNvSpPr>
          <p:nvPr/>
        </p:nvSpPr>
        <p:spPr bwMode="auto">
          <a:xfrm>
            <a:off x="0" y="6370834"/>
            <a:ext cx="2733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a:t>
            </a:r>
            <a:r>
              <a:rPr kumimoji="0" lang="en-US" sz="12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Neighbor Works America</a:t>
            </a:r>
          </a:p>
        </p:txBody>
      </p:sp>
      <p:graphicFrame>
        <p:nvGraphicFramePr>
          <p:cNvPr id="6" name="Chart 5"/>
          <p:cNvGraphicFramePr/>
          <p:nvPr>
            <p:extLst/>
          </p:nvPr>
        </p:nvGraphicFramePr>
        <p:xfrm>
          <a:off x="664791" y="2114550"/>
          <a:ext cx="10392229"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A7D838E-1136-48BE-87F1-DB6A146E6E97}"/>
              </a:ext>
            </a:extLst>
          </p:cNvPr>
          <p:cNvSpPr txBox="1"/>
          <p:nvPr/>
        </p:nvSpPr>
        <p:spPr>
          <a:xfrm>
            <a:off x="5979695" y="5924550"/>
            <a:ext cx="8002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n=1000</a:t>
            </a:r>
          </a:p>
        </p:txBody>
      </p:sp>
    </p:spTree>
    <p:extLst>
      <p:ext uri="{BB962C8B-B14F-4D97-AF65-F5344CB8AC3E}">
        <p14:creationId xmlns:p14="http://schemas.microsoft.com/office/powerpoint/2010/main" val="4447076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3058A-99BD-4BD7-A688-A8D0CB3BBB9F}"/>
              </a:ext>
            </a:extLst>
          </p:cNvPr>
          <p:cNvSpPr>
            <a:spLocks noGrp="1"/>
          </p:cNvSpPr>
          <p:nvPr>
            <p:ph type="title"/>
          </p:nvPr>
        </p:nvSpPr>
        <p:spPr>
          <a:xfrm>
            <a:off x="1558205" y="267475"/>
            <a:ext cx="10392229" cy="609600"/>
          </a:xfrm>
        </p:spPr>
        <p:txBody>
          <a:bodyPr/>
          <a:lstStyle/>
          <a:p>
            <a:r>
              <a:rPr lang="en-US" dirty="0"/>
              <a:t>4/5 of Renters Want to Own Someday</a:t>
            </a:r>
          </a:p>
        </p:txBody>
      </p:sp>
      <p:sp>
        <p:nvSpPr>
          <p:cNvPr id="4" name="Text Box 2">
            <a:extLst>
              <a:ext uri="{FF2B5EF4-FFF2-40B4-BE49-F238E27FC236}">
                <a16:creationId xmlns:a16="http://schemas.microsoft.com/office/drawing/2014/main" id="{8769E739-06BC-4BED-A6FA-49B5C052B973}"/>
              </a:ext>
            </a:extLst>
          </p:cNvPr>
          <p:cNvSpPr txBox="1">
            <a:spLocks noChangeArrowheads="1"/>
          </p:cNvSpPr>
          <p:nvPr/>
        </p:nvSpPr>
        <p:spPr bwMode="auto">
          <a:xfrm>
            <a:off x="8238226" y="6268379"/>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SERIES: 2018 Consumer Survey</a:t>
            </a:r>
          </a:p>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sp>
        <p:nvSpPr>
          <p:cNvPr id="5" name="Footer Placeholder 1">
            <a:extLst>
              <a:ext uri="{FF2B5EF4-FFF2-40B4-BE49-F238E27FC236}">
                <a16:creationId xmlns:a16="http://schemas.microsoft.com/office/drawing/2014/main" id="{929D8526-F735-4BD7-A8BB-157F017FDB36}"/>
              </a:ext>
            </a:extLst>
          </p:cNvPr>
          <p:cNvSpPr txBox="1">
            <a:spLocks/>
          </p:cNvSpPr>
          <p:nvPr/>
        </p:nvSpPr>
        <p:spPr>
          <a:xfrm>
            <a:off x="-25879" y="6409892"/>
            <a:ext cx="5213699" cy="2405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Do you want to own at some point in the future? (n=1,849)</a:t>
            </a:r>
          </a:p>
        </p:txBody>
      </p:sp>
      <p:graphicFrame>
        <p:nvGraphicFramePr>
          <p:cNvPr id="7" name="Chart 6">
            <a:extLst>
              <a:ext uri="{FF2B5EF4-FFF2-40B4-BE49-F238E27FC236}">
                <a16:creationId xmlns:a16="http://schemas.microsoft.com/office/drawing/2014/main" id="{611EE249-8535-43FA-B0F7-F6277C933940}"/>
              </a:ext>
            </a:extLst>
          </p:cNvPr>
          <p:cNvGraphicFramePr/>
          <p:nvPr>
            <p:extLst/>
          </p:nvPr>
        </p:nvGraphicFramePr>
        <p:xfrm>
          <a:off x="2666198" y="1001027"/>
          <a:ext cx="7149502" cy="5005137"/>
        </p:xfrm>
        <a:graphic>
          <a:graphicData uri="http://schemas.openxmlformats.org/drawingml/2006/chart">
            <c:chart xmlns:c="http://schemas.openxmlformats.org/drawingml/2006/chart" xmlns:r="http://schemas.openxmlformats.org/officeDocument/2006/relationships" r:id="rId3"/>
          </a:graphicData>
        </a:graphic>
      </p:graphicFrame>
      <p:sp>
        <p:nvSpPr>
          <p:cNvPr id="8" name="Speech Bubble: Rectangle with Corners Rounded 7">
            <a:extLst>
              <a:ext uri="{FF2B5EF4-FFF2-40B4-BE49-F238E27FC236}">
                <a16:creationId xmlns:a16="http://schemas.microsoft.com/office/drawing/2014/main" id="{C9CC8962-C23F-41C0-8FA1-76A13EEB80D9}"/>
              </a:ext>
            </a:extLst>
          </p:cNvPr>
          <p:cNvSpPr/>
          <p:nvPr/>
        </p:nvSpPr>
        <p:spPr>
          <a:xfrm>
            <a:off x="8058150" y="1478473"/>
            <a:ext cx="3959693" cy="2305503"/>
          </a:xfrm>
          <a:prstGeom prst="wedgeRoundRectCallout">
            <a:avLst>
              <a:gd name="adj1" fmla="val -52040"/>
              <a:gd name="adj2" fmla="val 90339"/>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77% Female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46% Hispanic/Latino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55% Millennial (Median Age 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$40,000 Household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Rented Current Property 3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56% Plan to Rent Again</a:t>
            </a:r>
          </a:p>
        </p:txBody>
      </p:sp>
      <p:sp>
        <p:nvSpPr>
          <p:cNvPr id="9" name="Speech Bubble: Rectangle with Corners Rounded 8">
            <a:extLst>
              <a:ext uri="{FF2B5EF4-FFF2-40B4-BE49-F238E27FC236}">
                <a16:creationId xmlns:a16="http://schemas.microsoft.com/office/drawing/2014/main" id="{F012ED07-AE3F-4815-8EEE-9C601BF84F08}"/>
              </a:ext>
            </a:extLst>
          </p:cNvPr>
          <p:cNvSpPr/>
          <p:nvPr/>
        </p:nvSpPr>
        <p:spPr>
          <a:xfrm>
            <a:off x="174158" y="3429000"/>
            <a:ext cx="3959693" cy="2305503"/>
          </a:xfrm>
          <a:prstGeom prst="wedgeRoundRectCallout">
            <a:avLst>
              <a:gd name="adj1" fmla="val 50680"/>
              <a:gd name="adj2" fmla="val -91344"/>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68% Female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44% Caucasian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42% Boomer (Median Age 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$34,500 Household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Rented Current Property 5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a:ea typeface="+mn-ea"/>
                <a:cs typeface="+mn-cs"/>
              </a:rPr>
              <a:t>82% Plan to Rent Again</a:t>
            </a:r>
          </a:p>
        </p:txBody>
      </p:sp>
    </p:spTree>
    <p:extLst>
      <p:ext uri="{BB962C8B-B14F-4D97-AF65-F5344CB8AC3E}">
        <p14:creationId xmlns:p14="http://schemas.microsoft.com/office/powerpoint/2010/main" val="343918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3058A-99BD-4BD7-A688-A8D0CB3BBB9F}"/>
              </a:ext>
            </a:extLst>
          </p:cNvPr>
          <p:cNvSpPr>
            <a:spLocks noGrp="1"/>
          </p:cNvSpPr>
          <p:nvPr>
            <p:ph type="title"/>
          </p:nvPr>
        </p:nvSpPr>
        <p:spPr>
          <a:xfrm>
            <a:off x="1558205" y="299550"/>
            <a:ext cx="10392229" cy="609600"/>
          </a:xfrm>
        </p:spPr>
        <p:txBody>
          <a:bodyPr/>
          <a:lstStyle/>
          <a:p>
            <a:r>
              <a:rPr lang="en-US" dirty="0"/>
              <a:t>45% Plan to Purchase Within Next 5 Years</a:t>
            </a:r>
          </a:p>
        </p:txBody>
      </p:sp>
      <p:sp>
        <p:nvSpPr>
          <p:cNvPr id="4" name="Text Box 2">
            <a:extLst>
              <a:ext uri="{FF2B5EF4-FFF2-40B4-BE49-F238E27FC236}">
                <a16:creationId xmlns:a16="http://schemas.microsoft.com/office/drawing/2014/main" id="{8769E739-06BC-4BED-A6FA-49B5C052B973}"/>
              </a:ext>
            </a:extLst>
          </p:cNvPr>
          <p:cNvSpPr txBox="1">
            <a:spLocks noChangeArrowheads="1"/>
          </p:cNvSpPr>
          <p:nvPr/>
        </p:nvSpPr>
        <p:spPr bwMode="auto">
          <a:xfrm>
            <a:off x="8238226" y="6268379"/>
            <a:ext cx="405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SERIES: 2018 Consumer Survey</a:t>
            </a:r>
          </a:p>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SOURCE: CALIFORNIA ASSOCIATION OF REALTORS® </a:t>
            </a:r>
          </a:p>
        </p:txBody>
      </p:sp>
      <p:sp>
        <p:nvSpPr>
          <p:cNvPr id="5" name="Footer Placeholder 1">
            <a:extLst>
              <a:ext uri="{FF2B5EF4-FFF2-40B4-BE49-F238E27FC236}">
                <a16:creationId xmlns:a16="http://schemas.microsoft.com/office/drawing/2014/main" id="{929D8526-F735-4BD7-A8BB-157F017FDB36}"/>
              </a:ext>
            </a:extLst>
          </p:cNvPr>
          <p:cNvSpPr txBox="1">
            <a:spLocks/>
          </p:cNvSpPr>
          <p:nvPr/>
        </p:nvSpPr>
        <p:spPr>
          <a:xfrm>
            <a:off x="-25878" y="6241942"/>
            <a:ext cx="4245453" cy="2405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When do you plan to purchase your next house (either as a home or as an investment property)? (n=1,855)</a:t>
            </a:r>
          </a:p>
        </p:txBody>
      </p:sp>
      <p:graphicFrame>
        <p:nvGraphicFramePr>
          <p:cNvPr id="6" name="Chart 5">
            <a:extLst>
              <a:ext uri="{FF2B5EF4-FFF2-40B4-BE49-F238E27FC236}">
                <a16:creationId xmlns:a16="http://schemas.microsoft.com/office/drawing/2014/main" id="{24EBB032-354A-4111-A45E-723D60DC47E4}"/>
              </a:ext>
            </a:extLst>
          </p:cNvPr>
          <p:cNvGraphicFramePr/>
          <p:nvPr>
            <p:extLst/>
          </p:nvPr>
        </p:nvGraphicFramePr>
        <p:xfrm>
          <a:off x="1558205" y="1301081"/>
          <a:ext cx="9073607" cy="4703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234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0" dirty="0"/>
              <a:t>the forecast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286682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U.S. Economic Outlook</a:t>
            </a:r>
          </a:p>
        </p:txBody>
      </p:sp>
      <p:sp>
        <p:nvSpPr>
          <p:cNvPr id="5" name="Text Box 2"/>
          <p:cNvSpPr txBox="1">
            <a:spLocks noChangeArrowheads="1"/>
          </p:cNvSpPr>
          <p:nvPr/>
        </p:nvSpPr>
        <p:spPr bwMode="auto">
          <a:xfrm>
            <a:off x="176489" y="6258990"/>
            <a:ext cx="4081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U.S. Economic Outlook</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3" name="Table 2"/>
          <p:cNvGraphicFramePr>
            <a:graphicFrameLocks noGrp="1"/>
          </p:cNvGraphicFramePr>
          <p:nvPr>
            <p:extLst>
              <p:ext uri="{D42A27DB-BD31-4B8C-83A1-F6EECF244321}">
                <p14:modId xmlns:p14="http://schemas.microsoft.com/office/powerpoint/2010/main" val="1895010809"/>
              </p:ext>
            </p:extLst>
          </p:nvPr>
        </p:nvGraphicFramePr>
        <p:xfrm>
          <a:off x="689760" y="1600509"/>
          <a:ext cx="10811544" cy="4162726"/>
        </p:xfrm>
        <a:graphic>
          <a:graphicData uri="http://schemas.openxmlformats.org/drawingml/2006/table">
            <a:tbl>
              <a:tblPr firstRow="1" bandRow="1">
                <a:tableStyleId>{5C22544A-7EE6-4342-B048-85BDC9FD1C3A}</a:tableStyleId>
              </a:tblPr>
              <a:tblGrid>
                <a:gridCol w="3764794">
                  <a:extLst>
                    <a:ext uri="{9D8B030D-6E8A-4147-A177-3AD203B41FA5}">
                      <a16:colId xmlns:a16="http://schemas.microsoft.com/office/drawing/2014/main" val="3976965759"/>
                    </a:ext>
                  </a:extLst>
                </a:gridCol>
                <a:gridCol w="1015068">
                  <a:extLst>
                    <a:ext uri="{9D8B030D-6E8A-4147-A177-3AD203B41FA5}">
                      <a16:colId xmlns:a16="http://schemas.microsoft.com/office/drawing/2014/main" val="547952096"/>
                    </a:ext>
                  </a:extLst>
                </a:gridCol>
                <a:gridCol w="989901">
                  <a:extLst>
                    <a:ext uri="{9D8B030D-6E8A-4147-A177-3AD203B41FA5}">
                      <a16:colId xmlns:a16="http://schemas.microsoft.com/office/drawing/2014/main" val="3060565309"/>
                    </a:ext>
                  </a:extLst>
                </a:gridCol>
                <a:gridCol w="947956">
                  <a:extLst>
                    <a:ext uri="{9D8B030D-6E8A-4147-A177-3AD203B41FA5}">
                      <a16:colId xmlns:a16="http://schemas.microsoft.com/office/drawing/2014/main" val="398820125"/>
                    </a:ext>
                  </a:extLst>
                </a:gridCol>
                <a:gridCol w="1057013">
                  <a:extLst>
                    <a:ext uri="{9D8B030D-6E8A-4147-A177-3AD203B41FA5}">
                      <a16:colId xmlns:a16="http://schemas.microsoft.com/office/drawing/2014/main" val="3724716251"/>
                    </a:ext>
                  </a:extLst>
                </a:gridCol>
                <a:gridCol w="987621">
                  <a:extLst>
                    <a:ext uri="{9D8B030D-6E8A-4147-A177-3AD203B41FA5}">
                      <a16:colId xmlns:a16="http://schemas.microsoft.com/office/drawing/2014/main" val="2948368369"/>
                    </a:ext>
                  </a:extLst>
                </a:gridCol>
                <a:gridCol w="1023730">
                  <a:extLst>
                    <a:ext uri="{9D8B030D-6E8A-4147-A177-3AD203B41FA5}">
                      <a16:colId xmlns:a16="http://schemas.microsoft.com/office/drawing/2014/main" val="786140171"/>
                    </a:ext>
                  </a:extLst>
                </a:gridCol>
                <a:gridCol w="1025461">
                  <a:extLst>
                    <a:ext uri="{9D8B030D-6E8A-4147-A177-3AD203B41FA5}">
                      <a16:colId xmlns:a16="http://schemas.microsoft.com/office/drawing/2014/main" val="1013595023"/>
                    </a:ext>
                  </a:extLst>
                </a:gridCol>
              </a:tblGrid>
              <a:tr h="572816">
                <a:tc>
                  <a:txBody>
                    <a:bodyPr/>
                    <a:lstStyle/>
                    <a:p>
                      <a:pPr algn="l" fontAlgn="ctr"/>
                      <a:r>
                        <a:rPr lang="en-US" sz="1800" u="none" strike="noStrike" dirty="0">
                          <a:effectLst/>
                        </a:rPr>
                        <a:t> </a:t>
                      </a:r>
                      <a:endParaRPr lang="en-US" sz="1800" b="1" i="0" u="none" strike="noStrike" dirty="0">
                        <a:solidFill>
                          <a:srgbClr val="FFFFFF"/>
                        </a:solidFill>
                        <a:effectLst/>
                        <a:latin typeface="Century Gothic" panose="020B0502020202020204" pitchFamily="34" charset="0"/>
                      </a:endParaRPr>
                    </a:p>
                  </a:txBody>
                  <a:tcPr marL="7620" marR="7620" marT="7620" marB="0" anchor="ctr"/>
                </a:tc>
                <a:tc>
                  <a:txBody>
                    <a:bodyPr/>
                    <a:lstStyle/>
                    <a:p>
                      <a:pPr algn="ctr" fontAlgn="ctr"/>
                      <a:r>
                        <a:rPr lang="en-US" sz="1600" u="none" strike="noStrike" dirty="0">
                          <a:effectLst/>
                        </a:rPr>
                        <a:t>2013</a:t>
                      </a:r>
                      <a:endParaRPr lang="en-US" sz="16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1600" u="none" strike="noStrike" dirty="0">
                          <a:effectLst/>
                        </a:rPr>
                        <a:t>2014</a:t>
                      </a:r>
                      <a:endParaRPr lang="en-US" sz="16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1600" u="none" strike="noStrike" dirty="0">
                          <a:effectLst/>
                        </a:rPr>
                        <a:t>2015</a:t>
                      </a:r>
                      <a:endParaRPr lang="en-US" sz="16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1600" u="none" strike="noStrike" dirty="0">
                          <a:effectLst/>
                        </a:rPr>
                        <a:t>2016</a:t>
                      </a:r>
                      <a:endParaRPr lang="en-US" sz="16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1600" u="none" strike="noStrike" dirty="0">
                          <a:effectLst/>
                        </a:rPr>
                        <a:t>2017</a:t>
                      </a:r>
                      <a:endParaRPr lang="en-US" sz="16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1600" u="none" strike="noStrike" dirty="0">
                          <a:effectLst/>
                        </a:rPr>
                        <a:t>2018p</a:t>
                      </a:r>
                      <a:endParaRPr lang="en-US" sz="16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1600" u="none" strike="noStrike" dirty="0">
                          <a:effectLst/>
                        </a:rPr>
                        <a:t>2019f</a:t>
                      </a:r>
                      <a:endParaRPr lang="en-US" sz="1600" b="1" i="0" u="none" strike="noStrike" dirty="0">
                        <a:solidFill>
                          <a:schemeClr val="bg1"/>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1524469527"/>
                  </a:ext>
                </a:extLst>
              </a:tr>
              <a:tr h="572816">
                <a:tc>
                  <a:txBody>
                    <a:bodyPr/>
                    <a:lstStyle/>
                    <a:p>
                      <a:pPr algn="l" fontAlgn="b"/>
                      <a:r>
                        <a:rPr lang="en-US" sz="1600" u="none" strike="noStrike" dirty="0">
                          <a:effectLst/>
                        </a:rPr>
                        <a:t>US GDP</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1.7%</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2.4%</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2.6%</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1.6%</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2.3%</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3.0%</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2.4%</a:t>
                      </a:r>
                      <a:endParaRPr lang="en-US"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319677671"/>
                  </a:ext>
                </a:extLst>
              </a:tr>
              <a:tr h="576740">
                <a:tc>
                  <a:txBody>
                    <a:bodyPr/>
                    <a:lstStyle/>
                    <a:p>
                      <a:pPr algn="l" fontAlgn="b"/>
                      <a:r>
                        <a:rPr lang="en-US" sz="1600" u="none" strike="noStrike" dirty="0">
                          <a:effectLst/>
                        </a:rPr>
                        <a:t>Nonfarm Job Growth</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1.7%</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1.9%</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2.1%</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1.8%</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1.4%</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1.6%</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1.3%</a:t>
                      </a:r>
                      <a:endParaRPr lang="en-US"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34337953"/>
                  </a:ext>
                </a:extLst>
              </a:tr>
              <a:tr h="576740">
                <a:tc>
                  <a:txBody>
                    <a:bodyPr/>
                    <a:lstStyle/>
                    <a:p>
                      <a:pPr algn="l" fontAlgn="b"/>
                      <a:r>
                        <a:rPr lang="en-US" sz="1600" u="none" strike="noStrike" dirty="0">
                          <a:effectLst/>
                        </a:rPr>
                        <a:t>Unemployment</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7.4%</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6.2%</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5.3%</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4.9%</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4.4%</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3.9%</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3.7%</a:t>
                      </a:r>
                      <a:endParaRPr lang="en-US"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816198542"/>
                  </a:ext>
                </a:extLst>
              </a:tr>
              <a:tr h="572816">
                <a:tc>
                  <a:txBody>
                    <a:bodyPr/>
                    <a:lstStyle/>
                    <a:p>
                      <a:pPr algn="l" fontAlgn="b"/>
                      <a:r>
                        <a:rPr lang="en-US" sz="1600" u="none" strike="noStrike">
                          <a:effectLst/>
                        </a:rPr>
                        <a:t>CPI</a:t>
                      </a:r>
                      <a:endParaRPr lang="en-US" sz="16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1.5%</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1.6%</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0.1%</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1.4%</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2.0%</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2.5%</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2.4%</a:t>
                      </a:r>
                      <a:endParaRPr lang="en-US"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217234252"/>
                  </a:ext>
                </a:extLst>
              </a:tr>
              <a:tr h="717982">
                <a:tc>
                  <a:txBody>
                    <a:bodyPr/>
                    <a:lstStyle/>
                    <a:p>
                      <a:pPr algn="l" fontAlgn="b"/>
                      <a:r>
                        <a:rPr lang="en-US" sz="1600" u="none" strike="noStrike">
                          <a:effectLst/>
                        </a:rPr>
                        <a:t>Real Disposable Income, % Change</a:t>
                      </a:r>
                      <a:endParaRPr lang="en-US" sz="16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-1.4%</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2.7%</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3.4%</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2.7%</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2.1%</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2.8%</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2.6%</a:t>
                      </a:r>
                      <a:endParaRPr lang="en-US"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759603397"/>
                  </a:ext>
                </a:extLst>
              </a:tr>
              <a:tr h="572816">
                <a:tc>
                  <a:txBody>
                    <a:bodyPr/>
                    <a:lstStyle/>
                    <a:p>
                      <a:pPr algn="l" fontAlgn="b"/>
                      <a:r>
                        <a:rPr lang="en-US" sz="1600" u="none" strike="noStrike">
                          <a:effectLst/>
                        </a:rPr>
                        <a:t>30-Yr FRM</a:t>
                      </a:r>
                      <a:endParaRPr lang="en-US" sz="16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4.0%</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4.2%</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3.9%</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3.6%</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4.0%</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4.7%</a:t>
                      </a:r>
                      <a:endParaRPr lang="en-US"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1600" u="none" strike="noStrike" dirty="0">
                          <a:effectLst/>
                        </a:rPr>
                        <a:t>4.6%</a:t>
                      </a:r>
                      <a:endParaRPr lang="en-US"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726871624"/>
                  </a:ext>
                </a:extLst>
              </a:tr>
            </a:tbl>
          </a:graphicData>
        </a:graphic>
      </p:graphicFrame>
    </p:spTree>
    <p:extLst>
      <p:ext uri="{BB962C8B-B14F-4D97-AF65-F5344CB8AC3E}">
        <p14:creationId xmlns:p14="http://schemas.microsoft.com/office/powerpoint/2010/main" val="25018646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3537" y="361811"/>
            <a:ext cx="10392229" cy="609600"/>
          </a:xfrm>
        </p:spPr>
        <p:txBody>
          <a:bodyPr/>
          <a:lstStyle/>
          <a:p>
            <a:r>
              <a:rPr lang="en-US" sz="3800" dirty="0"/>
              <a:t>California Housing Market Outlook</a:t>
            </a:r>
          </a:p>
        </p:txBody>
      </p:sp>
      <p:sp>
        <p:nvSpPr>
          <p:cNvPr id="10" name="Text Box 2"/>
          <p:cNvSpPr txBox="1">
            <a:spLocks noChangeArrowheads="1"/>
          </p:cNvSpPr>
          <p:nvPr/>
        </p:nvSpPr>
        <p:spPr bwMode="auto">
          <a:xfrm>
            <a:off x="176489" y="6258990"/>
            <a:ext cx="4081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CA Housing Market Outlook</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6220809"/>
              </p:ext>
            </p:extLst>
          </p:nvPr>
        </p:nvGraphicFramePr>
        <p:xfrm>
          <a:off x="1303537" y="1583808"/>
          <a:ext cx="9627318" cy="4062785"/>
        </p:xfrm>
        <a:graphic>
          <a:graphicData uri="http://schemas.openxmlformats.org/drawingml/2006/table">
            <a:tbl>
              <a:tblPr firstRow="1" bandRow="1">
                <a:tableStyleId>{00A15C55-8517-42AA-B614-E9B94910E393}</a:tableStyleId>
              </a:tblPr>
              <a:tblGrid>
                <a:gridCol w="2314080">
                  <a:extLst>
                    <a:ext uri="{9D8B030D-6E8A-4147-A177-3AD203B41FA5}">
                      <a16:colId xmlns:a16="http://schemas.microsoft.com/office/drawing/2014/main" val="20000"/>
                    </a:ext>
                  </a:extLst>
                </a:gridCol>
                <a:gridCol w="1021278">
                  <a:extLst>
                    <a:ext uri="{9D8B030D-6E8A-4147-A177-3AD203B41FA5}">
                      <a16:colId xmlns:a16="http://schemas.microsoft.com/office/drawing/2014/main" val="20001"/>
                    </a:ext>
                  </a:extLst>
                </a:gridCol>
                <a:gridCol w="1068779">
                  <a:extLst>
                    <a:ext uri="{9D8B030D-6E8A-4147-A177-3AD203B41FA5}">
                      <a16:colId xmlns:a16="http://schemas.microsoft.com/office/drawing/2014/main" val="20002"/>
                    </a:ext>
                  </a:extLst>
                </a:gridCol>
                <a:gridCol w="1068779">
                  <a:extLst>
                    <a:ext uri="{9D8B030D-6E8A-4147-A177-3AD203B41FA5}">
                      <a16:colId xmlns:a16="http://schemas.microsoft.com/office/drawing/2014/main" val="20003"/>
                    </a:ext>
                  </a:extLst>
                </a:gridCol>
                <a:gridCol w="1045029">
                  <a:extLst>
                    <a:ext uri="{9D8B030D-6E8A-4147-A177-3AD203B41FA5}">
                      <a16:colId xmlns:a16="http://schemas.microsoft.com/office/drawing/2014/main" val="20004"/>
                    </a:ext>
                  </a:extLst>
                </a:gridCol>
                <a:gridCol w="997527">
                  <a:extLst>
                    <a:ext uri="{9D8B030D-6E8A-4147-A177-3AD203B41FA5}">
                      <a16:colId xmlns:a16="http://schemas.microsoft.com/office/drawing/2014/main" val="20005"/>
                    </a:ext>
                  </a:extLst>
                </a:gridCol>
                <a:gridCol w="1004109">
                  <a:extLst>
                    <a:ext uri="{9D8B030D-6E8A-4147-A177-3AD203B41FA5}">
                      <a16:colId xmlns:a16="http://schemas.microsoft.com/office/drawing/2014/main" val="20006"/>
                    </a:ext>
                  </a:extLst>
                </a:gridCol>
                <a:gridCol w="1107737">
                  <a:extLst>
                    <a:ext uri="{9D8B030D-6E8A-4147-A177-3AD203B41FA5}">
                      <a16:colId xmlns:a16="http://schemas.microsoft.com/office/drawing/2014/main" val="20008"/>
                    </a:ext>
                  </a:extLst>
                </a:gridCol>
              </a:tblGrid>
              <a:tr h="709130">
                <a:tc>
                  <a:txBody>
                    <a:bodyPr/>
                    <a:lstStyle/>
                    <a:p>
                      <a:pPr algn="l" fontAlgn="b"/>
                      <a:r>
                        <a:rPr lang="en-US" sz="1600" u="none" strike="noStrike" dirty="0">
                          <a:effectLst/>
                        </a:rPr>
                        <a:t> </a:t>
                      </a:r>
                      <a:endParaRPr lang="en-US" sz="1600" b="1" i="0" u="none" strike="noStrike" dirty="0">
                        <a:solidFill>
                          <a:srgbClr val="FFFFFF"/>
                        </a:solidFill>
                        <a:effectLst/>
                        <a:latin typeface="Century Gothic"/>
                      </a:endParaRPr>
                    </a:p>
                  </a:txBody>
                  <a:tcPr marL="9525" marR="9525" marT="9525" marB="0" anchor="b"/>
                </a:tc>
                <a:tc>
                  <a:txBody>
                    <a:bodyPr/>
                    <a:lstStyle/>
                    <a:p>
                      <a:pPr algn="ctr" fontAlgn="ctr"/>
                      <a:r>
                        <a:rPr lang="en-US" sz="1600" u="none" strike="noStrike" dirty="0">
                          <a:effectLst/>
                        </a:rPr>
                        <a:t>2013</a:t>
                      </a:r>
                      <a:endParaRPr lang="en-US" sz="1600" b="1" i="0" u="none" strike="noStrike" dirty="0">
                        <a:solidFill>
                          <a:srgbClr val="FFFFFF"/>
                        </a:solidFill>
                        <a:effectLst/>
                        <a:latin typeface="Century Gothic"/>
                      </a:endParaRPr>
                    </a:p>
                  </a:txBody>
                  <a:tcPr marL="9525" marR="9525" marT="9525" marB="0" anchor="ctr"/>
                </a:tc>
                <a:tc>
                  <a:txBody>
                    <a:bodyPr/>
                    <a:lstStyle/>
                    <a:p>
                      <a:pPr algn="ctr" fontAlgn="ctr"/>
                      <a:r>
                        <a:rPr lang="en-US" sz="1600" u="none" strike="noStrike" dirty="0">
                          <a:effectLst/>
                        </a:rPr>
                        <a:t>2014</a:t>
                      </a:r>
                      <a:endParaRPr lang="en-US" sz="1600" b="1" i="0" u="none" strike="noStrike" dirty="0">
                        <a:solidFill>
                          <a:srgbClr val="FFFFFF"/>
                        </a:solidFill>
                        <a:effectLst/>
                        <a:latin typeface="Century Gothic"/>
                      </a:endParaRPr>
                    </a:p>
                  </a:txBody>
                  <a:tcPr marL="9525" marR="9525" marT="9525" marB="0" anchor="ctr"/>
                </a:tc>
                <a:tc>
                  <a:txBody>
                    <a:bodyPr/>
                    <a:lstStyle/>
                    <a:p>
                      <a:pPr algn="ctr" fontAlgn="ctr"/>
                      <a:r>
                        <a:rPr lang="en-US" sz="1600" u="none" strike="noStrike">
                          <a:effectLst/>
                        </a:rPr>
                        <a:t>2015</a:t>
                      </a:r>
                      <a:endParaRPr lang="en-US" sz="1600" b="1" i="0" u="none" strike="noStrike">
                        <a:solidFill>
                          <a:srgbClr val="FFFFFF"/>
                        </a:solidFill>
                        <a:effectLst/>
                        <a:latin typeface="Century Gothic"/>
                      </a:endParaRPr>
                    </a:p>
                  </a:txBody>
                  <a:tcPr marL="9525" marR="9525" marT="9525" marB="0" anchor="ctr"/>
                </a:tc>
                <a:tc>
                  <a:txBody>
                    <a:bodyPr/>
                    <a:lstStyle/>
                    <a:p>
                      <a:pPr algn="ctr" fontAlgn="ctr"/>
                      <a:r>
                        <a:rPr lang="en-US" sz="1600" u="none" strike="noStrike" dirty="0">
                          <a:effectLst/>
                        </a:rPr>
                        <a:t>2016</a:t>
                      </a:r>
                      <a:endParaRPr lang="en-US" sz="1600" b="1" i="0" u="none" strike="noStrike" dirty="0">
                        <a:solidFill>
                          <a:srgbClr val="FFFFFF"/>
                        </a:solidFill>
                        <a:effectLst/>
                        <a:latin typeface="Century Gothic"/>
                      </a:endParaRPr>
                    </a:p>
                  </a:txBody>
                  <a:tcPr marL="9525" marR="9525" marT="9525" marB="0" anchor="ctr"/>
                </a:tc>
                <a:tc>
                  <a:txBody>
                    <a:bodyPr/>
                    <a:lstStyle/>
                    <a:p>
                      <a:pPr algn="ctr" fontAlgn="ctr"/>
                      <a:r>
                        <a:rPr lang="en-US" sz="1600" u="none" strike="noStrike" dirty="0">
                          <a:effectLst/>
                        </a:rPr>
                        <a:t>2017</a:t>
                      </a:r>
                      <a:endParaRPr lang="en-US" sz="1600" b="1" i="0" u="none" strike="noStrike" dirty="0">
                        <a:solidFill>
                          <a:srgbClr val="FF0000"/>
                        </a:solidFill>
                        <a:effectLst/>
                        <a:latin typeface="Century Gothic"/>
                      </a:endParaRPr>
                    </a:p>
                  </a:txBody>
                  <a:tcPr marL="9525" marR="9525" marT="9525" marB="0" anchor="ctr"/>
                </a:tc>
                <a:tc>
                  <a:txBody>
                    <a:bodyPr/>
                    <a:lstStyle/>
                    <a:p>
                      <a:pPr algn="ctr" fontAlgn="ctr"/>
                      <a:r>
                        <a:rPr lang="en-US" sz="1600" u="none" strike="noStrike" dirty="0">
                          <a:effectLst/>
                        </a:rPr>
                        <a:t>2018p</a:t>
                      </a:r>
                      <a:endParaRPr lang="en-US" sz="1600" b="1" i="0" u="none" strike="noStrike" dirty="0">
                        <a:solidFill>
                          <a:srgbClr val="FF0000"/>
                        </a:solidFill>
                        <a:effectLst/>
                        <a:latin typeface="Century Gothic"/>
                      </a:endParaRPr>
                    </a:p>
                  </a:txBody>
                  <a:tcPr marL="9525" marR="9525" marT="9525" marB="0" anchor="ctr"/>
                </a:tc>
                <a:tc>
                  <a:txBody>
                    <a:bodyPr/>
                    <a:lstStyle/>
                    <a:p>
                      <a:pPr algn="ctr" fontAlgn="ctr"/>
                      <a:r>
                        <a:rPr lang="en-US" sz="1600" u="none" strike="noStrike" dirty="0">
                          <a:effectLst/>
                        </a:rPr>
                        <a:t>2019f</a:t>
                      </a:r>
                      <a:endParaRPr lang="en-US" sz="1600" b="1" i="0" u="none" strike="noStrike" dirty="0">
                        <a:solidFill>
                          <a:srgbClr val="FF0000"/>
                        </a:solidFill>
                        <a:effectLst/>
                        <a:latin typeface="Century Gothic"/>
                      </a:endParaRPr>
                    </a:p>
                  </a:txBody>
                  <a:tcPr marL="9525" marR="9525" marT="9525" marB="0" anchor="ctr"/>
                </a:tc>
                <a:extLst>
                  <a:ext uri="{0D108BD9-81ED-4DB2-BD59-A6C34878D82A}">
                    <a16:rowId xmlns:a16="http://schemas.microsoft.com/office/drawing/2014/main" val="10000"/>
                  </a:ext>
                </a:extLst>
              </a:tr>
              <a:tr h="528905">
                <a:tc>
                  <a:txBody>
                    <a:bodyPr/>
                    <a:lstStyle/>
                    <a:p>
                      <a:pPr algn="l" fontAlgn="ctr"/>
                      <a:r>
                        <a:rPr lang="en-US" sz="1600" u="none" strike="noStrike" dirty="0">
                          <a:effectLst/>
                        </a:rPr>
                        <a:t>SFH Resales (000s)</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414.9</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382.7</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a:solidFill>
                            <a:schemeClr val="bg1">
                              <a:lumMod val="50000"/>
                            </a:schemeClr>
                          </a:solidFill>
                          <a:effectLst/>
                        </a:rPr>
                        <a:t>409.4</a:t>
                      </a:r>
                      <a:endParaRPr lang="en-US" sz="1600" b="0" i="0" u="none" strike="noStrike">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417.7</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424.9</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effectLst/>
                        </a:rPr>
                        <a:t>402.8</a:t>
                      </a:r>
                    </a:p>
                  </a:txBody>
                  <a:tcPr marL="9525" marR="9525" marT="9525" marB="0" anchor="ctr"/>
                </a:tc>
                <a:tc>
                  <a:txBody>
                    <a:bodyPr/>
                    <a:lstStyle/>
                    <a:p>
                      <a:pPr algn="ctr" fontAlgn="ctr"/>
                      <a:r>
                        <a:rPr lang="en-US" sz="1600" u="none" strike="noStrike" dirty="0">
                          <a:solidFill>
                            <a:schemeClr val="tx1"/>
                          </a:solidFill>
                          <a:effectLst/>
                        </a:rPr>
                        <a:t>375.1</a:t>
                      </a:r>
                      <a:endParaRPr lang="en-US" sz="1600" b="0" i="0" u="none" strike="noStrike" dirty="0">
                        <a:solidFill>
                          <a:schemeClr val="tx1"/>
                        </a:solidFill>
                        <a:effectLst/>
                        <a:latin typeface="Century Gothic"/>
                      </a:endParaRPr>
                    </a:p>
                  </a:txBody>
                  <a:tcPr marL="9525" marR="9525" marT="9525" marB="0" anchor="ctr"/>
                </a:tc>
                <a:extLst>
                  <a:ext uri="{0D108BD9-81ED-4DB2-BD59-A6C34878D82A}">
                    <a16:rowId xmlns:a16="http://schemas.microsoft.com/office/drawing/2014/main" val="10001"/>
                  </a:ext>
                </a:extLst>
              </a:tr>
              <a:tr h="528905">
                <a:tc>
                  <a:txBody>
                    <a:bodyPr/>
                    <a:lstStyle/>
                    <a:p>
                      <a:pPr algn="l" fontAlgn="ctr"/>
                      <a:r>
                        <a:rPr lang="en-US" sz="1600" u="none" strike="noStrike" dirty="0">
                          <a:effectLst/>
                        </a:rPr>
                        <a:t>% Change</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-5.9%</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-7.8%</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7.0%</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2.0%</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1.7%</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effectLst/>
                        </a:rPr>
                        <a:t>-5.2%</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solidFill>
                            <a:schemeClr val="tx1"/>
                          </a:solidFill>
                          <a:effectLst/>
                        </a:rPr>
                        <a:t>-6.9%</a:t>
                      </a:r>
                      <a:endParaRPr lang="en-US" sz="1600" b="0" i="0" u="none" strike="noStrike" dirty="0">
                        <a:solidFill>
                          <a:schemeClr val="tx1"/>
                        </a:solidFill>
                        <a:effectLst/>
                        <a:latin typeface="Century Gothic"/>
                      </a:endParaRPr>
                    </a:p>
                  </a:txBody>
                  <a:tcPr marL="9525" marR="9525" marT="9525" marB="0" anchor="ctr"/>
                </a:tc>
                <a:extLst>
                  <a:ext uri="{0D108BD9-81ED-4DB2-BD59-A6C34878D82A}">
                    <a16:rowId xmlns:a16="http://schemas.microsoft.com/office/drawing/2014/main" val="10002"/>
                  </a:ext>
                </a:extLst>
              </a:tr>
              <a:tr h="528905">
                <a:tc>
                  <a:txBody>
                    <a:bodyPr/>
                    <a:lstStyle/>
                    <a:p>
                      <a:pPr algn="l" fontAlgn="ctr"/>
                      <a:r>
                        <a:rPr lang="en-US" sz="1600" u="none" strike="noStrike" dirty="0">
                          <a:effectLst/>
                        </a:rPr>
                        <a:t>Median Price ($000s)</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$407.2</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$446.9</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$476.3</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$502.3</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$537.9</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effectLst/>
                        </a:rPr>
                        <a:t>$570.0</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effectLst/>
                        </a:rPr>
                        <a:t>$568.8</a:t>
                      </a:r>
                    </a:p>
                  </a:txBody>
                  <a:tcPr marL="9525" marR="9525" marT="9525" marB="0" anchor="ctr"/>
                </a:tc>
                <a:extLst>
                  <a:ext uri="{0D108BD9-81ED-4DB2-BD59-A6C34878D82A}">
                    <a16:rowId xmlns:a16="http://schemas.microsoft.com/office/drawing/2014/main" val="10003"/>
                  </a:ext>
                </a:extLst>
              </a:tr>
              <a:tr h="528905">
                <a:tc>
                  <a:txBody>
                    <a:bodyPr/>
                    <a:lstStyle/>
                    <a:p>
                      <a:pPr algn="l" fontAlgn="ctr"/>
                      <a:r>
                        <a:rPr lang="en-US" sz="1600" u="none" strike="noStrike" dirty="0">
                          <a:effectLst/>
                        </a:rPr>
                        <a:t>% Change</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27.5%</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9.8%</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a:solidFill>
                            <a:schemeClr val="bg1">
                              <a:lumMod val="50000"/>
                            </a:schemeClr>
                          </a:solidFill>
                          <a:effectLst/>
                        </a:rPr>
                        <a:t>6.6%</a:t>
                      </a:r>
                      <a:endParaRPr lang="en-US" sz="1600" b="0" i="0" u="none" strike="noStrike">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5.4%</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7.1%</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effectLst/>
                        </a:rPr>
                        <a:t>6.0%</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effectLst/>
                        </a:rPr>
                        <a:t>-0.2%</a:t>
                      </a:r>
                      <a:endParaRPr lang="en-US" sz="1600" b="0" i="0" u="none" strike="noStrike" dirty="0">
                        <a:solidFill>
                          <a:srgbClr val="000000"/>
                        </a:solidFill>
                        <a:effectLst/>
                        <a:latin typeface="Century Gothic"/>
                      </a:endParaRPr>
                    </a:p>
                  </a:txBody>
                  <a:tcPr marL="9525" marR="9525" marT="9525" marB="0" anchor="ctr"/>
                </a:tc>
                <a:extLst>
                  <a:ext uri="{0D108BD9-81ED-4DB2-BD59-A6C34878D82A}">
                    <a16:rowId xmlns:a16="http://schemas.microsoft.com/office/drawing/2014/main" val="10004"/>
                  </a:ext>
                </a:extLst>
              </a:tr>
              <a:tr h="709130">
                <a:tc>
                  <a:txBody>
                    <a:bodyPr/>
                    <a:lstStyle/>
                    <a:p>
                      <a:pPr algn="l" fontAlgn="ctr"/>
                      <a:r>
                        <a:rPr lang="en-US" sz="1600" u="none" strike="noStrike" dirty="0">
                          <a:effectLst/>
                        </a:rPr>
                        <a:t>Housing Affordability Index</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a:solidFill>
                            <a:schemeClr val="bg1">
                              <a:lumMod val="50000"/>
                            </a:schemeClr>
                          </a:solidFill>
                          <a:effectLst/>
                        </a:rPr>
                        <a:t>36%</a:t>
                      </a:r>
                      <a:endParaRPr lang="en-US" sz="1600" b="0" i="0" u="none" strike="noStrike">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30%</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31%</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31%</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29%</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tx1"/>
                          </a:solidFill>
                          <a:effectLst/>
                        </a:rPr>
                        <a:t>28%</a:t>
                      </a:r>
                      <a:endParaRPr lang="en-US" sz="1600" b="0" i="0" u="none" strike="noStrike" dirty="0">
                        <a:solidFill>
                          <a:schemeClr val="tx1"/>
                        </a:solidFill>
                        <a:effectLst/>
                        <a:latin typeface="Century Gothic"/>
                      </a:endParaRPr>
                    </a:p>
                  </a:txBody>
                  <a:tcPr marL="9525" marR="9525" marT="9525" marB="0" anchor="ctr"/>
                </a:tc>
                <a:tc>
                  <a:txBody>
                    <a:bodyPr/>
                    <a:lstStyle/>
                    <a:p>
                      <a:pPr algn="ctr" fontAlgn="ctr"/>
                      <a:r>
                        <a:rPr lang="en-US" sz="1600" u="none" strike="noStrike" dirty="0">
                          <a:solidFill>
                            <a:schemeClr val="tx1"/>
                          </a:solidFill>
                          <a:effectLst/>
                        </a:rPr>
                        <a:t>26%</a:t>
                      </a:r>
                      <a:endParaRPr lang="en-US" sz="1600" b="0" i="0" u="none" strike="noStrike" dirty="0">
                        <a:solidFill>
                          <a:schemeClr val="tx1"/>
                        </a:solidFill>
                        <a:effectLst/>
                        <a:latin typeface="Century Gothic"/>
                      </a:endParaRPr>
                    </a:p>
                  </a:txBody>
                  <a:tcPr marL="9525" marR="9525" marT="9525" marB="0" anchor="ctr"/>
                </a:tc>
                <a:extLst>
                  <a:ext uri="{0D108BD9-81ED-4DB2-BD59-A6C34878D82A}">
                    <a16:rowId xmlns:a16="http://schemas.microsoft.com/office/drawing/2014/main" val="10005"/>
                  </a:ext>
                </a:extLst>
              </a:tr>
              <a:tr h="528905">
                <a:tc>
                  <a:txBody>
                    <a:bodyPr/>
                    <a:lstStyle/>
                    <a:p>
                      <a:pPr algn="l" fontAlgn="ctr"/>
                      <a:r>
                        <a:rPr lang="en-US" sz="1600" u="none" strike="noStrike" dirty="0">
                          <a:effectLst/>
                        </a:rPr>
                        <a:t>30-Yr FRM</a:t>
                      </a:r>
                      <a:endParaRPr lang="en-US" sz="1600" b="0" i="0" u="none" strike="noStrike" dirty="0">
                        <a:solidFill>
                          <a:srgbClr val="000000"/>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4.0%</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4.2%</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3.9%</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3.6%</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bg1">
                              <a:lumMod val="50000"/>
                            </a:schemeClr>
                          </a:solidFill>
                          <a:effectLst/>
                        </a:rPr>
                        <a:t>4.0%</a:t>
                      </a:r>
                      <a:endParaRPr lang="en-US" sz="1600" b="0" i="0" u="none" strike="noStrike" dirty="0">
                        <a:solidFill>
                          <a:schemeClr val="bg1">
                            <a:lumMod val="50000"/>
                          </a:schemeClr>
                        </a:solidFill>
                        <a:effectLst/>
                        <a:latin typeface="Century Gothic"/>
                      </a:endParaRPr>
                    </a:p>
                  </a:txBody>
                  <a:tcPr marL="9525" marR="9525" marT="9525" marB="0" anchor="ctr"/>
                </a:tc>
                <a:tc>
                  <a:txBody>
                    <a:bodyPr/>
                    <a:lstStyle/>
                    <a:p>
                      <a:pPr algn="ctr" fontAlgn="ctr"/>
                      <a:r>
                        <a:rPr lang="en-US" sz="1600" u="none" strike="noStrike" dirty="0">
                          <a:solidFill>
                            <a:schemeClr val="tx1"/>
                          </a:solidFill>
                          <a:effectLst/>
                        </a:rPr>
                        <a:t>4.7%</a:t>
                      </a:r>
                      <a:endParaRPr lang="en-US" sz="1600" b="0" i="0" u="none" strike="noStrike" dirty="0">
                        <a:solidFill>
                          <a:schemeClr val="tx1"/>
                        </a:solidFill>
                        <a:effectLst/>
                        <a:latin typeface="Century Gothic"/>
                      </a:endParaRPr>
                    </a:p>
                  </a:txBody>
                  <a:tcPr marL="9525" marR="9525" marT="9525" marB="0" anchor="ctr"/>
                </a:tc>
                <a:tc>
                  <a:txBody>
                    <a:bodyPr/>
                    <a:lstStyle/>
                    <a:p>
                      <a:pPr algn="ctr" fontAlgn="ctr"/>
                      <a:r>
                        <a:rPr lang="en-US" sz="1600" u="none" strike="noStrike">
                          <a:solidFill>
                            <a:schemeClr val="tx1"/>
                          </a:solidFill>
                          <a:effectLst/>
                        </a:rPr>
                        <a:t>4.6%</a:t>
                      </a:r>
                      <a:endParaRPr lang="en-US" sz="1600" b="0" i="0" u="none" strike="noStrike" dirty="0">
                        <a:solidFill>
                          <a:schemeClr val="tx1"/>
                        </a:solidFill>
                        <a:effectLst/>
                        <a:latin typeface="Century Gothic"/>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024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012" y="341042"/>
            <a:ext cx="10392229" cy="609600"/>
          </a:xfrm>
        </p:spPr>
        <p:txBody>
          <a:bodyPr>
            <a:noAutofit/>
          </a:bodyPr>
          <a:lstStyle/>
          <a:p>
            <a:r>
              <a:rPr lang="en-US" sz="3600" dirty="0"/>
              <a:t>good news: mortgage rates @ 10  month low</a:t>
            </a:r>
            <a:br>
              <a:rPr lang="en-US" dirty="0"/>
            </a:br>
            <a:endParaRPr lang="en-US" sz="3200" b="0" dirty="0"/>
          </a:p>
        </p:txBody>
      </p:sp>
      <p:sp>
        <p:nvSpPr>
          <p:cNvPr id="8" name="Text Box 2"/>
          <p:cNvSpPr txBox="1">
            <a:spLocks noChangeArrowheads="1"/>
          </p:cNvSpPr>
          <p:nvPr/>
        </p:nvSpPr>
        <p:spPr bwMode="auto">
          <a:xfrm>
            <a:off x="0" y="6208011"/>
            <a:ext cx="3488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SERIES: Average 30 Yr. Fixed Mortgage Rates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SOURCE:  Mortgage News Daily</a:t>
            </a:r>
          </a:p>
        </p:txBody>
      </p:sp>
      <p:pic>
        <p:nvPicPr>
          <p:cNvPr id="3" name="Picture 2">
            <a:extLst>
              <a:ext uri="{FF2B5EF4-FFF2-40B4-BE49-F238E27FC236}">
                <a16:creationId xmlns:a16="http://schemas.microsoft.com/office/drawing/2014/main" id="{FAAA1A70-F28C-4264-A397-89C653A26A2D}"/>
              </a:ext>
            </a:extLst>
          </p:cNvPr>
          <p:cNvPicPr>
            <a:picLocks noChangeAspect="1"/>
          </p:cNvPicPr>
          <p:nvPr/>
        </p:nvPicPr>
        <p:blipFill>
          <a:blip r:embed="rId3"/>
          <a:stretch>
            <a:fillRect/>
          </a:stretch>
        </p:blipFill>
        <p:spPr>
          <a:xfrm>
            <a:off x="711125" y="1288407"/>
            <a:ext cx="10218905" cy="4477179"/>
          </a:xfrm>
          <a:prstGeom prst="rect">
            <a:avLst/>
          </a:prstGeom>
        </p:spPr>
      </p:pic>
      <p:sp>
        <p:nvSpPr>
          <p:cNvPr id="11" name="TextBox 10">
            <a:extLst>
              <a:ext uri="{FF2B5EF4-FFF2-40B4-BE49-F238E27FC236}">
                <a16:creationId xmlns:a16="http://schemas.microsoft.com/office/drawing/2014/main" id="{9CA4C66C-A6B8-4AFD-815E-E093090595DB}"/>
              </a:ext>
            </a:extLst>
          </p:cNvPr>
          <p:cNvSpPr txBox="1"/>
          <p:nvPr/>
        </p:nvSpPr>
        <p:spPr>
          <a:xfrm>
            <a:off x="9560650" y="4666330"/>
            <a:ext cx="21643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entury Gothic"/>
              </a:rPr>
              <a:t>April</a:t>
            </a:r>
            <a:r>
              <a:rPr kumimoji="0" lang="en-US" sz="2400" b="1" i="0" u="none" strike="noStrike" kern="1200" cap="none" spc="0" normalizeH="0" baseline="0" noProof="0" dirty="0">
                <a:ln>
                  <a:noFill/>
                </a:ln>
                <a:solidFill>
                  <a:prstClr val="black"/>
                </a:solidFill>
                <a:effectLst/>
                <a:uLnTx/>
                <a:uFillTx/>
                <a:latin typeface="Century Gothic"/>
                <a:ea typeface="+mn-ea"/>
                <a:cs typeface="+mn-cs"/>
              </a:rPr>
              <a:t> 4: 4.08%</a:t>
            </a:r>
          </a:p>
        </p:txBody>
      </p:sp>
    </p:spTree>
    <p:extLst>
      <p:ext uri="{BB962C8B-B14F-4D97-AF65-F5344CB8AC3E}">
        <p14:creationId xmlns:p14="http://schemas.microsoft.com/office/powerpoint/2010/main" val="30183005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2285" y="2503583"/>
            <a:ext cx="10932172" cy="2852737"/>
          </a:xfrm>
        </p:spPr>
        <p:txBody>
          <a:bodyPr>
            <a:noAutofit/>
          </a:bodyPr>
          <a:lstStyle/>
          <a:p>
            <a:r>
              <a:rPr lang="en-US" sz="4400" dirty="0" err="1"/>
              <a:t>monterey</a:t>
            </a:r>
            <a:r>
              <a:rPr lang="en-US" sz="4400" dirty="0"/>
              <a:t>: you are unique</a:t>
            </a:r>
            <a:br>
              <a:rPr lang="en-US" sz="4400" dirty="0"/>
            </a:br>
            <a:br>
              <a:rPr lang="en-US" sz="4400" dirty="0"/>
            </a:br>
            <a:r>
              <a:rPr lang="en-US" sz="3600" dirty="0"/>
              <a:t>sales will be below last year</a:t>
            </a:r>
            <a:br>
              <a:rPr lang="en-US" sz="3600" dirty="0"/>
            </a:br>
            <a:r>
              <a:rPr lang="en-US" sz="3600" dirty="0"/>
              <a:t>prices will be slightly below last year</a:t>
            </a:r>
            <a:br>
              <a:rPr lang="en-US" sz="3600" dirty="0"/>
            </a:br>
            <a:r>
              <a:rPr lang="en-US" sz="3600" dirty="0"/>
              <a:t>luxury market will be softer - uncertainty </a:t>
            </a:r>
            <a:br>
              <a:rPr lang="en-US" sz="3600" dirty="0"/>
            </a:br>
            <a:r>
              <a:rPr lang="en-US" sz="3600" dirty="0"/>
              <a:t>buyers will be there but ready for a deal</a:t>
            </a:r>
            <a:br>
              <a:rPr lang="en-US" sz="3600" dirty="0"/>
            </a:br>
            <a:r>
              <a:rPr lang="en-US" sz="3600" dirty="0"/>
              <a:t>sellers will be slow to accept change</a:t>
            </a:r>
            <a:br>
              <a:rPr lang="en-US" sz="3600" dirty="0"/>
            </a:br>
            <a:r>
              <a:rPr lang="en-US" sz="3600" dirty="0"/>
              <a:t>competition for hot properties will be intense </a:t>
            </a:r>
            <a:endParaRPr lang="en-US" sz="4267" i="1" dirty="0"/>
          </a:p>
        </p:txBody>
      </p:sp>
    </p:spTree>
    <p:extLst>
      <p:ext uri="{BB962C8B-B14F-4D97-AF65-F5344CB8AC3E}">
        <p14:creationId xmlns:p14="http://schemas.microsoft.com/office/powerpoint/2010/main" val="3339561338"/>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122362"/>
            <a:ext cx="9144000" cy="2699829"/>
          </a:xfrm>
        </p:spPr>
        <p:txBody>
          <a:bodyPr>
            <a:normAutofit/>
          </a:bodyPr>
          <a:lstStyle/>
          <a:p>
            <a:r>
              <a:rPr lang="en-US" b="0" dirty="0"/>
              <a:t>conclusion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3599612"/>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6B3FD-0995-48C7-80AE-8F81B95B232F}"/>
              </a:ext>
            </a:extLst>
          </p:cNvPr>
          <p:cNvSpPr>
            <a:spLocks noGrp="1"/>
          </p:cNvSpPr>
          <p:nvPr>
            <p:ph sz="quarter" idx="13"/>
          </p:nvPr>
        </p:nvSpPr>
        <p:spPr>
          <a:xfrm>
            <a:off x="1431117" y="1550075"/>
            <a:ext cx="10136594" cy="4727515"/>
          </a:xfrm>
        </p:spPr>
        <p:txBody>
          <a:bodyPr>
            <a:normAutofit/>
          </a:bodyPr>
          <a:lstStyle/>
          <a:p>
            <a:r>
              <a:rPr lang="en-US" sz="3200" dirty="0">
                <a:latin typeface="+mn-lt"/>
                <a:cs typeface="Arial" panose="020B0604020202020204" pitchFamily="34" charset="0"/>
              </a:rPr>
              <a:t>economy still going strong</a:t>
            </a:r>
          </a:p>
          <a:p>
            <a:r>
              <a:rPr lang="en-US" sz="3200" dirty="0">
                <a:latin typeface="+mn-lt"/>
                <a:cs typeface="Arial" panose="020B0604020202020204" pitchFamily="34" charset="0"/>
              </a:rPr>
              <a:t>people still want to own homes</a:t>
            </a:r>
          </a:p>
          <a:p>
            <a:r>
              <a:rPr lang="en-US" sz="3200" dirty="0">
                <a:latin typeface="+mn-lt"/>
                <a:cs typeface="Arial" panose="020B0604020202020204" pitchFamily="34" charset="0"/>
              </a:rPr>
              <a:t>still demand for housing</a:t>
            </a:r>
          </a:p>
          <a:p>
            <a:r>
              <a:rPr lang="en-US" sz="3200" dirty="0">
                <a:latin typeface="+mn-lt"/>
                <a:cs typeface="Arial" panose="020B0604020202020204" pitchFamily="34" charset="0"/>
              </a:rPr>
              <a:t>more listings for realtors®</a:t>
            </a:r>
          </a:p>
          <a:p>
            <a:r>
              <a:rPr lang="en-US" sz="3200" dirty="0">
                <a:latin typeface="+mn-lt"/>
                <a:cs typeface="Arial" panose="020B0604020202020204" pitchFamily="34" charset="0"/>
              </a:rPr>
              <a:t>re moving relatively quick</a:t>
            </a:r>
          </a:p>
          <a:p>
            <a:r>
              <a:rPr lang="en-US" sz="3200" dirty="0">
                <a:latin typeface="+mn-lt"/>
                <a:cs typeface="Arial" panose="020B0604020202020204" pitchFamily="34" charset="0"/>
              </a:rPr>
              <a:t>low rate window = urgency </a:t>
            </a:r>
          </a:p>
          <a:p>
            <a:r>
              <a:rPr lang="en-US" sz="3200" dirty="0">
                <a:latin typeface="+mn-lt"/>
                <a:cs typeface="Arial" panose="020B0604020202020204" pitchFamily="34" charset="0"/>
              </a:rPr>
              <a:t>market not as competitive</a:t>
            </a:r>
          </a:p>
          <a:p>
            <a:r>
              <a:rPr lang="en-US" sz="3200" dirty="0">
                <a:latin typeface="+mn-lt"/>
                <a:cs typeface="Arial" panose="020B0604020202020204" pitchFamily="34" charset="0"/>
              </a:rPr>
              <a:t>buyers can start to negotiate</a:t>
            </a:r>
            <a:endParaRPr lang="en-US" dirty="0">
              <a:latin typeface="+mn-lt"/>
              <a:cs typeface="Arial" panose="020B0604020202020204" pitchFamily="34" charset="0"/>
            </a:endParaRPr>
          </a:p>
        </p:txBody>
      </p:sp>
      <p:sp>
        <p:nvSpPr>
          <p:cNvPr id="4" name="Title 3">
            <a:extLst>
              <a:ext uri="{FF2B5EF4-FFF2-40B4-BE49-F238E27FC236}">
                <a16:creationId xmlns:a16="http://schemas.microsoft.com/office/drawing/2014/main" id="{BCBEB4FB-B459-4AB3-B07A-8ADE702948E9}"/>
              </a:ext>
            </a:extLst>
          </p:cNvPr>
          <p:cNvSpPr>
            <a:spLocks noGrp="1"/>
          </p:cNvSpPr>
          <p:nvPr>
            <p:ph type="title"/>
          </p:nvPr>
        </p:nvSpPr>
        <p:spPr/>
        <p:txBody>
          <a:bodyPr/>
          <a:lstStyle/>
          <a:p>
            <a:r>
              <a:rPr lang="en-US" dirty="0"/>
              <a:t>putting it all together</a:t>
            </a:r>
          </a:p>
        </p:txBody>
      </p:sp>
    </p:spTree>
    <p:extLst>
      <p:ext uri="{BB962C8B-B14F-4D97-AF65-F5344CB8AC3E}">
        <p14:creationId xmlns:p14="http://schemas.microsoft.com/office/powerpoint/2010/main" val="26241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5B15-1D9D-4695-87C6-CAC137463529}"/>
              </a:ext>
            </a:extLst>
          </p:cNvPr>
          <p:cNvSpPr>
            <a:spLocks noGrp="1"/>
          </p:cNvSpPr>
          <p:nvPr>
            <p:ph type="title"/>
          </p:nvPr>
        </p:nvSpPr>
        <p:spPr>
          <a:xfrm>
            <a:off x="1549399" y="310100"/>
            <a:ext cx="5511800" cy="646331"/>
          </a:xfrm>
        </p:spPr>
        <p:txBody>
          <a:bodyPr/>
          <a:lstStyle/>
          <a:p>
            <a:r>
              <a:rPr lang="en-US" sz="4000" b="0" dirty="0"/>
              <a:t>parting advice</a:t>
            </a:r>
          </a:p>
        </p:txBody>
      </p:sp>
      <p:sp>
        <p:nvSpPr>
          <p:cNvPr id="4" name="TextBox 3">
            <a:extLst>
              <a:ext uri="{FF2B5EF4-FFF2-40B4-BE49-F238E27FC236}">
                <a16:creationId xmlns:a16="http://schemas.microsoft.com/office/drawing/2014/main" id="{A1570FFD-FBD4-4C3E-B7A2-E84A9DE80FC1}"/>
              </a:ext>
            </a:extLst>
          </p:cNvPr>
          <p:cNvSpPr txBox="1"/>
          <p:nvPr/>
        </p:nvSpPr>
        <p:spPr>
          <a:xfrm>
            <a:off x="1549399" y="1099650"/>
            <a:ext cx="9941193" cy="4429098"/>
          </a:xfrm>
          <a:prstGeom prst="rect">
            <a:avLst/>
          </a:prstGeom>
          <a:noFill/>
        </p:spPr>
        <p:txBody>
          <a:bodyPr wrap="square" rtlCol="0">
            <a:spAutoFit/>
          </a:bodyPr>
          <a:lstStyle/>
          <a:p>
            <a:pPr marL="457223" indent="-457223">
              <a:lnSpc>
                <a:spcPct val="150000"/>
              </a:lnSpc>
              <a:buFont typeface="Arial" panose="020B0604020202020204" pitchFamily="34" charset="0"/>
              <a:buChar char="•"/>
            </a:pPr>
            <a:r>
              <a:rPr lang="en-US" sz="3200" b="1" dirty="0">
                <a:solidFill>
                  <a:schemeClr val="accent1"/>
                </a:solidFill>
              </a:rPr>
              <a:t>listen</a:t>
            </a:r>
          </a:p>
          <a:p>
            <a:pPr marL="457223" indent="-457223">
              <a:lnSpc>
                <a:spcPct val="150000"/>
              </a:lnSpc>
              <a:buFont typeface="Arial" panose="020B0604020202020204" pitchFamily="34" charset="0"/>
              <a:buChar char="•"/>
            </a:pPr>
            <a:r>
              <a:rPr lang="en-US" sz="3200" dirty="0">
                <a:solidFill>
                  <a:schemeClr val="tx2"/>
                </a:solidFill>
              </a:rPr>
              <a:t>initiate the “</a:t>
            </a:r>
            <a:r>
              <a:rPr lang="en-US" sz="3200" b="1" dirty="0">
                <a:solidFill>
                  <a:schemeClr val="accent1"/>
                </a:solidFill>
              </a:rPr>
              <a:t>Conversation</a:t>
            </a:r>
            <a:r>
              <a:rPr lang="en-US" sz="3200" dirty="0">
                <a:solidFill>
                  <a:schemeClr val="tx2"/>
                </a:solidFill>
              </a:rPr>
              <a:t>” about the market</a:t>
            </a:r>
          </a:p>
          <a:p>
            <a:pPr marL="457223" indent="-457223">
              <a:lnSpc>
                <a:spcPct val="150000"/>
              </a:lnSpc>
              <a:buFont typeface="Arial" panose="020B0604020202020204" pitchFamily="34" charset="0"/>
              <a:buChar char="•"/>
            </a:pPr>
            <a:r>
              <a:rPr lang="en-US" sz="3200" dirty="0">
                <a:solidFill>
                  <a:schemeClr val="tx2"/>
                </a:solidFill>
              </a:rPr>
              <a:t>prepare </a:t>
            </a:r>
            <a:r>
              <a:rPr lang="en-US" sz="3200" b="1" dirty="0">
                <a:solidFill>
                  <a:schemeClr val="accent1"/>
                </a:solidFill>
              </a:rPr>
              <a:t>seller mindset</a:t>
            </a:r>
            <a:r>
              <a:rPr lang="en-US" sz="3200" dirty="0">
                <a:solidFill>
                  <a:schemeClr val="tx2"/>
                </a:solidFill>
              </a:rPr>
              <a:t> and </a:t>
            </a:r>
            <a:r>
              <a:rPr lang="en-US" sz="3200" b="1" dirty="0">
                <a:solidFill>
                  <a:schemeClr val="accent1"/>
                </a:solidFill>
              </a:rPr>
              <a:t>property</a:t>
            </a:r>
          </a:p>
          <a:p>
            <a:pPr marL="457223" indent="-457223">
              <a:lnSpc>
                <a:spcPct val="150000"/>
              </a:lnSpc>
              <a:buFont typeface="Arial" panose="020B0604020202020204" pitchFamily="34" charset="0"/>
              <a:buChar char="•"/>
            </a:pPr>
            <a:r>
              <a:rPr lang="en-US" sz="3200" dirty="0">
                <a:solidFill>
                  <a:schemeClr val="tx2"/>
                </a:solidFill>
              </a:rPr>
              <a:t>reach out to </a:t>
            </a:r>
            <a:r>
              <a:rPr lang="en-US" sz="3200" b="1" dirty="0">
                <a:solidFill>
                  <a:schemeClr val="accent1"/>
                </a:solidFill>
              </a:rPr>
              <a:t>millennials</a:t>
            </a:r>
            <a:r>
              <a:rPr lang="en-US" sz="3200" dirty="0">
                <a:solidFill>
                  <a:schemeClr val="tx2"/>
                </a:solidFill>
              </a:rPr>
              <a:t> with data</a:t>
            </a:r>
          </a:p>
          <a:p>
            <a:pPr marL="457223" indent="-457223">
              <a:lnSpc>
                <a:spcPct val="150000"/>
              </a:lnSpc>
              <a:buFont typeface="Arial" panose="020B0604020202020204" pitchFamily="34" charset="0"/>
              <a:buChar char="•"/>
            </a:pPr>
            <a:r>
              <a:rPr lang="en-US" sz="3200" dirty="0">
                <a:solidFill>
                  <a:schemeClr val="tx2"/>
                </a:solidFill>
              </a:rPr>
              <a:t>know the </a:t>
            </a:r>
            <a:r>
              <a:rPr lang="en-US" sz="3200" b="1" dirty="0">
                <a:solidFill>
                  <a:schemeClr val="accent1"/>
                </a:solidFill>
              </a:rPr>
              <a:t>inventory</a:t>
            </a:r>
          </a:p>
          <a:p>
            <a:pPr marL="457223" indent="-457223">
              <a:lnSpc>
                <a:spcPct val="150000"/>
              </a:lnSpc>
              <a:buFont typeface="Arial" panose="020B0604020202020204" pitchFamily="34" charset="0"/>
              <a:buChar char="•"/>
            </a:pPr>
            <a:r>
              <a:rPr lang="en-US" sz="3200" b="1" dirty="0">
                <a:solidFill>
                  <a:schemeClr val="accent1"/>
                </a:solidFill>
              </a:rPr>
              <a:t>up your game across the board</a:t>
            </a:r>
            <a:endParaRPr lang="en-US" sz="3000" b="1" dirty="0">
              <a:solidFill>
                <a:schemeClr val="accent1"/>
              </a:solidFill>
            </a:endParaRPr>
          </a:p>
        </p:txBody>
      </p:sp>
    </p:spTree>
    <p:extLst>
      <p:ext uri="{BB962C8B-B14F-4D97-AF65-F5344CB8AC3E}">
        <p14:creationId xmlns:p14="http://schemas.microsoft.com/office/powerpoint/2010/main" val="15036451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301AA6-CD49-49C2-A643-A73A68DBE9E2}"/>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94</a:t>
            </a:fld>
            <a:endParaRPr/>
          </a:p>
        </p:txBody>
      </p:sp>
      <p:pic>
        <p:nvPicPr>
          <p:cNvPr id="4" name="Picture 3">
            <a:extLst>
              <a:ext uri="{FF2B5EF4-FFF2-40B4-BE49-F238E27FC236}">
                <a16:creationId xmlns:a16="http://schemas.microsoft.com/office/drawing/2014/main" id="{49E8E391-B134-4CAB-947F-2F146233D5DF}"/>
              </a:ext>
            </a:extLst>
          </p:cNvPr>
          <p:cNvPicPr>
            <a:picLocks noChangeAspect="1"/>
          </p:cNvPicPr>
          <p:nvPr/>
        </p:nvPicPr>
        <p:blipFill>
          <a:blip r:embed="rId2"/>
          <a:stretch>
            <a:fillRect/>
          </a:stretch>
        </p:blipFill>
        <p:spPr>
          <a:xfrm>
            <a:off x="4151243" y="1174556"/>
            <a:ext cx="4873901" cy="4873901"/>
          </a:xfrm>
          <a:prstGeom prst="rect">
            <a:avLst/>
          </a:prstGeom>
        </p:spPr>
      </p:pic>
      <p:sp>
        <p:nvSpPr>
          <p:cNvPr id="2" name="TextBox 1">
            <a:extLst>
              <a:ext uri="{FF2B5EF4-FFF2-40B4-BE49-F238E27FC236}">
                <a16:creationId xmlns:a16="http://schemas.microsoft.com/office/drawing/2014/main" id="{0484B9B7-6679-4911-9622-73466DFD1149}"/>
              </a:ext>
            </a:extLst>
          </p:cNvPr>
          <p:cNvSpPr txBox="1"/>
          <p:nvPr/>
        </p:nvSpPr>
        <p:spPr>
          <a:xfrm>
            <a:off x="265243" y="2974554"/>
            <a:ext cx="3886000" cy="1077218"/>
          </a:xfrm>
          <a:prstGeom prst="rect">
            <a:avLst/>
          </a:prstGeom>
          <a:noFill/>
        </p:spPr>
        <p:txBody>
          <a:bodyPr wrap="none" rtlCol="0">
            <a:spAutoFit/>
          </a:bodyPr>
          <a:lstStyle/>
          <a:p>
            <a:r>
              <a:rPr lang="en-US" sz="3200" dirty="0"/>
              <a:t>Leslie’s Book</a:t>
            </a:r>
          </a:p>
          <a:p>
            <a:r>
              <a:rPr lang="en-US" sz="3200" dirty="0"/>
              <a:t>Recommendation</a:t>
            </a:r>
            <a:r>
              <a:rPr lang="en-US" dirty="0"/>
              <a:t> </a:t>
            </a:r>
          </a:p>
        </p:txBody>
      </p:sp>
    </p:spTree>
    <p:extLst>
      <p:ext uri="{BB962C8B-B14F-4D97-AF65-F5344CB8AC3E}">
        <p14:creationId xmlns:p14="http://schemas.microsoft.com/office/powerpoint/2010/main" val="5888660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003726"/>
            <a:ext cx="10032694" cy="2850547"/>
          </a:xfrm>
        </p:spPr>
        <p:txBody>
          <a:bodyPr>
            <a:normAutofit fontScale="90000"/>
          </a:bodyPr>
          <a:lstStyle/>
          <a:p>
            <a:br>
              <a:rPr lang="en-US" b="0" dirty="0"/>
            </a:br>
            <a:r>
              <a:rPr lang="en-US" b="0" dirty="0"/>
              <a:t>your competition:</a:t>
            </a:r>
            <a:br>
              <a:rPr lang="en-US" b="0" dirty="0"/>
            </a:br>
            <a:r>
              <a:rPr lang="en-US" b="0" dirty="0"/>
              <a:t>you yesterday and every agent working just as hard as you do</a:t>
            </a:r>
          </a:p>
        </p:txBody>
      </p:sp>
    </p:spTree>
    <p:extLst>
      <p:ext uri="{BB962C8B-B14F-4D97-AF65-F5344CB8AC3E}">
        <p14:creationId xmlns:p14="http://schemas.microsoft.com/office/powerpoint/2010/main" val="295401273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Focus is key</a:t>
            </a:r>
          </a:p>
        </p:txBody>
      </p:sp>
      <p:sp>
        <p:nvSpPr>
          <p:cNvPr id="5" name="Text Placeholder 4"/>
          <p:cNvSpPr>
            <a:spLocks noGrp="1"/>
          </p:cNvSpPr>
          <p:nvPr>
            <p:ph type="body" idx="1"/>
          </p:nvPr>
        </p:nvSpPr>
        <p:spPr/>
        <p:txBody>
          <a:bodyPr/>
          <a:lstStyle/>
          <a:p>
            <a:r>
              <a:rPr lang="en-US" dirty="0"/>
              <a:t>When Creating a Consistent Customer Experience </a:t>
            </a:r>
          </a:p>
        </p:txBody>
      </p:sp>
      <p:sp>
        <p:nvSpPr>
          <p:cNvPr id="6" name="Title 3">
            <a:extLst>
              <a:ext uri="{FF2B5EF4-FFF2-40B4-BE49-F238E27FC236}">
                <a16:creationId xmlns:a16="http://schemas.microsoft.com/office/drawing/2014/main" id="{F3D1B3E1-4AC4-45E9-834F-DE2EB5F6F040}"/>
              </a:ext>
            </a:extLst>
          </p:cNvPr>
          <p:cNvSpPr txBox="1">
            <a:spLocks/>
          </p:cNvSpPr>
          <p:nvPr/>
        </p:nvSpPr>
        <p:spPr>
          <a:xfrm>
            <a:off x="831850" y="1736726"/>
            <a:ext cx="10515600" cy="2852737"/>
          </a:xfrm>
          <a:prstGeom prst="rect">
            <a:avLst/>
          </a:prstGeom>
        </p:spPr>
        <p:txBody>
          <a:bodyPr anchor="b">
            <a:normAutofit/>
          </a:bodyPr>
          <a:lstStyle>
            <a:lvl1pPr algn="l" defTabSz="914400" rtl="0" eaLnBrk="1" latinLnBrk="0" hangingPunct="1">
              <a:lnSpc>
                <a:spcPct val="90000"/>
              </a:lnSpc>
              <a:spcBef>
                <a:spcPct val="0"/>
              </a:spcBef>
              <a:buNone/>
              <a:defRPr sz="4800" b="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entury Gothic" panose="020B0502020202020204" pitchFamily="34" charset="0"/>
                <a:ea typeface="+mj-ea"/>
                <a:cs typeface="+mj-cs"/>
              </a:rPr>
              <a:t>Focus is key</a:t>
            </a:r>
            <a:endPar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10" name="Picture 9" descr="A picture containing sky, outdoor, outdoor object&#10;&#10;Description generated with very high confidence">
            <a:extLst>
              <a:ext uri="{FF2B5EF4-FFF2-40B4-BE49-F238E27FC236}">
                <a16:creationId xmlns:a16="http://schemas.microsoft.com/office/drawing/2014/main" id="{E80B8F52-F756-420D-B37C-188B02FE6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
            <a:ext cx="12192000" cy="6855655"/>
          </a:xfrm>
          <a:prstGeom prst="rect">
            <a:avLst/>
          </a:prstGeom>
        </p:spPr>
      </p:pic>
      <p:sp>
        <p:nvSpPr>
          <p:cNvPr id="2" name="TextBox 1">
            <a:extLst>
              <a:ext uri="{FF2B5EF4-FFF2-40B4-BE49-F238E27FC236}">
                <a16:creationId xmlns:a16="http://schemas.microsoft.com/office/drawing/2014/main" id="{B6E862A2-E52A-407A-AD35-B429DCFF3DD3}"/>
              </a:ext>
            </a:extLst>
          </p:cNvPr>
          <p:cNvSpPr txBox="1"/>
          <p:nvPr/>
        </p:nvSpPr>
        <p:spPr>
          <a:xfrm>
            <a:off x="621102" y="759420"/>
            <a:ext cx="4044697" cy="923330"/>
          </a:xfrm>
          <a:prstGeom prst="rect">
            <a:avLst/>
          </a:prstGeom>
          <a:noFill/>
        </p:spPr>
        <p:txBody>
          <a:bodyPr wrap="none" rtlCol="0">
            <a:spAutoFit/>
          </a:bodyPr>
          <a:lstStyle/>
          <a:p>
            <a:r>
              <a:rPr lang="en-US" sz="5400" i="1" dirty="0"/>
              <a:t>THANK YOU</a:t>
            </a:r>
          </a:p>
        </p:txBody>
      </p:sp>
    </p:spTree>
    <p:extLst>
      <p:ext uri="{BB962C8B-B14F-4D97-AF65-F5344CB8AC3E}">
        <p14:creationId xmlns:p14="http://schemas.microsoft.com/office/powerpoint/2010/main" val="2808085769"/>
      </p:ext>
    </p:extLst>
  </p:cSld>
  <p:clrMapOvr>
    <a:masterClrMapping/>
  </p:clrMapOvr>
</p:sld>
</file>

<file path=ppt/theme/theme1.xml><?xml version="1.0" encoding="utf-8"?>
<a:theme xmlns:a="http://schemas.openxmlformats.org/drawingml/2006/main" name="1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New CAR Website">
      <a:dk1>
        <a:sysClr val="windowText" lastClr="000000"/>
      </a:dk1>
      <a:lt1>
        <a:sysClr val="window" lastClr="FFFFFF"/>
      </a:lt1>
      <a:dk2>
        <a:srgbClr val="1F497D"/>
      </a:dk2>
      <a:lt2>
        <a:srgbClr val="EEECE1"/>
      </a:lt2>
      <a:accent1>
        <a:srgbClr val="EE484A"/>
      </a:accent1>
      <a:accent2>
        <a:srgbClr val="3AC9BB"/>
      </a:accent2>
      <a:accent3>
        <a:srgbClr val="FFA605"/>
      </a:accent3>
      <a:accent4>
        <a:srgbClr val="6D9BEB"/>
      </a:accent4>
      <a:accent5>
        <a:srgbClr val="05D6EE"/>
      </a:accent5>
      <a:accent6>
        <a:srgbClr val="800080"/>
      </a:accent6>
      <a:hlink>
        <a:srgbClr val="0000FF"/>
      </a:hlink>
      <a:folHlink>
        <a:srgbClr val="800080"/>
      </a:folHlink>
    </a:clrScheme>
    <a:fontScheme name="Century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22765</TotalTime>
  <Words>3300</Words>
  <Application>Microsoft Office PowerPoint</Application>
  <PresentationFormat>Widescreen</PresentationFormat>
  <Paragraphs>742</Paragraphs>
  <Slides>96</Slides>
  <Notes>64</Notes>
  <HiddenSlides>0</HiddenSlides>
  <MMClips>0</MMClips>
  <ScaleCrop>false</ScaleCrop>
  <HeadingPairs>
    <vt:vector size="8" baseType="variant">
      <vt:variant>
        <vt:lpstr>Fonts Used</vt:lpstr>
      </vt:variant>
      <vt:variant>
        <vt:i4>8</vt:i4>
      </vt:variant>
      <vt:variant>
        <vt:lpstr>Theme</vt:lpstr>
      </vt:variant>
      <vt:variant>
        <vt:i4>14</vt:i4>
      </vt:variant>
      <vt:variant>
        <vt:lpstr>Embedded OLE Servers</vt:lpstr>
      </vt:variant>
      <vt:variant>
        <vt:i4>1</vt:i4>
      </vt:variant>
      <vt:variant>
        <vt:lpstr>Slide Titles</vt:lpstr>
      </vt:variant>
      <vt:variant>
        <vt:i4>96</vt:i4>
      </vt:variant>
    </vt:vector>
  </HeadingPairs>
  <TitlesOfParts>
    <vt:vector size="119" baseType="lpstr">
      <vt:lpstr>Arial</vt:lpstr>
      <vt:lpstr>Arial Unicode MS</vt:lpstr>
      <vt:lpstr>Calibri</vt:lpstr>
      <vt:lpstr>Century Gothic</vt:lpstr>
      <vt:lpstr>Corbel</vt:lpstr>
      <vt:lpstr>Roboto Condensed</vt:lpstr>
      <vt:lpstr>Times New Roman</vt:lpstr>
      <vt:lpstr>Wingdings</vt:lpstr>
      <vt:lpstr>1_Office Theme</vt:lpstr>
      <vt:lpstr>2_Office Theme</vt:lpstr>
      <vt:lpstr>5_Office Theme</vt:lpstr>
      <vt:lpstr>6_Office Theme</vt:lpstr>
      <vt:lpstr>7_Office Theme</vt:lpstr>
      <vt:lpstr>8_Office Theme</vt:lpstr>
      <vt:lpstr>3_Office Theme</vt:lpstr>
      <vt:lpstr>9_Office Theme</vt:lpstr>
      <vt:lpstr>10_Office Theme</vt:lpstr>
      <vt:lpstr>11_Office Theme</vt:lpstr>
      <vt:lpstr>13_Office Theme</vt:lpstr>
      <vt:lpstr>14_Office Theme</vt:lpstr>
      <vt:lpstr>12_Office Theme</vt:lpstr>
      <vt:lpstr>4_Office Theme</vt:lpstr>
      <vt:lpstr>Worksheet</vt:lpstr>
      <vt:lpstr>monterey real estate market outlook</vt:lpstr>
      <vt:lpstr>value of strategic thinking:  “you will be surprised by the future,  but you won’t be surprised  that you are surprised” </vt:lpstr>
      <vt:lpstr>overview</vt:lpstr>
      <vt:lpstr>macro outlook</vt:lpstr>
      <vt:lpstr>fundamentals remain strong but…</vt:lpstr>
      <vt:lpstr>growth slowed at the end of 2018</vt:lpstr>
      <vt:lpstr>labor market tightest in bay area</vt:lpstr>
      <vt:lpstr>anxiety attack! confidence fell sharply in march</vt:lpstr>
      <vt:lpstr>good news: mortgage rates @ 10  month low </vt:lpstr>
      <vt:lpstr>reprieve – no more fed hikes this year  </vt:lpstr>
      <vt:lpstr>always lots of wildcards</vt:lpstr>
      <vt:lpstr>Bay Area Economic Profile</vt:lpstr>
      <vt:lpstr>california realtors &amp; the real estate industry</vt:lpstr>
      <vt:lpstr>c.a.r. membership disconnect from sales</vt:lpstr>
      <vt:lpstr>more of everything, except home sales…</vt:lpstr>
      <vt:lpstr>significant drop in sides per member  </vt:lpstr>
      <vt:lpstr> your competition:   you yesterday and every agent working just as hard as you do</vt:lpstr>
      <vt:lpstr>2009</vt:lpstr>
      <vt:lpstr>what is a normal market ?</vt:lpstr>
      <vt:lpstr>“market shift”</vt:lpstr>
      <vt:lpstr>march rebound! </vt:lpstr>
      <vt:lpstr>ca sales down 10 months in a row</vt:lpstr>
      <vt:lpstr>Here’s the twist: sales off at all price points</vt:lpstr>
      <vt:lpstr>prices growing  modestly</vt:lpstr>
      <vt:lpstr>Bay Area: Peak v. Current Price</vt:lpstr>
      <vt:lpstr>So Cal: Orange &amp; SD Above Prior Peak</vt:lpstr>
      <vt:lpstr>Central Coast: SC &amp; SLO</vt:lpstr>
      <vt:lpstr>Central Valley: All Below Prior Peak</vt:lpstr>
      <vt:lpstr>inventory (sales/listings) highest point in 3 years</vt:lpstr>
      <vt:lpstr>and…gain in yty active listings is slowing</vt:lpstr>
      <vt:lpstr>active listings by month</vt:lpstr>
      <vt:lpstr>inventory up in most segments</vt:lpstr>
      <vt:lpstr>more listings = more sales? </vt:lpstr>
      <vt:lpstr>price movement varies by region</vt:lpstr>
      <vt:lpstr>bay area -.9% price drop reflects shifting mix</vt:lpstr>
      <vt:lpstr>price reductions reflect new realities</vt:lpstr>
      <vt:lpstr> regional housing market update</vt:lpstr>
      <vt:lpstr>sales down throughout region</vt:lpstr>
      <vt:lpstr>larger declines than rest of the state</vt:lpstr>
      <vt:lpstr>monterey</vt:lpstr>
      <vt:lpstr>Home Sales on the Decline</vt:lpstr>
      <vt:lpstr>Not Quite As Bad As Rest of CA</vt:lpstr>
      <vt:lpstr>Top End of Market Beginning to Fall Too</vt:lpstr>
      <vt:lpstr>Not All Markets Trending Together</vt:lpstr>
      <vt:lpstr>Market Competitiveness</vt:lpstr>
      <vt:lpstr>Market IS Getting Less Competitive</vt:lpstr>
      <vt:lpstr>Across Many Price Points</vt:lpstr>
      <vt:lpstr>Again, Not All Markets Created Equal</vt:lpstr>
      <vt:lpstr>Active Listings</vt:lpstr>
      <vt:lpstr>Buyers Have More Options to Choose From</vt:lpstr>
      <vt:lpstr>Especially Below $750K</vt:lpstr>
      <vt:lpstr>More Listings Across Most Parts of Region</vt:lpstr>
      <vt:lpstr>Median Prices</vt:lpstr>
      <vt:lpstr>Prices Have Been on a Tear</vt:lpstr>
      <vt:lpstr>However, Starting to Lose Momentum</vt:lpstr>
      <vt:lpstr>Lots of Diversity in Price Segments</vt:lpstr>
      <vt:lpstr>Lower-Priced Areas Seeing Growth Slow</vt:lpstr>
      <vt:lpstr>2/19: how is the monterey market? </vt:lpstr>
      <vt:lpstr>affordability is elusive </vt:lpstr>
      <vt:lpstr>monterey: not the lowest in the state - 19%</vt:lpstr>
      <vt:lpstr>ca housing affordability? it’s not affordable</vt:lpstr>
      <vt:lpstr>income required to buy has jumped - alot   </vt:lpstr>
      <vt:lpstr>u.s. v ca homeownership gap</vt:lpstr>
      <vt:lpstr>ca homeownership rate:  2nd lowest in nation</vt:lpstr>
      <vt:lpstr>Largest Number of Homeless People</vt:lpstr>
      <vt:lpstr>by 2025 california will be a majority renter state</vt:lpstr>
      <vt:lpstr>Majority Renter Cities</vt:lpstr>
      <vt:lpstr>out-migration “california two step”</vt:lpstr>
      <vt:lpstr>More Sellers Continue to Move out of California; Highest since 2007</vt:lpstr>
      <vt:lpstr>Case Study: Seller Leaving California</vt:lpstr>
      <vt:lpstr>~750K People Have Left Since 2010</vt:lpstr>
      <vt:lpstr>Step 1: Coastal to Cheaper Markets</vt:lpstr>
      <vt:lpstr>Step 2: Pricing Prior Residents Out of State</vt:lpstr>
      <vt:lpstr>Q: What needs to be done?   A: Build More Housing </vt:lpstr>
      <vt:lpstr>Lakewood CA 1950</vt:lpstr>
      <vt:lpstr>Global Capitals Do Density</vt:lpstr>
      <vt:lpstr>U.S. Cities Ranked by Density </vt:lpstr>
      <vt:lpstr>Case Study: Restrictive Zoning in L.A. </vt:lpstr>
      <vt:lpstr>CA vs US Median Price</vt:lpstr>
      <vt:lpstr>USC Dornsife/LA Times Poll (10/18)   Only 13% of CA voters think too little home building is a primary contributor to the state’s affordability issues.</vt:lpstr>
      <vt:lpstr>PowerPoint Presentation</vt:lpstr>
      <vt:lpstr>What can I do to be successful in this market?    </vt:lpstr>
      <vt:lpstr>PowerPoint Presentation</vt:lpstr>
      <vt:lpstr>Seven out of ten:  owning a home is an important part of the American Dream</vt:lpstr>
      <vt:lpstr>4/5 of Renters Want to Own Someday</vt:lpstr>
      <vt:lpstr>45% Plan to Purchase Within Next 5 Years</vt:lpstr>
      <vt:lpstr>the forecast</vt:lpstr>
      <vt:lpstr>U.S. Economic Outlook</vt:lpstr>
      <vt:lpstr>California Housing Market Outlook</vt:lpstr>
      <vt:lpstr>monterey: you are unique  sales will be below last year prices will be slightly below last year luxury market will be softer - uncertainty  buyers will be there but ready for a deal sellers will be slow to accept change competition for hot properties will be intense </vt:lpstr>
      <vt:lpstr>conclusion</vt:lpstr>
      <vt:lpstr>putting it all together</vt:lpstr>
      <vt:lpstr>parting advice</vt:lpstr>
      <vt:lpstr>PowerPoint Presentation</vt:lpstr>
      <vt:lpstr> your competition: you yesterday and every agent working just as hard as you do</vt:lpstr>
      <vt:lpstr>Focus is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Wei</dc:creator>
  <cp:lastModifiedBy>lesliea@caarinc.onmicrosoft.com</cp:lastModifiedBy>
  <cp:revision>1098</cp:revision>
  <cp:lastPrinted>2019-02-15T00:30:43Z</cp:lastPrinted>
  <dcterms:created xsi:type="dcterms:W3CDTF">2017-03-28T18:51:42Z</dcterms:created>
  <dcterms:modified xsi:type="dcterms:W3CDTF">2019-04-05T15:57:47Z</dcterms:modified>
</cp:coreProperties>
</file>