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9.xml" ContentType="application/vnd.openxmlformats-officedocument.drawingml.chart+xml"/>
  <Override PartName="/ppt/notesSlides/notesSlide18.xml" ContentType="application/vnd.openxmlformats-officedocument.presentationml.notesSlide+xml"/>
  <Override PartName="/ppt/charts/chart20.xml" ContentType="application/vnd.openxmlformats-officedocument.drawingml.chart+xml"/>
  <Override PartName="/ppt/notesSlides/notesSlide19.xml" ContentType="application/vnd.openxmlformats-officedocument.presentationml.notesSlide+xml"/>
  <Override PartName="/ppt/charts/chart21.xml" ContentType="application/vnd.openxmlformats-officedocument.drawingml.chart+xml"/>
  <Override PartName="/ppt/notesSlides/notesSlide20.xml" ContentType="application/vnd.openxmlformats-officedocument.presentationml.notesSlid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charts/chart25.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60"/>
  </p:notesMasterIdLst>
  <p:sldIdLst>
    <p:sldId id="2085846961" r:id="rId2"/>
    <p:sldId id="2085846891" r:id="rId3"/>
    <p:sldId id="2085847101" r:id="rId4"/>
    <p:sldId id="591" r:id="rId5"/>
    <p:sldId id="2085846994" r:id="rId6"/>
    <p:sldId id="2085846579" r:id="rId7"/>
    <p:sldId id="2085846580" r:id="rId8"/>
    <p:sldId id="2085847220" r:id="rId9"/>
    <p:sldId id="2085846860" r:id="rId10"/>
    <p:sldId id="2085846871" r:id="rId11"/>
    <p:sldId id="2085847086" r:id="rId12"/>
    <p:sldId id="2085847142" r:id="rId13"/>
    <p:sldId id="2085847250" r:id="rId14"/>
    <p:sldId id="2085846999" r:id="rId15"/>
    <p:sldId id="2085847211" r:id="rId16"/>
    <p:sldId id="2085847248" r:id="rId17"/>
    <p:sldId id="2085847221" r:id="rId18"/>
    <p:sldId id="2085847218" r:id="rId19"/>
    <p:sldId id="2085847222" r:id="rId20"/>
    <p:sldId id="282" r:id="rId21"/>
    <p:sldId id="2085846942" r:id="rId22"/>
    <p:sldId id="2085847223" r:id="rId23"/>
    <p:sldId id="2085847226" r:id="rId24"/>
    <p:sldId id="602" r:id="rId25"/>
    <p:sldId id="260" r:id="rId26"/>
    <p:sldId id="2085847224" r:id="rId27"/>
    <p:sldId id="2085846991" r:id="rId28"/>
    <p:sldId id="2085847249" r:id="rId29"/>
    <p:sldId id="2085847225" r:id="rId30"/>
    <p:sldId id="275" r:id="rId31"/>
    <p:sldId id="2085847217" r:id="rId32"/>
    <p:sldId id="2085847227" r:id="rId33"/>
    <p:sldId id="2085847228" r:id="rId34"/>
    <p:sldId id="2085847229" r:id="rId35"/>
    <p:sldId id="2085847230" r:id="rId36"/>
    <p:sldId id="2085847231" r:id="rId37"/>
    <p:sldId id="2085847232" r:id="rId38"/>
    <p:sldId id="2085847233" r:id="rId39"/>
    <p:sldId id="2085847234" r:id="rId40"/>
    <p:sldId id="2085847235" r:id="rId41"/>
    <p:sldId id="2085847236" r:id="rId42"/>
    <p:sldId id="2085847237" r:id="rId43"/>
    <p:sldId id="2085847238" r:id="rId44"/>
    <p:sldId id="2085847239" r:id="rId45"/>
    <p:sldId id="2085847240" r:id="rId46"/>
    <p:sldId id="2085847241" r:id="rId47"/>
    <p:sldId id="2085847242" r:id="rId48"/>
    <p:sldId id="2085847243" r:id="rId49"/>
    <p:sldId id="2085847244" r:id="rId50"/>
    <p:sldId id="2085846761" r:id="rId51"/>
    <p:sldId id="2085846756" r:id="rId52"/>
    <p:sldId id="2085846805" r:id="rId53"/>
    <p:sldId id="2085847245" r:id="rId54"/>
    <p:sldId id="2085847246" r:id="rId55"/>
    <p:sldId id="2085847247" r:id="rId56"/>
    <p:sldId id="2085847204" r:id="rId57"/>
    <p:sldId id="2085847173" r:id="rId58"/>
    <p:sldId id="2085846867" r:id="rId59"/>
  </p:sldIdLst>
  <p:sldSz cx="18288000" cy="10287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4EA"/>
    <a:srgbClr val="4CCCE6"/>
    <a:srgbClr val="6CD5EA"/>
    <a:srgbClr val="2BC3E1"/>
    <a:srgbClr val="57CFE7"/>
    <a:srgbClr val="AAC42C"/>
    <a:srgbClr val="F26B6C"/>
    <a:srgbClr val="A156F4"/>
    <a:srgbClr val="C0C0C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84" autoAdjust="0"/>
    <p:restoredTop sz="87662" autoAdjust="0"/>
  </p:normalViewPr>
  <p:slideViewPr>
    <p:cSldViewPr>
      <p:cViewPr varScale="1">
        <p:scale>
          <a:sx n="67" d="100"/>
          <a:sy n="67" d="100"/>
        </p:scale>
        <p:origin x="1272" y="84"/>
      </p:cViewPr>
      <p:guideLst>
        <p:guide orient="horz" pos="3240"/>
        <p:guide pos="5760"/>
      </p:guideLst>
    </p:cSldViewPr>
  </p:slideViewPr>
  <p:outlineViewPr>
    <p:cViewPr>
      <p:scale>
        <a:sx n="33" d="100"/>
        <a:sy n="33" d="100"/>
      </p:scale>
      <p:origin x="0" y="-498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4.xml.rels><?xml version="1.0" encoding="UTF-8" standalone="yes"?>
<Relationships xmlns="http://schemas.openxmlformats.org/package/2006/relationships"><Relationship Id="rId3" Type="http://schemas.openxmlformats.org/officeDocument/2006/relationships/oleObject" Target="file:///Z:\Personal%20Folders\Econ%20Stuff%20for%20Speeches\Homeownership%20Rates.xlsx" TargetMode="External"/><Relationship Id="rId2" Type="http://schemas.microsoft.com/office/2011/relationships/chartColorStyle" Target="colors9.xml"/><Relationship Id="rId1" Type="http://schemas.microsoft.com/office/2011/relationships/chartStyle" Target="style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oleObject" Target="file:///Z:\Shared%20With%20Me\MemInfo%20(2)\R&amp;E%20(Dec%202017)\Data\Census\ACS\Output\StateMigTS.xls" TargetMode="External"/><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7.xml"/><Relationship Id="rId1" Type="http://schemas.microsoft.com/office/2011/relationships/chartStyle" Target="style1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21041485006361E-2"/>
          <c:y val="0.1123237782525886"/>
          <c:w val="0.89132204364865353"/>
          <c:h val="0.80114289892368773"/>
        </c:manualLayout>
      </c:layout>
      <c:lineChart>
        <c:grouping val="standard"/>
        <c:varyColors val="0"/>
        <c:ser>
          <c:idx val="0"/>
          <c:order val="0"/>
          <c:tx>
            <c:strRef>
              <c:f>Sheet1!$B$1</c:f>
              <c:strCache>
                <c:ptCount val="1"/>
                <c:pt idx="0">
                  <c:v>Year-over-Year % Chg. in Sales</c:v>
                </c:pt>
              </c:strCache>
            </c:strRef>
          </c:tx>
          <c:spPr>
            <a:ln w="38100">
              <a:solidFill>
                <a:schemeClr val="accent1"/>
              </a:solidFill>
            </a:ln>
            <a:effectLst>
              <a:outerShdw blurRad="50800" dist="38100" algn="l" rotWithShape="0">
                <a:prstClr val="black">
                  <a:alpha val="40000"/>
                </a:prstClr>
              </a:outerShdw>
            </a:effectLst>
          </c:spPr>
          <c:marker>
            <c:symbol val="none"/>
          </c:marker>
          <c:dLbls>
            <c:dLbl>
              <c:idx val="120"/>
              <c:layout>
                <c:manualLayout>
                  <c:x val="-3.8051750380516387E-3"/>
                  <c:y val="-5.2379466551142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91-4D21-921B-BE03BFE194F0}"/>
                </c:ext>
              </c:extLst>
            </c:dLbl>
            <c:dLbl>
              <c:idx val="121"/>
              <c:layout>
                <c:manualLayout>
                  <c:x val="-3.8051750380516387E-3"/>
                  <c:y val="-4.6335681949087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A8C-8405-6C5FEF1649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Sheet1!$A$2:$A$242</c:f>
              <c:numCache>
                <c:formatCode>[$-409]mmm\-yy;@</c:formatCode>
                <c:ptCount val="121"/>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numCache>
            </c:numRef>
          </c:cat>
          <c:val>
            <c:numRef>
              <c:f>Sheet1!$B$2:$B$242</c:f>
              <c:numCache>
                <c:formatCode>0.0%</c:formatCode>
                <c:ptCount val="121"/>
                <c:pt idx="0">
                  <c:v>-0.12708320948021323</c:v>
                </c:pt>
                <c:pt idx="1">
                  <c:v>-0.12864535280195755</c:v>
                </c:pt>
                <c:pt idx="2">
                  <c:v>-7.0857363377141214E-2</c:v>
                </c:pt>
                <c:pt idx="3">
                  <c:v>-0.11537149193892349</c:v>
                </c:pt>
                <c:pt idx="4">
                  <c:v>2.6304432264468547E-2</c:v>
                </c:pt>
                <c:pt idx="5">
                  <c:v>-7.3749152245728422E-2</c:v>
                </c:pt>
                <c:pt idx="6">
                  <c:v>-0.19232885991278947</c:v>
                </c:pt>
                <c:pt idx="7">
                  <c:v>-0.16833838405395019</c:v>
                </c:pt>
                <c:pt idx="8">
                  <c:v>-0.14563859573551585</c:v>
                </c:pt>
                <c:pt idx="9">
                  <c:v>-0.20778504290968536</c:v>
                </c:pt>
                <c:pt idx="10">
                  <c:v>-0.1545985401459854</c:v>
                </c:pt>
                <c:pt idx="11">
                  <c:v>-0.10746538229981939</c:v>
                </c:pt>
                <c:pt idx="12">
                  <c:v>4.9194097616344967E-2</c:v>
                </c:pt>
                <c:pt idx="13">
                  <c:v>-4.3550317650308479E-2</c:v>
                </c:pt>
                <c:pt idx="14">
                  <c:v>-1.8874890396418875E-2</c:v>
                </c:pt>
                <c:pt idx="15">
                  <c:v>1.5114989634058107E-2</c:v>
                </c:pt>
                <c:pt idx="16">
                  <c:v>-0.15607325329576749</c:v>
                </c:pt>
                <c:pt idx="17">
                  <c:v>-3.2004345977608817E-2</c:v>
                </c:pt>
                <c:pt idx="18">
                  <c:v>8.0092252856693635E-2</c:v>
                </c:pt>
                <c:pt idx="19">
                  <c:v>9.6176546061072621E-2</c:v>
                </c:pt>
                <c:pt idx="20">
                  <c:v>6.1006352727639435E-2</c:v>
                </c:pt>
                <c:pt idx="21">
                  <c:v>9.3729849629877959E-2</c:v>
                </c:pt>
                <c:pt idx="22">
                  <c:v>4.3688482127439032E-2</c:v>
                </c:pt>
                <c:pt idx="23">
                  <c:v>3.1341845338472618E-2</c:v>
                </c:pt>
                <c:pt idx="24">
                  <c:v>-5.3746456931432207E-2</c:v>
                </c:pt>
                <c:pt idx="25">
                  <c:v>6.5315748941085827E-2</c:v>
                </c:pt>
                <c:pt idx="26">
                  <c:v>3.3066792097836251E-2</c:v>
                </c:pt>
                <c:pt idx="27">
                  <c:v>4.4361062955662778E-2</c:v>
                </c:pt>
                <c:pt idx="28">
                  <c:v>0.11497832477951064</c:v>
                </c:pt>
                <c:pt idx="29">
                  <c:v>5.1557963057853318E-2</c:v>
                </c:pt>
                <c:pt idx="30">
                  <c:v>6.0055323692128404E-2</c:v>
                </c:pt>
                <c:pt idx="31">
                  <c:v>3.7103796994241378E-2</c:v>
                </c:pt>
                <c:pt idx="32">
                  <c:v>7.4130393461320221E-3</c:v>
                </c:pt>
                <c:pt idx="33">
                  <c:v>6.3766065322485632E-2</c:v>
                </c:pt>
                <c:pt idx="34">
                  <c:v>4.0584498037925965E-2</c:v>
                </c:pt>
                <c:pt idx="35">
                  <c:v>3.8915232066524919E-2</c:v>
                </c:pt>
                <c:pt idx="36">
                  <c:v>-3.5556673450254928E-2</c:v>
                </c:pt>
                <c:pt idx="37">
                  <c:v>-5.4533953824605796E-2</c:v>
                </c:pt>
                <c:pt idx="38">
                  <c:v>-4.7693848745617662E-2</c:v>
                </c:pt>
                <c:pt idx="39">
                  <c:v>-3.6564567842281237E-2</c:v>
                </c:pt>
                <c:pt idx="40">
                  <c:v>-3.4388756061046188E-2</c:v>
                </c:pt>
                <c:pt idx="41">
                  <c:v>-3.7428067570076107E-2</c:v>
                </c:pt>
                <c:pt idx="42">
                  <c:v>1.5176139354956764E-2</c:v>
                </c:pt>
                <c:pt idx="43">
                  <c:v>-1.8328329909938379E-2</c:v>
                </c:pt>
                <c:pt idx="44">
                  <c:v>-2.3938679245283034E-2</c:v>
                </c:pt>
                <c:pt idx="45">
                  <c:v>-0.10439158482786137</c:v>
                </c:pt>
                <c:pt idx="46">
                  <c:v>-0.1150946805204075</c:v>
                </c:pt>
                <c:pt idx="47">
                  <c:v>-0.1821840501832408</c:v>
                </c:pt>
                <c:pt idx="48">
                  <c:v>-0.14199999999999999</c:v>
                </c:pt>
                <c:pt idx="49">
                  <c:v>-0.14099999999999999</c:v>
                </c:pt>
                <c:pt idx="50">
                  <c:v>-0.127</c:v>
                </c:pt>
                <c:pt idx="51">
                  <c:v>-7.5999999999999998E-2</c:v>
                </c:pt>
                <c:pt idx="52">
                  <c:v>-0.10100000000000001</c:v>
                </c:pt>
                <c:pt idx="53">
                  <c:v>-5.0999999999999997E-2</c:v>
                </c:pt>
                <c:pt idx="54">
                  <c:v>-0.1</c:v>
                </c:pt>
                <c:pt idx="55">
                  <c:v>-9.1999999999999998E-2</c:v>
                </c:pt>
                <c:pt idx="56">
                  <c:v>-0.04</c:v>
                </c:pt>
                <c:pt idx="57">
                  <c:v>-1.4E-2</c:v>
                </c:pt>
                <c:pt idx="58">
                  <c:v>-3.5999999999999997E-2</c:v>
                </c:pt>
                <c:pt idx="59">
                  <c:v>7.0000000000000001E-3</c:v>
                </c:pt>
                <c:pt idx="60">
                  <c:v>-5.7215511760966287E-3</c:v>
                </c:pt>
                <c:pt idx="61">
                  <c:v>6.1764074188651152E-2</c:v>
                </c:pt>
                <c:pt idx="62">
                  <c:v>9.7228308501314586E-2</c:v>
                </c:pt>
                <c:pt idx="63">
                  <c:v>8.4506682339713368E-2</c:v>
                </c:pt>
                <c:pt idx="64">
                  <c:v>8.6032570943425313E-2</c:v>
                </c:pt>
                <c:pt idx="65">
                  <c:v>0.10169620638870547</c:v>
                </c:pt>
                <c:pt idx="66">
                  <c:v>9.8375858439019526E-2</c:v>
                </c:pt>
                <c:pt idx="67">
                  <c:v>8.8134048800242892E-2</c:v>
                </c:pt>
                <c:pt idx="68">
                  <c:v>6.2567611763817865E-2</c:v>
                </c:pt>
                <c:pt idx="69">
                  <c:v>2.961029836139617E-2</c:v>
                </c:pt>
                <c:pt idx="70">
                  <c:v>2.92755628892305E-4</c:v>
                </c:pt>
                <c:pt idx="71">
                  <c:v>0.12890769068612706</c:v>
                </c:pt>
                <c:pt idx="72">
                  <c:v>0.11814744801512278</c:v>
                </c:pt>
                <c:pt idx="73">
                  <c:v>-6.0333899160947002E-4</c:v>
                </c:pt>
                <c:pt idx="74">
                  <c:v>-2.7083021316958722E-2</c:v>
                </c:pt>
                <c:pt idx="75">
                  <c:v>-2.6225259189443961E-2</c:v>
                </c:pt>
                <c:pt idx="76">
                  <c:v>-1.0139056688697745E-2</c:v>
                </c:pt>
                <c:pt idx="77">
                  <c:v>-2.2817894761103519E-3</c:v>
                </c:pt>
                <c:pt idx="78">
                  <c:v>-4.6893183944504035E-2</c:v>
                </c:pt>
                <c:pt idx="79">
                  <c:v>-1.7934403349616157E-2</c:v>
                </c:pt>
                <c:pt idx="80">
                  <c:v>1.7520598541528543E-2</c:v>
                </c:pt>
                <c:pt idx="81">
                  <c:v>8.7348590090419398E-2</c:v>
                </c:pt>
                <c:pt idx="82">
                  <c:v>0.181214785360962</c:v>
                </c:pt>
                <c:pt idx="83">
                  <c:v>3.8203759590260677E-3</c:v>
                </c:pt>
                <c:pt idx="84">
                  <c:v>4.8978171150116934E-2</c:v>
                </c:pt>
                <c:pt idx="85">
                  <c:v>5.1050893652707208E-2</c:v>
                </c:pt>
                <c:pt idx="86">
                  <c:v>7.0836647253508467E-2</c:v>
                </c:pt>
                <c:pt idx="87">
                  <c:v>-1.284874295254923E-2</c:v>
                </c:pt>
                <c:pt idx="88">
                  <c:v>2.6373100394878612E-2</c:v>
                </c:pt>
                <c:pt idx="89">
                  <c:v>2.3655516540380672E-2</c:v>
                </c:pt>
                <c:pt idx="90">
                  <c:v>9.049990423290577E-3</c:v>
                </c:pt>
                <c:pt idx="91">
                  <c:v>1.2885193870058487E-2</c:v>
                </c:pt>
                <c:pt idx="92">
                  <c:v>1.6660461653015712E-2</c:v>
                </c:pt>
                <c:pt idx="93">
                  <c:v>-3.3800291381822278E-2</c:v>
                </c:pt>
                <c:pt idx="94">
                  <c:v>-8.1529428912002766E-3</c:v>
                </c:pt>
                <c:pt idx="95">
                  <c:v>1.3677518782508225E-2</c:v>
                </c:pt>
                <c:pt idx="96">
                  <c:v>-2.9389457717102774E-2</c:v>
                </c:pt>
                <c:pt idx="97">
                  <c:v>5.4480626340198457E-2</c:v>
                </c:pt>
                <c:pt idx="98">
                  <c:v>1.5836887249029763E-2</c:v>
                </c:pt>
                <c:pt idx="99">
                  <c:v>2.1546230022551294E-2</c:v>
                </c:pt>
                <c:pt idx="100">
                  <c:v>-4.5701494625410954E-2</c:v>
                </c:pt>
                <c:pt idx="101">
                  <c:v>-7.2937353312872322E-2</c:v>
                </c:pt>
                <c:pt idx="102">
                  <c:v>-3.4238124614435539E-2</c:v>
                </c:pt>
                <c:pt idx="103">
                  <c:v>-6.5547318943946831E-2</c:v>
                </c:pt>
                <c:pt idx="104">
                  <c:v>-0.12560651835576309</c:v>
                </c:pt>
                <c:pt idx="105">
                  <c:v>-7.9706782963719025E-2</c:v>
                </c:pt>
                <c:pt idx="106">
                  <c:v>-0.13319253304264889</c:v>
                </c:pt>
                <c:pt idx="107">
                  <c:v>-0.11770714557202588</c:v>
                </c:pt>
                <c:pt idx="108">
                  <c:v>-0.12448720453213513</c:v>
                </c:pt>
                <c:pt idx="109">
                  <c:v>-5.8806838334397371E-2</c:v>
                </c:pt>
                <c:pt idx="110">
                  <c:v>-6.3161867025165686E-2</c:v>
                </c:pt>
                <c:pt idx="111">
                  <c:v>-4.7918416316736656E-2</c:v>
                </c:pt>
                <c:pt idx="112">
                  <c:v>-5.6441957631880868E-3</c:v>
                </c:pt>
                <c:pt idx="113">
                  <c:v>-5.1290165530671894E-2</c:v>
                </c:pt>
                <c:pt idx="114">
                  <c:v>1.1301378276785456E-2</c:v>
                </c:pt>
                <c:pt idx="115">
                  <c:v>1.626626626626626E-2</c:v>
                </c:pt>
                <c:pt idx="116">
                  <c:v>5.7559417862004025E-2</c:v>
                </c:pt>
                <c:pt idx="117">
                  <c:v>1.8955434563419971E-2</c:v>
                </c:pt>
                <c:pt idx="118">
                  <c:v>5.5516256648065143E-2</c:v>
                </c:pt>
                <c:pt idx="119">
                  <c:v>7.2588244796855328E-2</c:v>
                </c:pt>
                <c:pt idx="120">
                  <c:v>0.10302895074468688</c:v>
                </c:pt>
              </c:numCache>
            </c:numRef>
          </c:val>
          <c:smooth val="0"/>
          <c:extLst>
            <c:ext xmlns:c16="http://schemas.microsoft.com/office/drawing/2014/chart" uri="{C3380CC4-5D6E-409C-BE32-E72D297353CC}">
              <c16:uniqueId val="{00000001-57E6-4455-9F54-BABADCE162F5}"/>
            </c:ext>
          </c:extLst>
        </c:ser>
        <c:dLbls>
          <c:showLegendKey val="0"/>
          <c:showVal val="0"/>
          <c:showCatName val="0"/>
          <c:showSerName val="0"/>
          <c:showPercent val="0"/>
          <c:showBubbleSize val="0"/>
        </c:dLbls>
        <c:smooth val="0"/>
        <c:axId val="112814336"/>
        <c:axId val="112820224"/>
      </c:lineChart>
      <c:dateAx>
        <c:axId val="112814336"/>
        <c:scaling>
          <c:orientation val="minMax"/>
        </c:scaling>
        <c:delete val="0"/>
        <c:axPos val="b"/>
        <c:numFmt formatCode="[$-409]mmm\-yy;@" sourceLinked="1"/>
        <c:majorTickMark val="out"/>
        <c:minorTickMark val="none"/>
        <c:tickLblPos val="low"/>
        <c:spPr>
          <a:ln>
            <a:solidFill>
              <a:schemeClr val="tx2">
                <a:lumMod val="75000"/>
              </a:schemeClr>
            </a:solidFill>
          </a:ln>
        </c:spPr>
        <c:crossAx val="112820224"/>
        <c:crosses val="autoZero"/>
        <c:auto val="1"/>
        <c:lblOffset val="100"/>
        <c:baseTimeUnit val="months"/>
        <c:majorUnit val="12"/>
        <c:majorTimeUnit val="months"/>
      </c:dateAx>
      <c:valAx>
        <c:axId val="112820224"/>
        <c:scaling>
          <c:orientation val="minMax"/>
        </c:scaling>
        <c:delete val="0"/>
        <c:axPos val="l"/>
        <c:majorGridlines>
          <c:spPr>
            <a:ln>
              <a:noFill/>
            </a:ln>
          </c:spPr>
        </c:majorGridlines>
        <c:numFmt formatCode="0%" sourceLinked="0"/>
        <c:majorTickMark val="out"/>
        <c:minorTickMark val="none"/>
        <c:tickLblPos val="nextTo"/>
        <c:crossAx val="112814336"/>
        <c:crosses val="autoZero"/>
        <c:crossBetween val="between"/>
      </c:valAx>
    </c:plotArea>
    <c:legend>
      <c:legendPos val="t"/>
      <c:layout>
        <c:manualLayout>
          <c:xMode val="edge"/>
          <c:yMode val="edge"/>
          <c:x val="0.14596554673848849"/>
          <c:y val="8.4090959679448476E-2"/>
          <c:w val="0.70575016638501697"/>
          <c:h val="5.2944479679966912E-2"/>
        </c:manualLayout>
      </c:layout>
      <c:overlay val="0"/>
    </c:legend>
    <c:plotVisOnly val="1"/>
    <c:dispBlanksAs val="gap"/>
    <c:showDLblsOverMax val="0"/>
  </c:chart>
  <c:txPr>
    <a:bodyPr/>
    <a:lstStyle/>
    <a:p>
      <a:pPr>
        <a:defRPr sz="2700">
          <a:solidFill>
            <a:schemeClr val="bg1"/>
          </a:solidFill>
          <a:latin typeface="Century Gothic" panose="020B0502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800" b="1"/>
          </a:pPr>
          <a:endParaRPr lang="en-US"/>
        </a:p>
      </c:txPr>
    </c:title>
    <c:autoTitleDeleted val="0"/>
    <c:plotArea>
      <c:layout>
        <c:manualLayout>
          <c:layoutTarget val="inner"/>
          <c:xMode val="edge"/>
          <c:yMode val="edge"/>
          <c:x val="5.5829930980849624E-2"/>
          <c:y val="5.6544059099354158E-2"/>
          <c:w val="0.93440240108875283"/>
          <c:h val="0.77507608599486866"/>
        </c:manualLayout>
      </c:layout>
      <c:barChart>
        <c:barDir val="col"/>
        <c:grouping val="clustered"/>
        <c:varyColors val="0"/>
        <c:ser>
          <c:idx val="0"/>
          <c:order val="0"/>
          <c:tx>
            <c:strRef>
              <c:f>Sheet1!$B$1</c:f>
              <c:strCache>
                <c:ptCount val="1"/>
                <c:pt idx="0">
                  <c:v>Sales of Existing Single-Family Homes</c:v>
                </c:pt>
              </c:strCache>
            </c:strRef>
          </c:tx>
          <c:spPr>
            <a:solidFill>
              <a:schemeClr val="accent1"/>
            </a:solidFill>
            <a:ln>
              <a:noFill/>
            </a:ln>
            <a:effectLst>
              <a:outerShdw blurRad="50800" dist="38100" algn="l" rotWithShape="0">
                <a:prstClr val="black">
                  <a:alpha val="40000"/>
                </a:prstClr>
              </a:outerShdw>
            </a:effectLst>
          </c:spPr>
          <c:invertIfNegative val="0"/>
          <c:dLbls>
            <c:dLbl>
              <c:idx val="18"/>
              <c:numFmt formatCode="#,##0.0" sourceLinked="0"/>
              <c:spPr>
                <a:noFill/>
                <a:ln>
                  <a:noFill/>
                </a:ln>
                <a:effectLst/>
              </c:spPr>
              <c:txPr>
                <a:bodyPr/>
                <a:lstStyle/>
                <a:p>
                  <a:pPr>
                    <a:defRPr/>
                  </a:pPr>
                  <a:endParaRPr lang="en-US"/>
                </a:p>
              </c:txPr>
              <c:showLegendKey val="0"/>
              <c:showVal val="0"/>
              <c:showCatName val="0"/>
              <c:showSerName val="0"/>
              <c:showPercent val="0"/>
              <c:showBubbleSize val="0"/>
              <c:extLst>
                <c:ext xmlns:c16="http://schemas.microsoft.com/office/drawing/2014/chart" uri="{C3380CC4-5D6E-409C-BE32-E72D297353CC}">
                  <c16:uniqueId val="{00000000-D911-4085-8CC0-052DA3BE9719}"/>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EA-4C8F-A4A3-522E1ACC1802}"/>
                </c:ext>
              </c:extLst>
            </c:dLbl>
            <c:dLbl>
              <c:idx val="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B-4FD5-980C-23EA1C83640D}"/>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Sheet1!$A$2:$A$51</c:f>
              <c:numCache>
                <c:formatCode>General</c:formatCod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numCache>
            </c:numRef>
          </c:cat>
          <c:val>
            <c:numRef>
              <c:f>Sheet1!$B$2:$B$51</c:f>
              <c:numCache>
                <c:formatCode>#,##0</c:formatCode>
                <c:ptCount val="50"/>
                <c:pt idx="0">
                  <c:v>216054</c:v>
                </c:pt>
                <c:pt idx="1">
                  <c:v>293361</c:v>
                </c:pt>
                <c:pt idx="2">
                  <c:v>346046</c:v>
                </c:pt>
                <c:pt idx="3">
                  <c:v>329461</c:v>
                </c:pt>
                <c:pt idx="4">
                  <c:v>326389</c:v>
                </c:pt>
                <c:pt idx="5">
                  <c:v>369678</c:v>
                </c:pt>
                <c:pt idx="6">
                  <c:v>454688</c:v>
                </c:pt>
                <c:pt idx="7">
                  <c:v>466187</c:v>
                </c:pt>
                <c:pt idx="8">
                  <c:v>491974</c:v>
                </c:pt>
                <c:pt idx="9">
                  <c:v>477526</c:v>
                </c:pt>
                <c:pt idx="10">
                  <c:v>377664</c:v>
                </c:pt>
                <c:pt idx="11">
                  <c:v>271244</c:v>
                </c:pt>
                <c:pt idx="12">
                  <c:v>189345</c:v>
                </c:pt>
                <c:pt idx="13">
                  <c:v>278007</c:v>
                </c:pt>
                <c:pt idx="14">
                  <c:v>309020</c:v>
                </c:pt>
                <c:pt idx="15">
                  <c:v>328274</c:v>
                </c:pt>
                <c:pt idx="16">
                  <c:v>393983</c:v>
                </c:pt>
                <c:pt idx="17">
                  <c:v>413545</c:v>
                </c:pt>
                <c:pt idx="18">
                  <c:v>454814</c:v>
                </c:pt>
                <c:pt idx="19">
                  <c:v>435521</c:v>
                </c:pt>
                <c:pt idx="20">
                  <c:v>319060</c:v>
                </c:pt>
                <c:pt idx="21">
                  <c:v>300020</c:v>
                </c:pt>
                <c:pt idx="22">
                  <c:v>304810</c:v>
                </c:pt>
                <c:pt idx="23">
                  <c:v>311080</c:v>
                </c:pt>
                <c:pt idx="24">
                  <c:v>350360</c:v>
                </c:pt>
                <c:pt idx="25">
                  <c:v>307440</c:v>
                </c:pt>
                <c:pt idx="26">
                  <c:v>344830</c:v>
                </c:pt>
                <c:pt idx="27">
                  <c:v>379070</c:v>
                </c:pt>
                <c:pt idx="28">
                  <c:v>432650</c:v>
                </c:pt>
                <c:pt idx="29">
                  <c:v>464050</c:v>
                </c:pt>
                <c:pt idx="30">
                  <c:v>470730</c:v>
                </c:pt>
                <c:pt idx="31">
                  <c:v>448560</c:v>
                </c:pt>
                <c:pt idx="32">
                  <c:v>511740</c:v>
                </c:pt>
                <c:pt idx="33">
                  <c:v>550550</c:v>
                </c:pt>
                <c:pt idx="34">
                  <c:v>571440</c:v>
                </c:pt>
                <c:pt idx="35">
                  <c:v>576240</c:v>
                </c:pt>
                <c:pt idx="36">
                  <c:v>438970</c:v>
                </c:pt>
                <c:pt idx="37">
                  <c:v>292420</c:v>
                </c:pt>
                <c:pt idx="38">
                  <c:v>381420</c:v>
                </c:pt>
                <c:pt idx="39">
                  <c:v>474860</c:v>
                </c:pt>
                <c:pt idx="40">
                  <c:v>416520</c:v>
                </c:pt>
                <c:pt idx="41">
                  <c:v>422550</c:v>
                </c:pt>
                <c:pt idx="42">
                  <c:v>439790</c:v>
                </c:pt>
                <c:pt idx="43">
                  <c:v>414900</c:v>
                </c:pt>
                <c:pt idx="44">
                  <c:v>382720</c:v>
                </c:pt>
                <c:pt idx="45">
                  <c:v>409410</c:v>
                </c:pt>
                <c:pt idx="46">
                  <c:v>417720</c:v>
                </c:pt>
                <c:pt idx="47">
                  <c:v>424890</c:v>
                </c:pt>
                <c:pt idx="48">
                  <c:v>402640</c:v>
                </c:pt>
                <c:pt idx="49">
                  <c:v>397910</c:v>
                </c:pt>
              </c:numCache>
            </c:numRef>
          </c:val>
          <c:extLst>
            <c:ext xmlns:c16="http://schemas.microsoft.com/office/drawing/2014/chart" uri="{C3380CC4-5D6E-409C-BE32-E72D297353CC}">
              <c16:uniqueId val="{00000001-5DBE-4EB0-B206-58E32FDE77FE}"/>
            </c:ext>
          </c:extLst>
        </c:ser>
        <c:dLbls>
          <c:showLegendKey val="0"/>
          <c:showVal val="0"/>
          <c:showCatName val="0"/>
          <c:showSerName val="0"/>
          <c:showPercent val="0"/>
          <c:showBubbleSize val="0"/>
        </c:dLbls>
        <c:gapWidth val="50"/>
        <c:axId val="114926336"/>
        <c:axId val="114927872"/>
      </c:barChart>
      <c:catAx>
        <c:axId val="114926336"/>
        <c:scaling>
          <c:orientation val="minMax"/>
        </c:scaling>
        <c:delete val="0"/>
        <c:axPos val="b"/>
        <c:numFmt formatCode="General" sourceLinked="1"/>
        <c:majorTickMark val="out"/>
        <c:minorTickMark val="none"/>
        <c:tickLblPos val="nextTo"/>
        <c:spPr>
          <a:ln>
            <a:solidFill>
              <a:schemeClr val="tx2">
                <a:lumMod val="75000"/>
              </a:schemeClr>
            </a:solidFill>
          </a:ln>
        </c:spPr>
        <c:txPr>
          <a:bodyPr rot="-2700000" vert="horz"/>
          <a:lstStyle/>
          <a:p>
            <a:pPr>
              <a:defRPr/>
            </a:pPr>
            <a:endParaRPr lang="en-US"/>
          </a:p>
        </c:txPr>
        <c:crossAx val="114927872"/>
        <c:crosses val="autoZero"/>
        <c:auto val="1"/>
        <c:lblAlgn val="ctr"/>
        <c:lblOffset val="100"/>
        <c:noMultiLvlLbl val="0"/>
      </c:catAx>
      <c:valAx>
        <c:axId val="114927872"/>
        <c:scaling>
          <c:orientation val="minMax"/>
        </c:scaling>
        <c:delete val="0"/>
        <c:axPos val="l"/>
        <c:numFmt formatCode="#,##0" sourceLinked="0"/>
        <c:majorTickMark val="out"/>
        <c:minorTickMark val="none"/>
        <c:tickLblPos val="nextTo"/>
        <c:spPr>
          <a:ln>
            <a:solidFill>
              <a:schemeClr val="tx2">
                <a:lumMod val="75000"/>
              </a:schemeClr>
            </a:solidFill>
          </a:ln>
        </c:spPr>
        <c:crossAx val="114926336"/>
        <c:crosses val="autoZero"/>
        <c:crossBetween val="between"/>
      </c:valAx>
      <c:spPr>
        <a:noFill/>
        <a:ln w="25343">
          <a:noFill/>
        </a:ln>
      </c:spPr>
    </c:plotArea>
    <c:plotVisOnly val="1"/>
    <c:dispBlanksAs val="gap"/>
    <c:showDLblsOverMax val="0"/>
  </c:chart>
  <c:txPr>
    <a:bodyPr/>
    <a:lstStyle/>
    <a:p>
      <a:pPr>
        <a:defRPr sz="2700">
          <a:solidFill>
            <a:schemeClr val="bg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Productivity</c:v>
                </c:pt>
              </c:strCache>
            </c:strRef>
          </c:tx>
          <c:spPr>
            <a:ln w="76200"/>
          </c:spPr>
          <c:marker>
            <c:symbol val="none"/>
          </c:marker>
          <c:dPt>
            <c:idx val="43"/>
            <c:bubble3D val="0"/>
            <c:spPr>
              <a:ln w="76200">
                <a:prstDash val="solid"/>
              </a:ln>
            </c:spPr>
            <c:extLst>
              <c:ext xmlns:c16="http://schemas.microsoft.com/office/drawing/2014/chart" uri="{C3380CC4-5D6E-409C-BE32-E72D297353CC}">
                <c16:uniqueId val="{00000001-4ED6-457F-A429-A3C73EE75411}"/>
              </c:ext>
            </c:extLst>
          </c:dPt>
          <c:dPt>
            <c:idx val="44"/>
            <c:bubble3D val="0"/>
            <c:spPr>
              <a:ln w="76200">
                <a:prstDash val="solid"/>
              </a:ln>
            </c:spPr>
            <c:extLst>
              <c:ext xmlns:c16="http://schemas.microsoft.com/office/drawing/2014/chart" uri="{C3380CC4-5D6E-409C-BE32-E72D297353CC}">
                <c16:uniqueId val="{00000003-4ED6-457F-A429-A3C73EE75411}"/>
              </c:ext>
            </c:extLst>
          </c:dPt>
          <c:dPt>
            <c:idx val="45"/>
            <c:bubble3D val="0"/>
            <c:spPr>
              <a:ln w="76200">
                <a:prstDash val="solid"/>
              </a:ln>
            </c:spPr>
            <c:extLst>
              <c:ext xmlns:c16="http://schemas.microsoft.com/office/drawing/2014/chart" uri="{C3380CC4-5D6E-409C-BE32-E72D297353CC}">
                <c16:uniqueId val="{00000005-4ED6-457F-A429-A3C73EE75411}"/>
              </c:ext>
            </c:extLst>
          </c:dPt>
          <c:dPt>
            <c:idx val="46"/>
            <c:bubble3D val="0"/>
            <c:spPr>
              <a:ln w="76200">
                <a:prstDash val="solid"/>
              </a:ln>
            </c:spPr>
            <c:extLst>
              <c:ext xmlns:c16="http://schemas.microsoft.com/office/drawing/2014/chart" uri="{C3380CC4-5D6E-409C-BE32-E72D297353CC}">
                <c16:uniqueId val="{00000007-4ED6-457F-A429-A3C73EE75411}"/>
              </c:ext>
            </c:extLst>
          </c:dPt>
          <c:dLbls>
            <c:dLbl>
              <c:idx val="1"/>
              <c:layout>
                <c:manualLayout>
                  <c:x val="-4.212283948377421E-2"/>
                  <c:y val="-7.0625049446820187E-2"/>
                </c:manualLayout>
              </c:layout>
              <c:tx>
                <c:rich>
                  <a:bodyPr/>
                  <a:lstStyle/>
                  <a:p>
                    <a:r>
                      <a:rPr lang="en-US" dirty="0"/>
                      <a:t>1972 Peak: </a:t>
                    </a:r>
                    <a:r>
                      <a:rPr lang="en-US" b="1" dirty="0">
                        <a:solidFill>
                          <a:schemeClr val="accent1"/>
                        </a:solidFill>
                      </a:rPr>
                      <a:t>10.4</a:t>
                    </a:r>
                  </a:p>
                </c:rich>
              </c:tx>
              <c:dLblPos val="r"/>
              <c:showLegendKey val="0"/>
              <c:showVal val="1"/>
              <c:showCatName val="0"/>
              <c:showSerName val="0"/>
              <c:showPercent val="0"/>
              <c:showBubbleSize val="0"/>
              <c:extLst>
                <c:ext xmlns:c15="http://schemas.microsoft.com/office/drawing/2012/chart" uri="{CE6537A1-D6FC-4f65-9D91-7224C49458BB}">
                  <c15:layout>
                    <c:manualLayout>
                      <c:w val="0.11048387096774194"/>
                      <c:h val="0.15156002115282918"/>
                    </c:manualLayout>
                  </c15:layout>
                </c:ext>
                <c:ext xmlns:c16="http://schemas.microsoft.com/office/drawing/2014/chart" uri="{C3380CC4-5D6E-409C-BE32-E72D297353CC}">
                  <c16:uniqueId val="{00000008-4ED6-457F-A429-A3C73EE75411}"/>
                </c:ext>
              </c:extLst>
            </c:dLbl>
            <c:dLbl>
              <c:idx val="36"/>
              <c:layout>
                <c:manualLayout>
                  <c:x val="-6.9498802569033707E-2"/>
                  <c:y val="7.4722452395724462E-2"/>
                </c:manualLayout>
              </c:layout>
              <c:tx>
                <c:rich>
                  <a:bodyPr/>
                  <a:lstStyle/>
                  <a:p>
                    <a:r>
                      <a:rPr lang="en-US" dirty="0"/>
                      <a:t>2007 Trough: </a:t>
                    </a:r>
                    <a:r>
                      <a:rPr lang="en-US" b="1" dirty="0">
                        <a:solidFill>
                          <a:schemeClr val="accent1"/>
                        </a:solidFill>
                      </a:rPr>
                      <a:t>2.8</a:t>
                    </a:r>
                  </a:p>
                </c:rich>
              </c:tx>
              <c:dLblPos val="r"/>
              <c:showLegendKey val="0"/>
              <c:showVal val="1"/>
              <c:showCatName val="0"/>
              <c:showSerName val="0"/>
              <c:showPercent val="0"/>
              <c:showBubbleSize val="0"/>
              <c:extLst>
                <c:ext xmlns:c15="http://schemas.microsoft.com/office/drawing/2012/chart" uri="{CE6537A1-D6FC-4f65-9D91-7224C49458BB}">
                  <c15:layout>
                    <c:manualLayout>
                      <c:w val="0.12286869383262573"/>
                      <c:h val="0.16848228450555264"/>
                    </c:manualLayout>
                  </c15:layout>
                </c:ext>
                <c:ext xmlns:c16="http://schemas.microsoft.com/office/drawing/2014/chart" uri="{C3380CC4-5D6E-409C-BE32-E72D297353CC}">
                  <c16:uniqueId val="{00000009-4ED6-457F-A429-A3C73EE75411}"/>
                </c:ext>
              </c:extLst>
            </c:dLbl>
            <c:dLbl>
              <c:idx val="43"/>
              <c:delete val="1"/>
              <c:extLst>
                <c:ext xmlns:c15="http://schemas.microsoft.com/office/drawing/2012/chart" uri="{CE6537A1-D6FC-4f65-9D91-7224C49458BB}"/>
                <c:ext xmlns:c16="http://schemas.microsoft.com/office/drawing/2014/chart" uri="{C3380CC4-5D6E-409C-BE32-E72D297353CC}">
                  <c16:uniqueId val="{00000001-4ED6-457F-A429-A3C73EE75411}"/>
                </c:ext>
              </c:extLst>
            </c:dLbl>
            <c:dLbl>
              <c:idx val="46"/>
              <c:delete val="1"/>
              <c:extLst>
                <c:ext xmlns:c15="http://schemas.microsoft.com/office/drawing/2012/chart" uri="{CE6537A1-D6FC-4f65-9D91-7224C49458BB}"/>
                <c:ext xmlns:c16="http://schemas.microsoft.com/office/drawing/2014/chart" uri="{C3380CC4-5D6E-409C-BE32-E72D297353CC}">
                  <c16:uniqueId val="{00000007-4ED6-457F-A429-A3C73EE75411}"/>
                </c:ext>
              </c:extLst>
            </c:dLbl>
            <c:dLbl>
              <c:idx val="47"/>
              <c:layout>
                <c:manualLayout>
                  <c:x val="-9.2165898617511521E-3"/>
                  <c:y val="-6.8380525840808615E-2"/>
                </c:manualLayout>
              </c:layout>
              <c:tx>
                <c:rich>
                  <a:bodyPr/>
                  <a:lstStyle/>
                  <a:p>
                    <a:r>
                      <a:rPr lang="en-US" dirty="0"/>
                      <a:t>2018: </a:t>
                    </a:r>
                    <a:r>
                      <a:rPr lang="en-US" b="1" dirty="0">
                        <a:solidFill>
                          <a:schemeClr val="accent1"/>
                        </a:solidFill>
                      </a:rPr>
                      <a:t>3.9</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43-4846-BCB2-436B6EA27878}"/>
                </c:ext>
              </c:extLst>
            </c:dLbl>
            <c:dLbl>
              <c:idx val="48"/>
              <c:layout>
                <c:manualLayout>
                  <c:x val="-3.8402457757296467E-4"/>
                  <c:y val="5.2882072977260712E-2"/>
                </c:manualLayout>
              </c:layout>
              <c:tx>
                <c:rich>
                  <a:bodyPr/>
                  <a:lstStyle/>
                  <a:p>
                    <a:r>
                      <a:rPr lang="en-US" dirty="0"/>
                      <a:t>2019: </a:t>
                    </a:r>
                    <a:fld id="{5EADB2D0-13D4-4CD5-9B95-315991E73307}" type="VALUE">
                      <a:rPr lang="en-US" b="1" smtClean="0">
                        <a:solidFill>
                          <a:schemeClr val="accent1"/>
                        </a:solidFill>
                      </a:rPr>
                      <a:pPr/>
                      <a:t>[VALUE]</a:t>
                    </a:fld>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8.5168970814132106E-2"/>
                      <c:h val="6.27181385510312E-2"/>
                    </c:manualLayout>
                  </c15:layout>
                  <c15:dlblFieldTable/>
                  <c15:showDataLabelsRange val="0"/>
                </c:ext>
                <c:ext xmlns:c16="http://schemas.microsoft.com/office/drawing/2014/chart" uri="{C3380CC4-5D6E-409C-BE32-E72D297353CC}">
                  <c16:uniqueId val="{00000009-75C5-46EA-A118-8089D9F7C5CE}"/>
                </c:ext>
              </c:extLst>
            </c:dLbl>
            <c:spPr>
              <a:noFill/>
              <a:ln>
                <a:noFill/>
              </a:ln>
              <a:effectLst/>
            </c:spPr>
            <c:txPr>
              <a:bodyPr/>
              <a:lstStyle/>
              <a:p>
                <a:pPr>
                  <a:defRPr sz="25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Sheet1!$A$2:$A$50</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Sheet1!$B$2:$B$50</c:f>
              <c:numCache>
                <c:formatCode>0.0</c:formatCode>
                <c:ptCount val="49"/>
                <c:pt idx="0">
                  <c:v>9.986927437062759</c:v>
                </c:pt>
                <c:pt idx="1">
                  <c:v>10.382885518400167</c:v>
                </c:pt>
                <c:pt idx="2">
                  <c:v>9.0445417484523638</c:v>
                </c:pt>
                <c:pt idx="3">
                  <c:v>8.3610164715526292</c:v>
                </c:pt>
                <c:pt idx="4">
                  <c:v>8.7681415509410243</c:v>
                </c:pt>
                <c:pt idx="5">
                  <c:v>9.2711164578384491</c:v>
                </c:pt>
                <c:pt idx="6">
                  <c:v>7.9891521357268322</c:v>
                </c:pt>
                <c:pt idx="7">
                  <c:v>7.9086597971289407</c:v>
                </c:pt>
                <c:pt idx="8">
                  <c:v>7.0917420974077565</c:v>
                </c:pt>
                <c:pt idx="9">
                  <c:v>5.0916640826176645</c:v>
                </c:pt>
                <c:pt idx="10">
                  <c:v>3.8902251002158494</c:v>
                </c:pt>
                <c:pt idx="11">
                  <c:v>3.404322263974541</c:v>
                </c:pt>
                <c:pt idx="12">
                  <c:v>5.4163362719789587</c:v>
                </c:pt>
                <c:pt idx="13">
                  <c:v>5.9673650671043736</c:v>
                </c:pt>
                <c:pt idx="14">
                  <c:v>6.2190773894098701</c:v>
                </c:pt>
                <c:pt idx="15">
                  <c:v>6.8392702149081694</c:v>
                </c:pt>
                <c:pt idx="16">
                  <c:v>6.9042113610751699</c:v>
                </c:pt>
                <c:pt idx="17">
                  <c:v>7.1909057131789691</c:v>
                </c:pt>
                <c:pt idx="18">
                  <c:v>6.2260868322111191</c:v>
                </c:pt>
                <c:pt idx="19">
                  <c:v>4.3699366546824177</c:v>
                </c:pt>
                <c:pt idx="20">
                  <c:v>4.4249105858928504</c:v>
                </c:pt>
                <c:pt idx="21">
                  <c:v>4.8711535849267671</c:v>
                </c:pt>
                <c:pt idx="22">
                  <c:v>5.5398642993250586</c:v>
                </c:pt>
                <c:pt idx="23">
                  <c:v>6.6647010148470116</c:v>
                </c:pt>
                <c:pt idx="24">
                  <c:v>6.3016787258900937</c:v>
                </c:pt>
                <c:pt idx="25">
                  <c:v>7.5350443038666182</c:v>
                </c:pt>
                <c:pt idx="26">
                  <c:v>8.3772375690607728</c:v>
                </c:pt>
                <c:pt idx="27">
                  <c:v>9.254545454545454</c:v>
                </c:pt>
                <c:pt idx="28">
                  <c:v>9.6176165803108802</c:v>
                </c:pt>
                <c:pt idx="29">
                  <c:v>9.4555424990207602</c:v>
                </c:pt>
                <c:pt idx="30">
                  <c:v>8.6473564991083904</c:v>
                </c:pt>
                <c:pt idx="31">
                  <c:v>8.7362679572866249</c:v>
                </c:pt>
                <c:pt idx="32">
                  <c:v>8.0385758192981296</c:v>
                </c:pt>
                <c:pt idx="33">
                  <c:v>7.0878476851995407</c:v>
                </c:pt>
                <c:pt idx="34">
                  <c:v>5.9427015654971846</c:v>
                </c:pt>
                <c:pt idx="35">
                  <c:v>4.1558503034262069</c:v>
                </c:pt>
                <c:pt idx="36">
                  <c:v>2.8117442872321501</c:v>
                </c:pt>
                <c:pt idx="37">
                  <c:v>4.1495906655424699</c:v>
                </c:pt>
                <c:pt idx="38">
                  <c:v>5.4853037155118143</c:v>
                </c:pt>
                <c:pt idx="39">
                  <c:v>4.8957427302005216</c:v>
                </c:pt>
                <c:pt idx="40">
                  <c:v>5.2492313425882795</c:v>
                </c:pt>
                <c:pt idx="41">
                  <c:v>5.4914373833292753</c:v>
                </c:pt>
                <c:pt idx="42">
                  <c:v>4.9142117574419073</c:v>
                </c:pt>
                <c:pt idx="43">
                  <c:v>4.2911462621373389</c:v>
                </c:pt>
                <c:pt idx="44">
                  <c:v>4.4240931046779268</c:v>
                </c:pt>
                <c:pt idx="45">
                  <c:v>4.3662818348585493</c:v>
                </c:pt>
                <c:pt idx="46">
                  <c:v>4.2384099354098606</c:v>
                </c:pt>
                <c:pt idx="47">
                  <c:v>3.9183514585310073</c:v>
                </c:pt>
                <c:pt idx="48">
                  <c:v>3.8445410628019325</c:v>
                </c:pt>
              </c:numCache>
            </c:numRef>
          </c:val>
          <c:smooth val="0"/>
          <c:extLst>
            <c:ext xmlns:c16="http://schemas.microsoft.com/office/drawing/2014/chart" uri="{C3380CC4-5D6E-409C-BE32-E72D297353CC}">
              <c16:uniqueId val="{0000000A-4ED6-457F-A429-A3C73EE75411}"/>
            </c:ext>
          </c:extLst>
        </c:ser>
        <c:ser>
          <c:idx val="1"/>
          <c:order val="1"/>
          <c:tx>
            <c:strRef>
              <c:f>Sheet1!$C$1</c:f>
              <c:strCache>
                <c:ptCount val="1"/>
                <c:pt idx="0">
                  <c:v>LR Avg</c:v>
                </c:pt>
              </c:strCache>
            </c:strRef>
          </c:tx>
          <c:spPr>
            <a:ln w="76200">
              <a:solidFill>
                <a:schemeClr val="accent3"/>
              </a:solidFill>
            </a:ln>
          </c:spPr>
          <c:marker>
            <c:symbol val="none"/>
          </c:marker>
          <c:cat>
            <c:numRef>
              <c:f>Sheet1!$A$2:$A$50</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Sheet1!$C$2:$C$50</c:f>
              <c:numCache>
                <c:formatCode>General</c:formatCode>
                <c:ptCount val="49"/>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6.5</c:v>
                </c:pt>
                <c:pt idx="28">
                  <c:v>6.5</c:v>
                </c:pt>
                <c:pt idx="29">
                  <c:v>6.5</c:v>
                </c:pt>
                <c:pt idx="30">
                  <c:v>6.5</c:v>
                </c:pt>
                <c:pt idx="31">
                  <c:v>6.5</c:v>
                </c:pt>
                <c:pt idx="32">
                  <c:v>6.5</c:v>
                </c:pt>
                <c:pt idx="33">
                  <c:v>6.5</c:v>
                </c:pt>
                <c:pt idx="34">
                  <c:v>6.5</c:v>
                </c:pt>
                <c:pt idx="35">
                  <c:v>6.5</c:v>
                </c:pt>
                <c:pt idx="36">
                  <c:v>6.5</c:v>
                </c:pt>
                <c:pt idx="37">
                  <c:v>6.5</c:v>
                </c:pt>
                <c:pt idx="38">
                  <c:v>6.5</c:v>
                </c:pt>
                <c:pt idx="39">
                  <c:v>6.5</c:v>
                </c:pt>
                <c:pt idx="40">
                  <c:v>6.5</c:v>
                </c:pt>
                <c:pt idx="41">
                  <c:v>6.5</c:v>
                </c:pt>
                <c:pt idx="42">
                  <c:v>6.5</c:v>
                </c:pt>
                <c:pt idx="43">
                  <c:v>6.5</c:v>
                </c:pt>
                <c:pt idx="44">
                  <c:v>6.5</c:v>
                </c:pt>
                <c:pt idx="45">
                  <c:v>6.5</c:v>
                </c:pt>
                <c:pt idx="46">
                  <c:v>6.5</c:v>
                </c:pt>
                <c:pt idx="47">
                  <c:v>6.5</c:v>
                </c:pt>
                <c:pt idx="48">
                  <c:v>6.5</c:v>
                </c:pt>
              </c:numCache>
            </c:numRef>
          </c:val>
          <c:smooth val="0"/>
          <c:extLst>
            <c:ext xmlns:c16="http://schemas.microsoft.com/office/drawing/2014/chart" uri="{C3380CC4-5D6E-409C-BE32-E72D297353CC}">
              <c16:uniqueId val="{0000000B-4ED6-457F-A429-A3C73EE75411}"/>
            </c:ext>
          </c:extLst>
        </c:ser>
        <c:dLbls>
          <c:showLegendKey val="0"/>
          <c:showVal val="0"/>
          <c:showCatName val="0"/>
          <c:showSerName val="0"/>
          <c:showPercent val="0"/>
          <c:showBubbleSize val="0"/>
        </c:dLbls>
        <c:smooth val="0"/>
        <c:axId val="128277888"/>
        <c:axId val="128287872"/>
      </c:lineChart>
      <c:catAx>
        <c:axId val="128277888"/>
        <c:scaling>
          <c:orientation val="minMax"/>
        </c:scaling>
        <c:delete val="0"/>
        <c:axPos val="b"/>
        <c:numFmt formatCode="General" sourceLinked="1"/>
        <c:majorTickMark val="out"/>
        <c:minorTickMark val="none"/>
        <c:tickLblPos val="nextTo"/>
        <c:spPr>
          <a:ln>
            <a:solidFill>
              <a:schemeClr val="tx2">
                <a:lumMod val="75000"/>
              </a:schemeClr>
            </a:solidFill>
          </a:ln>
        </c:spPr>
        <c:crossAx val="128287872"/>
        <c:crosses val="autoZero"/>
        <c:auto val="1"/>
        <c:lblAlgn val="ctr"/>
        <c:lblOffset val="100"/>
        <c:noMultiLvlLbl val="0"/>
      </c:catAx>
      <c:valAx>
        <c:axId val="128287872"/>
        <c:scaling>
          <c:orientation val="minMax"/>
        </c:scaling>
        <c:delete val="0"/>
        <c:axPos val="l"/>
        <c:title>
          <c:tx>
            <c:rich>
              <a:bodyPr rot="-5400000" vert="horz"/>
              <a:lstStyle/>
              <a:p>
                <a:pPr>
                  <a:defRPr sz="2500"/>
                </a:pPr>
                <a:r>
                  <a:rPr lang="en-US" sz="2500"/>
                  <a:t>Number of Transactions</a:t>
                </a:r>
              </a:p>
            </c:rich>
          </c:tx>
          <c:overlay val="0"/>
        </c:title>
        <c:numFmt formatCode="0" sourceLinked="0"/>
        <c:majorTickMark val="out"/>
        <c:minorTickMark val="none"/>
        <c:tickLblPos val="nextTo"/>
        <c:spPr>
          <a:ln>
            <a:solidFill>
              <a:schemeClr val="tx2">
                <a:lumMod val="75000"/>
              </a:schemeClr>
            </a:solidFill>
          </a:ln>
        </c:spPr>
        <c:crossAx val="128277888"/>
        <c:crosses val="autoZero"/>
        <c:crossBetween val="between"/>
      </c:valAx>
    </c:plotArea>
    <c:plotVisOnly val="1"/>
    <c:dispBlanksAs val="gap"/>
    <c:showDLblsOverMax val="0"/>
  </c:chart>
  <c:txPr>
    <a:bodyPr/>
    <a:lstStyle/>
    <a:p>
      <a:pPr>
        <a:defRPr sz="2000">
          <a:solidFill>
            <a:schemeClr val="bg1"/>
          </a:solidFil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135418105631535"/>
          <c:y val="5.4613935969868174E-2"/>
        </c:manualLayout>
      </c:layout>
      <c:overlay val="0"/>
    </c:title>
    <c:autoTitleDeleted val="0"/>
    <c:plotArea>
      <c:layout>
        <c:manualLayout>
          <c:layoutTarget val="inner"/>
          <c:xMode val="edge"/>
          <c:yMode val="edge"/>
          <c:x val="7.1092372648351526E-2"/>
          <c:y val="0.14002768751308967"/>
          <c:w val="0.88648285024854112"/>
          <c:h val="0.6402664956064843"/>
        </c:manualLayout>
      </c:layout>
      <c:barChart>
        <c:barDir val="col"/>
        <c:grouping val="clustered"/>
        <c:varyColors val="0"/>
        <c:ser>
          <c:idx val="0"/>
          <c:order val="0"/>
          <c:tx>
            <c:strRef>
              <c:f>Sheet1!$B$1</c:f>
              <c:strCache>
                <c:ptCount val="1"/>
                <c:pt idx="0">
                  <c:v>Year-over-Year % Chg</c:v>
                </c:pt>
              </c:strCache>
            </c:strRef>
          </c:tx>
          <c:spPr>
            <a:solidFill>
              <a:schemeClr val="accent1"/>
            </a:solidFill>
            <a:ln w="38100">
              <a:noFill/>
            </a:ln>
            <a:effectLst>
              <a:outerShdw blurRad="50800" dist="38100" algn="l" rotWithShape="0">
                <a:prstClr val="black">
                  <a:alpha val="40000"/>
                </a:prstClr>
              </a:outerShdw>
            </a:effectLst>
          </c:spPr>
          <c:invertIfNegative val="0"/>
          <c:dPt>
            <c:idx val="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9-8AA3-40EE-BAB9-B71DDFBA2A58}"/>
              </c:ext>
            </c:extLst>
          </c:dPt>
          <c:dPt>
            <c:idx val="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8-8AA3-40EE-BAB9-B71DDFBA2A58}"/>
              </c:ext>
            </c:extLst>
          </c:dPt>
          <c:dPt>
            <c:idx val="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7-8AA3-40EE-BAB9-B71DDFBA2A58}"/>
              </c:ext>
            </c:extLst>
          </c:dPt>
          <c:dPt>
            <c:idx val="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6-8AA3-40EE-BAB9-B71DDFBA2A58}"/>
              </c:ext>
            </c:extLst>
          </c:dPt>
          <c:dPt>
            <c:idx val="4"/>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A-8AA3-40EE-BAB9-B71DDFBA2A58}"/>
              </c:ext>
            </c:extLst>
          </c:dPt>
          <c:dPt>
            <c:idx val="5"/>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5-8AA3-40EE-BAB9-B71DDFBA2A58}"/>
              </c:ext>
            </c:extLst>
          </c:dPt>
          <c:dPt>
            <c:idx val="39"/>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2-8AA3-40EE-BAB9-B71DDFBA2A58}"/>
              </c:ext>
            </c:extLst>
          </c:dPt>
          <c:dPt>
            <c:idx val="4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3-8AA3-40EE-BAB9-B71DDFBA2A58}"/>
              </c:ext>
            </c:extLst>
          </c:dPt>
          <c:dPt>
            <c:idx val="4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4-8AA3-40EE-BAB9-B71DDFBA2A58}"/>
              </c:ext>
            </c:extLst>
          </c:dPt>
          <c:dPt>
            <c:idx val="4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0-A9E2-42C9-8885-91E93238347A}"/>
              </c:ext>
            </c:extLst>
          </c:dPt>
          <c:dPt>
            <c:idx val="4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0-8AA3-40EE-BAB9-B71DDFBA2A58}"/>
              </c:ext>
            </c:extLst>
          </c:dPt>
          <c:dPt>
            <c:idx val="44"/>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6-8BBF-4438-AFD3-56D201D786B9}"/>
              </c:ext>
            </c:extLst>
          </c:dPt>
          <c:dPt>
            <c:idx val="45"/>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8-F513-46C5-B4BB-762F10596A02}"/>
              </c:ext>
            </c:extLst>
          </c:dPt>
          <c:dPt>
            <c:idx val="46"/>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A-4E7B-476D-B283-414C09F5D173}"/>
              </c:ext>
            </c:extLst>
          </c:dPt>
          <c:dPt>
            <c:idx val="47"/>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C-DFBF-4466-A5DF-79AAC8FAF933}"/>
              </c:ext>
            </c:extLst>
          </c:dPt>
          <c:dPt>
            <c:idx val="48"/>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F-14EE-4C09-AA71-02CD35F7B6D1}"/>
              </c:ext>
            </c:extLst>
          </c:dPt>
          <c:dPt>
            <c:idx val="49"/>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1-2E48-450D-BFCF-4CD189DF2C8A}"/>
              </c:ext>
            </c:extLst>
          </c:dPt>
          <c:dPt>
            <c:idx val="5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3-FAA6-4FDE-A749-2277E9CDD23A}"/>
              </c:ext>
            </c:extLst>
          </c:dPt>
          <c:dPt>
            <c:idx val="5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4-E252-4DC6-900C-D182826826ED}"/>
              </c:ext>
            </c:extLst>
          </c:dPt>
          <c:dPt>
            <c:idx val="5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6-5C85-4B94-A082-96B081C0CC20}"/>
              </c:ext>
            </c:extLst>
          </c:dPt>
          <c:dPt>
            <c:idx val="5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8-1B2B-472F-B864-D2AFAB914873}"/>
              </c:ext>
            </c:extLst>
          </c:dPt>
          <c:dLbls>
            <c:dLbl>
              <c:idx val="6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D92-428D-8F95-D5C52D2A24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75000"/>
                        </a:schemeClr>
                      </a:solidFill>
                    </a:ln>
                  </c:spPr>
                </c15:leaderLines>
              </c:ext>
            </c:extLst>
          </c:dLbls>
          <c:cat>
            <c:numRef>
              <c:f>Sheet1!$A$2:$A$62</c:f>
              <c:numCache>
                <c:formatCode>[$-409]mmm\-yy;@</c:formatCode>
                <c:ptCount val="6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numCache>
            </c:numRef>
          </c:cat>
          <c:val>
            <c:numRef>
              <c:f>Sheet1!$B$2:$B$62</c:f>
              <c:numCache>
                <c:formatCode>0.0%</c:formatCode>
                <c:ptCount val="61"/>
                <c:pt idx="0">
                  <c:v>0.10951427250918844</c:v>
                </c:pt>
                <c:pt idx="1">
                  <c:v>7.5333319202153692E-2</c:v>
                </c:pt>
                <c:pt idx="2">
                  <c:v>6.7185304360222409E-2</c:v>
                </c:pt>
                <c:pt idx="3">
                  <c:v>4.408586122083924E-2</c:v>
                </c:pt>
                <c:pt idx="4">
                  <c:v>3.0110691006142165E-3</c:v>
                </c:pt>
                <c:pt idx="5">
                  <c:v>4.604321228686814E-3</c:v>
                </c:pt>
                <c:pt idx="6">
                  <c:v>-2.340428797249805E-2</c:v>
                </c:pt>
                <c:pt idx="7">
                  <c:v>-4.3197036182262671E-2</c:v>
                </c:pt>
                <c:pt idx="8">
                  <c:v>-5.6518485713849431E-2</c:v>
                </c:pt>
                <c:pt idx="9">
                  <c:v>-6.1053818884950095E-2</c:v>
                </c:pt>
                <c:pt idx="10">
                  <c:v>-8.2698103173196258E-2</c:v>
                </c:pt>
                <c:pt idx="11">
                  <c:v>-7.3836536705161215E-2</c:v>
                </c:pt>
                <c:pt idx="12">
                  <c:v>-7.0815067542102206E-2</c:v>
                </c:pt>
                <c:pt idx="13">
                  <c:v>-3.782696970294297E-2</c:v>
                </c:pt>
                <c:pt idx="14">
                  <c:v>-2.8758444334185729E-2</c:v>
                </c:pt>
                <c:pt idx="15">
                  <c:v>-4.7292715137238095E-2</c:v>
                </c:pt>
                <c:pt idx="16">
                  <c:v>-3.5052109096491368E-2</c:v>
                </c:pt>
                <c:pt idx="17">
                  <c:v>-2.6462824104814819E-2</c:v>
                </c:pt>
                <c:pt idx="18">
                  <c:v>-3.9522896564729515E-2</c:v>
                </c:pt>
                <c:pt idx="19">
                  <c:v>-3.6784308746984906E-2</c:v>
                </c:pt>
                <c:pt idx="20">
                  <c:v>-4.8104625942831269E-2</c:v>
                </c:pt>
                <c:pt idx="21">
                  <c:v>-6.0091711724043484E-2</c:v>
                </c:pt>
                <c:pt idx="22">
                  <c:v>-5.8287234247605069E-2</c:v>
                </c:pt>
                <c:pt idx="23">
                  <c:v>-7.8133537318325841E-2</c:v>
                </c:pt>
                <c:pt idx="24">
                  <c:v>-0.1053305723373823</c:v>
                </c:pt>
                <c:pt idx="25">
                  <c:v>-0.13928951897074493</c:v>
                </c:pt>
                <c:pt idx="26">
                  <c:v>-0.1197170645446507</c:v>
                </c:pt>
                <c:pt idx="27">
                  <c:v>-0.10493780908137273</c:v>
                </c:pt>
                <c:pt idx="28">
                  <c:v>-0.12387753659053946</c:v>
                </c:pt>
                <c:pt idx="29">
                  <c:v>-0.13517874669372687</c:v>
                </c:pt>
                <c:pt idx="30">
                  <c:v>-0.13118670135309807</c:v>
                </c:pt>
                <c:pt idx="31">
                  <c:v>-0.11936142871264288</c:v>
                </c:pt>
                <c:pt idx="32">
                  <c:v>-0.11232783540214253</c:v>
                </c:pt>
                <c:pt idx="33">
                  <c:v>-0.11459702146298734</c:v>
                </c:pt>
                <c:pt idx="34">
                  <c:v>-0.11849794238683131</c:v>
                </c:pt>
                <c:pt idx="35">
                  <c:v>-0.12075336750506616</c:v>
                </c:pt>
                <c:pt idx="36">
                  <c:v>-6.6071726836717692E-2</c:v>
                </c:pt>
                <c:pt idx="37">
                  <c:v>-1.3495822721538597E-2</c:v>
                </c:pt>
                <c:pt idx="38">
                  <c:v>-1.0379000937458138E-2</c:v>
                </c:pt>
                <c:pt idx="39">
                  <c:v>1.9128542128835191E-2</c:v>
                </c:pt>
                <c:pt idx="40">
                  <c:v>8.255992252441291E-2</c:v>
                </c:pt>
                <c:pt idx="41">
                  <c:v>8.1366495470021283E-2</c:v>
                </c:pt>
                <c:pt idx="42">
                  <c:v>0.11873599367243548</c:v>
                </c:pt>
                <c:pt idx="43">
                  <c:v>0.17162741099657652</c:v>
                </c:pt>
                <c:pt idx="44">
                  <c:v>0.20410313385947432</c:v>
                </c:pt>
                <c:pt idx="45">
                  <c:v>0.27955393399707296</c:v>
                </c:pt>
                <c:pt idx="46">
                  <c:v>0.31010013771854061</c:v>
                </c:pt>
                <c:pt idx="47">
                  <c:v>0.30577548806941435</c:v>
                </c:pt>
                <c:pt idx="48">
                  <c:v>0.26714358712314779</c:v>
                </c:pt>
                <c:pt idx="49">
                  <c:v>0.18785890073831002</c:v>
                </c:pt>
                <c:pt idx="50">
                  <c:v>0.13388366375713279</c:v>
                </c:pt>
                <c:pt idx="51">
                  <c:v>0.10846886807951361</c:v>
                </c:pt>
                <c:pt idx="52">
                  <c:v>7.5723125093186239E-2</c:v>
                </c:pt>
                <c:pt idx="53">
                  <c:v>2.6451073518686474E-2</c:v>
                </c:pt>
                <c:pt idx="54">
                  <c:v>-2.0789145877520787E-2</c:v>
                </c:pt>
                <c:pt idx="55">
                  <c:v>-8.8923307838472243E-2</c:v>
                </c:pt>
                <c:pt idx="56">
                  <c:v>-0.11793060659571419</c:v>
                </c:pt>
                <c:pt idx="57">
                  <c:v>-0.17950865888038658</c:v>
                </c:pt>
                <c:pt idx="58">
                  <c:v>-0.22497594697644585</c:v>
                </c:pt>
                <c:pt idx="59">
                  <c:v>-0.25869551674730573</c:v>
                </c:pt>
                <c:pt idx="60">
                  <c:v>-0.26889265263327689</c:v>
                </c:pt>
              </c:numCache>
            </c:numRef>
          </c:val>
          <c:extLst>
            <c:ext xmlns:c16="http://schemas.microsoft.com/office/drawing/2014/chart" uri="{C3380CC4-5D6E-409C-BE32-E72D297353CC}">
              <c16:uniqueId val="{00000001-F38F-4CFC-9D73-632E05FD0362}"/>
            </c:ext>
          </c:extLst>
        </c:ser>
        <c:dLbls>
          <c:showLegendKey val="0"/>
          <c:showVal val="0"/>
          <c:showCatName val="0"/>
          <c:showSerName val="0"/>
          <c:showPercent val="0"/>
          <c:showBubbleSize val="0"/>
        </c:dLbls>
        <c:gapWidth val="50"/>
        <c:axId val="116903936"/>
        <c:axId val="116905472"/>
      </c:barChart>
      <c:dateAx>
        <c:axId val="116903936"/>
        <c:scaling>
          <c:orientation val="minMax"/>
        </c:scaling>
        <c:delete val="0"/>
        <c:axPos val="b"/>
        <c:numFmt formatCode="[$-409]mmm\-yy;@" sourceLinked="1"/>
        <c:majorTickMark val="out"/>
        <c:minorTickMark val="none"/>
        <c:tickLblPos val="low"/>
        <c:spPr>
          <a:ln>
            <a:solidFill>
              <a:schemeClr val="tx2">
                <a:lumMod val="75000"/>
              </a:schemeClr>
            </a:solidFill>
          </a:ln>
        </c:spPr>
        <c:crossAx val="116905472"/>
        <c:crosses val="autoZero"/>
        <c:auto val="0"/>
        <c:lblOffset val="100"/>
        <c:baseTimeUnit val="months"/>
        <c:majorUnit val="2"/>
        <c:majorTimeUnit val="months"/>
      </c:dateAx>
      <c:valAx>
        <c:axId val="116905472"/>
        <c:scaling>
          <c:orientation val="minMax"/>
        </c:scaling>
        <c:delete val="0"/>
        <c:axPos val="l"/>
        <c:majorGridlines>
          <c:spPr>
            <a:ln>
              <a:noFill/>
            </a:ln>
          </c:spPr>
        </c:majorGridlines>
        <c:numFmt formatCode="0%" sourceLinked="0"/>
        <c:majorTickMark val="out"/>
        <c:minorTickMark val="none"/>
        <c:tickLblPos val="nextTo"/>
        <c:crossAx val="11690393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Years Owned Home Before Selling</a:t>
            </a:r>
          </a:p>
        </c:rich>
      </c:tx>
      <c:layout>
        <c:manualLayout>
          <c:xMode val="edge"/>
          <c:yMode val="edge"/>
          <c:x val="0.18436162620240032"/>
          <c:y val="5.2704081338582225E-2"/>
        </c:manualLayout>
      </c:layout>
      <c:overlay val="0"/>
    </c:title>
    <c:autoTitleDeleted val="0"/>
    <c:plotArea>
      <c:layout>
        <c:manualLayout>
          <c:layoutTarget val="inner"/>
          <c:xMode val="edge"/>
          <c:yMode val="edge"/>
          <c:x val="5.5829930980849624E-2"/>
          <c:y val="5.6544059099354158E-2"/>
          <c:w val="0.93440240108875283"/>
          <c:h val="0.77507608599486866"/>
        </c:manualLayout>
      </c:layout>
      <c:barChart>
        <c:barDir val="col"/>
        <c:grouping val="clustered"/>
        <c:varyColors val="0"/>
        <c:ser>
          <c:idx val="0"/>
          <c:order val="0"/>
          <c:tx>
            <c:strRef>
              <c:f>Sheet1!$B$1</c:f>
              <c:strCache>
                <c:ptCount val="1"/>
                <c:pt idx="0">
                  <c:v>All Sellers</c:v>
                </c:pt>
              </c:strCache>
            </c:strRef>
          </c:tx>
          <c:spPr>
            <a:solidFill>
              <a:schemeClr val="accent4">
                <a:lumMod val="75000"/>
              </a:schemeClr>
            </a:solidFill>
            <a:ln>
              <a:noFill/>
            </a:ln>
            <a:effectLst>
              <a:outerShdw blurRad="50800" dist="38100" algn="l" rotWithShape="0">
                <a:prstClr val="black">
                  <a:alpha val="40000"/>
                </a:prstClr>
              </a:outerShdw>
            </a:effectLst>
          </c:spPr>
          <c:invertIfNegative val="0"/>
          <c:dLbls>
            <c:dLbl>
              <c:idx val="18"/>
              <c:numFmt formatCode="#,##0.0" sourceLinked="0"/>
              <c:spPr>
                <a:noFill/>
                <a:ln>
                  <a:noFill/>
                </a:ln>
                <a:effectLst/>
              </c:spPr>
              <c:txPr>
                <a:bodyPr/>
                <a:lstStyle/>
                <a:p>
                  <a:pPr>
                    <a:defRPr/>
                  </a:pPr>
                  <a:endParaRPr lang="en-US"/>
                </a:p>
              </c:txPr>
              <c:showLegendKey val="0"/>
              <c:showVal val="0"/>
              <c:showCatName val="0"/>
              <c:showSerName val="0"/>
              <c:showPercent val="0"/>
              <c:showBubbleSize val="0"/>
              <c:extLst>
                <c:ext xmlns:c16="http://schemas.microsoft.com/office/drawing/2014/chart" uri="{C3380CC4-5D6E-409C-BE32-E72D297353CC}">
                  <c16:uniqueId val="{00000000-D911-4085-8CC0-052DA3BE9719}"/>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C1-42B3-B332-B179C77999ED}"/>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Sheet1!$B$2:$B$22</c:f>
              <c:numCache>
                <c:formatCode>0.0</c:formatCode>
                <c:ptCount val="20"/>
                <c:pt idx="0">
                  <c:v>7</c:v>
                </c:pt>
                <c:pt idx="1">
                  <c:v>6</c:v>
                </c:pt>
                <c:pt idx="2">
                  <c:v>7</c:v>
                </c:pt>
                <c:pt idx="3">
                  <c:v>6</c:v>
                </c:pt>
                <c:pt idx="4">
                  <c:v>6</c:v>
                </c:pt>
                <c:pt idx="5">
                  <c:v>5</c:v>
                </c:pt>
                <c:pt idx="6">
                  <c:v>5</c:v>
                </c:pt>
                <c:pt idx="7">
                  <c:v>6</c:v>
                </c:pt>
                <c:pt idx="8">
                  <c:v>5</c:v>
                </c:pt>
                <c:pt idx="9">
                  <c:v>5</c:v>
                </c:pt>
                <c:pt idx="10">
                  <c:v>6</c:v>
                </c:pt>
                <c:pt idx="11">
                  <c:v>7</c:v>
                </c:pt>
                <c:pt idx="12">
                  <c:v>8</c:v>
                </c:pt>
                <c:pt idx="13">
                  <c:v>8</c:v>
                </c:pt>
                <c:pt idx="14">
                  <c:v>9</c:v>
                </c:pt>
                <c:pt idx="15">
                  <c:v>10</c:v>
                </c:pt>
                <c:pt idx="16">
                  <c:v>10</c:v>
                </c:pt>
                <c:pt idx="17">
                  <c:v>11</c:v>
                </c:pt>
                <c:pt idx="18">
                  <c:v>11.5</c:v>
                </c:pt>
                <c:pt idx="19">
                  <c:v>11</c:v>
                </c:pt>
              </c:numCache>
            </c:numRef>
          </c:val>
          <c:extLst>
            <c:ext xmlns:c16="http://schemas.microsoft.com/office/drawing/2014/chart" uri="{C3380CC4-5D6E-409C-BE32-E72D297353CC}">
              <c16:uniqueId val="{00000001-5DBE-4EB0-B206-58E32FDE77FE}"/>
            </c:ext>
          </c:extLst>
        </c:ser>
        <c:dLbls>
          <c:showLegendKey val="0"/>
          <c:showVal val="0"/>
          <c:showCatName val="0"/>
          <c:showSerName val="0"/>
          <c:showPercent val="0"/>
          <c:showBubbleSize val="0"/>
        </c:dLbls>
        <c:gapWidth val="50"/>
        <c:axId val="114926336"/>
        <c:axId val="114927872"/>
      </c:barChart>
      <c:catAx>
        <c:axId val="114926336"/>
        <c:scaling>
          <c:orientation val="minMax"/>
        </c:scaling>
        <c:delete val="0"/>
        <c:axPos val="b"/>
        <c:numFmt formatCode="General" sourceLinked="1"/>
        <c:majorTickMark val="out"/>
        <c:minorTickMark val="none"/>
        <c:tickLblPos val="nextTo"/>
        <c:spPr>
          <a:ln>
            <a:solidFill>
              <a:schemeClr val="tx2">
                <a:lumMod val="75000"/>
              </a:schemeClr>
            </a:solidFill>
          </a:ln>
        </c:spPr>
        <c:txPr>
          <a:bodyPr rot="-2700000" vert="horz"/>
          <a:lstStyle/>
          <a:p>
            <a:pPr>
              <a:defRPr/>
            </a:pPr>
            <a:endParaRPr lang="en-US"/>
          </a:p>
        </c:txPr>
        <c:crossAx val="114927872"/>
        <c:crosses val="autoZero"/>
        <c:auto val="1"/>
        <c:lblAlgn val="ctr"/>
        <c:lblOffset val="100"/>
        <c:noMultiLvlLbl val="0"/>
      </c:catAx>
      <c:valAx>
        <c:axId val="114927872"/>
        <c:scaling>
          <c:orientation val="minMax"/>
        </c:scaling>
        <c:delete val="0"/>
        <c:axPos val="l"/>
        <c:numFmt formatCode="General" sourceLinked="0"/>
        <c:majorTickMark val="out"/>
        <c:minorTickMark val="none"/>
        <c:tickLblPos val="nextTo"/>
        <c:spPr>
          <a:ln>
            <a:solidFill>
              <a:schemeClr val="tx2">
                <a:lumMod val="75000"/>
              </a:schemeClr>
            </a:solidFill>
          </a:ln>
        </c:spPr>
        <c:crossAx val="114926336"/>
        <c:crosses val="autoZero"/>
        <c:crossBetween val="between"/>
      </c:valAx>
      <c:spPr>
        <a:noFill/>
        <a:ln w="25343">
          <a:noFill/>
        </a:ln>
      </c:spPr>
    </c:plotArea>
    <c:plotVisOnly val="1"/>
    <c:dispBlanksAs val="gap"/>
    <c:showDLblsOverMax val="0"/>
  </c:chart>
  <c:txPr>
    <a:bodyPr/>
    <a:lstStyle/>
    <a:p>
      <a:pPr>
        <a:defRPr sz="2700">
          <a:solidFill>
            <a:schemeClr val="bg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660803875868988E-2"/>
          <c:y val="0.10625730994152048"/>
          <c:w val="0.90763994181948426"/>
          <c:h val="0.7509015978265875"/>
        </c:manualLayout>
      </c:layout>
      <c:barChart>
        <c:barDir val="col"/>
        <c:grouping val="stacked"/>
        <c:varyColors val="0"/>
        <c:ser>
          <c:idx val="0"/>
          <c:order val="0"/>
          <c:tx>
            <c:strRef>
              <c:f>Sheet1!$B$1</c:f>
              <c:strCache>
                <c:ptCount val="1"/>
                <c:pt idx="0">
                  <c:v>Single Family</c:v>
                </c:pt>
              </c:strCache>
            </c:strRef>
          </c:tx>
          <c:spPr>
            <a:solidFill>
              <a:schemeClr val="accent4"/>
            </a:solidFill>
            <a:effectLst>
              <a:outerShdw blurRad="50800" dist="38100" algn="l" rotWithShape="0">
                <a:prstClr val="black">
                  <a:alpha val="40000"/>
                </a:prstClr>
              </a:outerShdw>
            </a:effectLst>
          </c:spPr>
          <c:invertIfNegative val="0"/>
          <c:dPt>
            <c:idx val="35"/>
            <c:invertIfNegative val="0"/>
            <c:bubble3D val="0"/>
            <c:extLst>
              <c:ext xmlns:c16="http://schemas.microsoft.com/office/drawing/2014/chart" uri="{C3380CC4-5D6E-409C-BE32-E72D297353CC}">
                <c16:uniqueId val="{00000000-7C70-4913-8E50-EAC62AA9331A}"/>
              </c:ext>
            </c:extLst>
          </c:dPt>
          <c:dPt>
            <c:idx val="36"/>
            <c:invertIfNegative val="0"/>
            <c:bubble3D val="0"/>
            <c:extLst>
              <c:ext xmlns:c16="http://schemas.microsoft.com/office/drawing/2014/chart" uri="{C3380CC4-5D6E-409C-BE32-E72D297353CC}">
                <c16:uniqueId val="{00000001-7C70-4913-8E50-EAC62AA9331A}"/>
              </c:ext>
            </c:extLst>
          </c:dPt>
          <c:cat>
            <c:strRef>
              <c:f>Sheet1!$A$2:$A$42</c:f>
              <c:strCach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2020f</c:v>
                </c:pt>
              </c:strCache>
            </c:strRef>
          </c:cat>
          <c:val>
            <c:numRef>
              <c:f>Sheet1!$B$2:$B$42</c:f>
              <c:numCache>
                <c:formatCode>0</c:formatCode>
                <c:ptCount val="41"/>
                <c:pt idx="0">
                  <c:v>86637.993000000002</c:v>
                </c:pt>
                <c:pt idx="1">
                  <c:v>60028</c:v>
                </c:pt>
                <c:pt idx="2">
                  <c:v>50761</c:v>
                </c:pt>
                <c:pt idx="3">
                  <c:v>102311.00875000001</c:v>
                </c:pt>
                <c:pt idx="4">
                  <c:v>112920.00500000002</c:v>
                </c:pt>
                <c:pt idx="5">
                  <c:v>113647.00750000001</c:v>
                </c:pt>
                <c:pt idx="6">
                  <c:v>145692.00999999998</c:v>
                </c:pt>
                <c:pt idx="7">
                  <c:v>134691.0025</c:v>
                </c:pt>
                <c:pt idx="8">
                  <c:v>160735.00750000001</c:v>
                </c:pt>
                <c:pt idx="9">
                  <c:v>162980.9975</c:v>
                </c:pt>
                <c:pt idx="10">
                  <c:v>104842.98024999999</c:v>
                </c:pt>
                <c:pt idx="11">
                  <c:v>73884.988250000009</c:v>
                </c:pt>
                <c:pt idx="12">
                  <c:v>76332.004000000001</c:v>
                </c:pt>
                <c:pt idx="13">
                  <c:v>69567.999750000003</c:v>
                </c:pt>
                <c:pt idx="14">
                  <c:v>77795.002000000008</c:v>
                </c:pt>
                <c:pt idx="15">
                  <c:v>68148.005999999994</c:v>
                </c:pt>
                <c:pt idx="16">
                  <c:v>73532.005749999997</c:v>
                </c:pt>
                <c:pt idx="17">
                  <c:v>84149</c:v>
                </c:pt>
                <c:pt idx="18">
                  <c:v>93414.001749999996</c:v>
                </c:pt>
                <c:pt idx="19">
                  <c:v>102749.98999999999</c:v>
                </c:pt>
                <c:pt idx="20">
                  <c:v>105018.015</c:v>
                </c:pt>
                <c:pt idx="21">
                  <c:v>107361.01000000001</c:v>
                </c:pt>
                <c:pt idx="22">
                  <c:v>123013</c:v>
                </c:pt>
                <c:pt idx="23">
                  <c:v>139869.98249999998</c:v>
                </c:pt>
                <c:pt idx="24">
                  <c:v>151567.97749999998</c:v>
                </c:pt>
                <c:pt idx="25">
                  <c:v>154703.00750000001</c:v>
                </c:pt>
                <c:pt idx="26">
                  <c:v>107714.01675000001</c:v>
                </c:pt>
                <c:pt idx="27">
                  <c:v>68266.001999999993</c:v>
                </c:pt>
                <c:pt idx="28">
                  <c:v>32432.003000000001</c:v>
                </c:pt>
                <c:pt idx="29">
                  <c:v>25525.00275</c:v>
                </c:pt>
                <c:pt idx="30">
                  <c:v>25693.00275</c:v>
                </c:pt>
                <c:pt idx="31">
                  <c:v>21704.999749999999</c:v>
                </c:pt>
                <c:pt idx="32">
                  <c:v>27736.002499999999</c:v>
                </c:pt>
                <c:pt idx="33">
                  <c:v>37308.953999999998</c:v>
                </c:pt>
                <c:pt idx="34">
                  <c:v>36429</c:v>
                </c:pt>
                <c:pt idx="35">
                  <c:v>42959</c:v>
                </c:pt>
                <c:pt idx="36">
                  <c:v>47889</c:v>
                </c:pt>
                <c:pt idx="37">
                  <c:v>55779</c:v>
                </c:pt>
                <c:pt idx="38">
                  <c:v>57346</c:v>
                </c:pt>
                <c:pt idx="39">
                  <c:v>57255</c:v>
                </c:pt>
                <c:pt idx="40">
                  <c:v>54786</c:v>
                </c:pt>
              </c:numCache>
            </c:numRef>
          </c:val>
          <c:extLst>
            <c:ext xmlns:c16="http://schemas.microsoft.com/office/drawing/2014/chart" uri="{C3380CC4-5D6E-409C-BE32-E72D297353CC}">
              <c16:uniqueId val="{00000002-7C70-4913-8E50-EAC62AA9331A}"/>
            </c:ext>
          </c:extLst>
        </c:ser>
        <c:ser>
          <c:idx val="1"/>
          <c:order val="1"/>
          <c:tx>
            <c:strRef>
              <c:f>Sheet1!$C$1</c:f>
              <c:strCache>
                <c:ptCount val="1"/>
                <c:pt idx="0">
                  <c:v>Multi-Family</c:v>
                </c:pt>
              </c:strCache>
            </c:strRef>
          </c:tx>
          <c:spPr>
            <a:solidFill>
              <a:schemeClr val="accent1"/>
            </a:solidFill>
            <a:effectLst>
              <a:outerShdw blurRad="50800" dist="38100" algn="l" rotWithShape="0">
                <a:prstClr val="black">
                  <a:alpha val="40000"/>
                </a:prstClr>
              </a:outerShdw>
            </a:effectLst>
          </c:spPr>
          <c:invertIfNegative val="0"/>
          <c:dPt>
            <c:idx val="35"/>
            <c:invertIfNegative val="0"/>
            <c:bubble3D val="0"/>
            <c:extLst>
              <c:ext xmlns:c16="http://schemas.microsoft.com/office/drawing/2014/chart" uri="{C3380CC4-5D6E-409C-BE32-E72D297353CC}">
                <c16:uniqueId val="{00000003-7C70-4913-8E50-EAC62AA9331A}"/>
              </c:ext>
            </c:extLst>
          </c:dPt>
          <c:dPt>
            <c:idx val="36"/>
            <c:invertIfNegative val="0"/>
            <c:bubble3D val="0"/>
            <c:extLst>
              <c:ext xmlns:c16="http://schemas.microsoft.com/office/drawing/2014/chart" uri="{C3380CC4-5D6E-409C-BE32-E72D297353CC}">
                <c16:uniqueId val="{00000004-7C70-4913-8E50-EAC62AA9331A}"/>
              </c:ext>
            </c:extLst>
          </c:dPt>
          <c:cat>
            <c:strRef>
              <c:f>Sheet1!$A$2:$A$42</c:f>
              <c:strCach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2020f</c:v>
                </c:pt>
              </c:strCache>
            </c:strRef>
          </c:cat>
          <c:val>
            <c:numRef>
              <c:f>Sheet1!$C$2:$C$42</c:f>
              <c:numCache>
                <c:formatCode>0</c:formatCode>
                <c:ptCount val="41"/>
                <c:pt idx="0">
                  <c:v>57737.008000000002</c:v>
                </c:pt>
                <c:pt idx="1">
                  <c:v>44176.997000000003</c:v>
                </c:pt>
                <c:pt idx="2">
                  <c:v>34270.001000000004</c:v>
                </c:pt>
                <c:pt idx="3">
                  <c:v>69578.006999999998</c:v>
                </c:pt>
                <c:pt idx="4">
                  <c:v>111768.9975</c:v>
                </c:pt>
                <c:pt idx="5">
                  <c:v>157749.01500000001</c:v>
                </c:pt>
                <c:pt idx="6">
                  <c:v>168948.995</c:v>
                </c:pt>
                <c:pt idx="7">
                  <c:v>117133.00750000001</c:v>
                </c:pt>
                <c:pt idx="8">
                  <c:v>92634.001749999996</c:v>
                </c:pt>
                <c:pt idx="9">
                  <c:v>74713.009749999997</c:v>
                </c:pt>
                <c:pt idx="10">
                  <c:v>58331.994499999993</c:v>
                </c:pt>
                <c:pt idx="11">
                  <c:v>32070.999749999999</c:v>
                </c:pt>
                <c:pt idx="12">
                  <c:v>21449.002</c:v>
                </c:pt>
                <c:pt idx="13">
                  <c:v>14772.999250000001</c:v>
                </c:pt>
                <c:pt idx="14">
                  <c:v>19186.999749999999</c:v>
                </c:pt>
                <c:pt idx="15">
                  <c:v>15715.999750000001</c:v>
                </c:pt>
                <c:pt idx="16">
                  <c:v>18527.999749999999</c:v>
                </c:pt>
                <c:pt idx="17">
                  <c:v>25440.001250000001</c:v>
                </c:pt>
                <c:pt idx="18">
                  <c:v>30621.002499999999</c:v>
                </c:pt>
                <c:pt idx="19">
                  <c:v>35288.999499999998</c:v>
                </c:pt>
                <c:pt idx="20">
                  <c:v>40556.999250000001</c:v>
                </c:pt>
                <c:pt idx="21">
                  <c:v>39377.999499999998</c:v>
                </c:pt>
                <c:pt idx="22">
                  <c:v>36559.999500000005</c:v>
                </c:pt>
                <c:pt idx="23">
                  <c:v>52078.001249999994</c:v>
                </c:pt>
                <c:pt idx="24">
                  <c:v>55821.993000000002</c:v>
                </c:pt>
                <c:pt idx="25">
                  <c:v>50317.001000000004</c:v>
                </c:pt>
                <c:pt idx="26">
                  <c:v>52788.00475</c:v>
                </c:pt>
                <c:pt idx="27">
                  <c:v>41806.995999999999</c:v>
                </c:pt>
                <c:pt idx="28">
                  <c:v>30249.000500000002</c:v>
                </c:pt>
                <c:pt idx="29">
                  <c:v>9544.0014499999997</c:v>
                </c:pt>
                <c:pt idx="30">
                  <c:v>18023.000250000001</c:v>
                </c:pt>
                <c:pt idx="31">
                  <c:v>23766</c:v>
                </c:pt>
                <c:pt idx="32">
                  <c:v>30813.00275</c:v>
                </c:pt>
                <c:pt idx="33">
                  <c:v>43009.874999999993</c:v>
                </c:pt>
                <c:pt idx="34">
                  <c:v>48636</c:v>
                </c:pt>
                <c:pt idx="35">
                  <c:v>52863</c:v>
                </c:pt>
                <c:pt idx="36">
                  <c:v>50992</c:v>
                </c:pt>
                <c:pt idx="37">
                  <c:v>57107</c:v>
                </c:pt>
                <c:pt idx="38">
                  <c:v>57024</c:v>
                </c:pt>
                <c:pt idx="39">
                  <c:v>57024</c:v>
                </c:pt>
                <c:pt idx="40">
                  <c:v>53837</c:v>
                </c:pt>
              </c:numCache>
            </c:numRef>
          </c:val>
          <c:extLst>
            <c:ext xmlns:c16="http://schemas.microsoft.com/office/drawing/2014/chart" uri="{C3380CC4-5D6E-409C-BE32-E72D297353CC}">
              <c16:uniqueId val="{00000005-7C70-4913-8E50-EAC62AA9331A}"/>
            </c:ext>
          </c:extLst>
        </c:ser>
        <c:dLbls>
          <c:showLegendKey val="0"/>
          <c:showVal val="0"/>
          <c:showCatName val="0"/>
          <c:showSerName val="0"/>
          <c:showPercent val="0"/>
          <c:showBubbleSize val="0"/>
        </c:dLbls>
        <c:gapWidth val="50"/>
        <c:overlap val="100"/>
        <c:axId val="132826240"/>
        <c:axId val="132827776"/>
      </c:barChart>
      <c:catAx>
        <c:axId val="132826240"/>
        <c:scaling>
          <c:orientation val="minMax"/>
        </c:scaling>
        <c:delete val="0"/>
        <c:axPos val="b"/>
        <c:numFmt formatCode="General" sourceLinked="1"/>
        <c:majorTickMark val="out"/>
        <c:minorTickMark val="none"/>
        <c:tickLblPos val="nextTo"/>
        <c:txPr>
          <a:bodyPr rot="-1980000"/>
          <a:lstStyle/>
          <a:p>
            <a:pPr>
              <a:defRPr/>
            </a:pPr>
            <a:endParaRPr lang="en-US"/>
          </a:p>
        </c:txPr>
        <c:crossAx val="132827776"/>
        <c:crosses val="autoZero"/>
        <c:auto val="1"/>
        <c:lblAlgn val="ctr"/>
        <c:lblOffset val="100"/>
        <c:noMultiLvlLbl val="0"/>
      </c:catAx>
      <c:valAx>
        <c:axId val="132827776"/>
        <c:scaling>
          <c:orientation val="minMax"/>
        </c:scaling>
        <c:delete val="0"/>
        <c:axPos val="l"/>
        <c:numFmt formatCode="0" sourceLinked="1"/>
        <c:majorTickMark val="out"/>
        <c:minorTickMark val="none"/>
        <c:tickLblPos val="nextTo"/>
        <c:crossAx val="132826240"/>
        <c:crosses val="autoZero"/>
        <c:crossBetween val="between"/>
      </c:valAx>
    </c:plotArea>
    <c:legend>
      <c:legendPos val="t"/>
      <c:layout>
        <c:manualLayout>
          <c:xMode val="edge"/>
          <c:yMode val="edge"/>
          <c:x val="0.32557486310211059"/>
          <c:y val="0.21052631578947367"/>
          <c:w val="0.33578062480240967"/>
          <c:h val="6.701455081272735E-2"/>
        </c:manualLayout>
      </c:layout>
      <c:overlay val="1"/>
      <c:spPr>
        <a:noFill/>
        <a:ln>
          <a:solidFill>
            <a:schemeClr val="tx1"/>
          </a:solidFill>
        </a:ln>
      </c:spPr>
    </c:legend>
    <c:plotVisOnly val="1"/>
    <c:dispBlanksAs val="gap"/>
    <c:showDLblsOverMax val="0"/>
  </c:chart>
  <c:txPr>
    <a:bodyPr/>
    <a:lstStyle/>
    <a:p>
      <a:pPr>
        <a:defRPr sz="2400">
          <a:solidFill>
            <a:schemeClr val="bg1"/>
          </a:solidFill>
          <a:latin typeface="+mn-lt"/>
          <a:cs typeface="Arial"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Population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Population</c:v>
                </c:pt>
              </c:strCache>
            </c:strRef>
          </c:cat>
          <c:val>
            <c:numRef>
              <c:f>Sheet1!$B$2</c:f>
              <c:numCache>
                <c:formatCode>#,##0</c:formatCode>
                <c:ptCount val="1"/>
                <c:pt idx="0">
                  <c:v>27052000</c:v>
                </c:pt>
              </c:numCache>
            </c:numRef>
          </c:val>
          <c:extLst>
            <c:ext xmlns:c16="http://schemas.microsoft.com/office/drawing/2014/chart" uri="{C3380CC4-5D6E-409C-BE32-E72D297353CC}">
              <c16:uniqueId val="{00000000-109D-412F-9298-7B0CBD03A4DE}"/>
            </c:ext>
          </c:extLst>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Population</c:v>
                </c:pt>
              </c:strCache>
            </c:strRef>
          </c:cat>
          <c:val>
            <c:numRef>
              <c:f>Sheet1!$C$2</c:f>
              <c:numCache>
                <c:formatCode>#,##0</c:formatCode>
                <c:ptCount val="1"/>
                <c:pt idx="0">
                  <c:v>39927320</c:v>
                </c:pt>
              </c:numCache>
            </c:numRef>
          </c:val>
          <c:extLst>
            <c:ext xmlns:c16="http://schemas.microsoft.com/office/drawing/2014/chart" uri="{C3380CC4-5D6E-409C-BE32-E72D297353CC}">
              <c16:uniqueId val="{00000001-109D-412F-9298-7B0CBD03A4DE}"/>
            </c:ext>
          </c:extLst>
        </c:ser>
        <c:dLbls>
          <c:showLegendKey val="0"/>
          <c:showVal val="0"/>
          <c:showCatName val="0"/>
          <c:showSerName val="0"/>
          <c:showPercent val="0"/>
          <c:showBubbleSize val="0"/>
        </c:dLbls>
        <c:gapWidth val="219"/>
        <c:overlap val="-27"/>
        <c:axId val="1982513088"/>
        <c:axId val="354787776"/>
      </c:barChart>
      <c:catAx>
        <c:axId val="1982513088"/>
        <c:scaling>
          <c:orientation val="minMax"/>
        </c:scaling>
        <c:delete val="1"/>
        <c:axPos val="b"/>
        <c:numFmt formatCode="General" sourceLinked="1"/>
        <c:majorTickMark val="none"/>
        <c:minorTickMark val="none"/>
        <c:tickLblPos val="nextTo"/>
        <c:crossAx val="354787776"/>
        <c:crosses val="autoZero"/>
        <c:auto val="1"/>
        <c:lblAlgn val="ctr"/>
        <c:lblOffset val="100"/>
        <c:noMultiLvlLbl val="0"/>
      </c:catAx>
      <c:valAx>
        <c:axId val="354787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825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REALTORS®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2131369309241211"/>
          <c:y val="9.8777472093096799E-2"/>
          <c:w val="0.7512890121567406"/>
          <c:h val="0.80750241561170311"/>
        </c:manualLayout>
      </c:layout>
      <c:barChart>
        <c:barDir val="col"/>
        <c:grouping val="clustered"/>
        <c:varyColors val="0"/>
        <c:ser>
          <c:idx val="0"/>
          <c:order val="0"/>
          <c:tx>
            <c:strRef>
              <c:f>Sheet1!$B$1</c:f>
              <c:strCache>
                <c:ptCount val="1"/>
                <c:pt idx="0">
                  <c:v>1986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REALTORS®</c:v>
                </c:pt>
              </c:strCache>
            </c:strRef>
          </c:cat>
          <c:val>
            <c:numRef>
              <c:f>Sheet1!$B$2</c:f>
              <c:numCache>
                <c:formatCode>#,##0</c:formatCode>
                <c:ptCount val="1"/>
                <c:pt idx="0">
                  <c:v>112491</c:v>
                </c:pt>
              </c:numCache>
            </c:numRef>
          </c:val>
          <c:extLst>
            <c:ext xmlns:c16="http://schemas.microsoft.com/office/drawing/2014/chart" uri="{C3380CC4-5D6E-409C-BE32-E72D297353CC}">
              <c16:uniqueId val="{00000000-4B79-4434-A7D9-148A396B6030}"/>
            </c:ext>
          </c:extLst>
        </c:ser>
        <c:ser>
          <c:idx val="1"/>
          <c:order val="1"/>
          <c:tx>
            <c:strRef>
              <c:f>Sheet1!$C$1</c:f>
              <c:strCache>
                <c:ptCount val="1"/>
                <c:pt idx="0">
                  <c:v>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REALTORS®</c:v>
                </c:pt>
              </c:strCache>
            </c:strRef>
          </c:cat>
          <c:val>
            <c:numRef>
              <c:f>Sheet1!$C$2</c:f>
              <c:numCache>
                <c:formatCode>#,##0</c:formatCode>
                <c:ptCount val="1"/>
                <c:pt idx="0">
                  <c:v>209200</c:v>
                </c:pt>
              </c:numCache>
            </c:numRef>
          </c:val>
          <c:extLst>
            <c:ext xmlns:c16="http://schemas.microsoft.com/office/drawing/2014/chart" uri="{C3380CC4-5D6E-409C-BE32-E72D297353CC}">
              <c16:uniqueId val="{00000001-4B79-4434-A7D9-148A396B6030}"/>
            </c:ext>
          </c:extLst>
        </c:ser>
        <c:dLbls>
          <c:showLegendKey val="0"/>
          <c:showVal val="0"/>
          <c:showCatName val="0"/>
          <c:showSerName val="0"/>
          <c:showPercent val="0"/>
          <c:showBubbleSize val="0"/>
        </c:dLbls>
        <c:gapWidth val="219"/>
        <c:overlap val="-27"/>
        <c:axId val="1982513088"/>
        <c:axId val="354787776"/>
      </c:barChart>
      <c:catAx>
        <c:axId val="1982513088"/>
        <c:scaling>
          <c:orientation val="minMax"/>
        </c:scaling>
        <c:delete val="1"/>
        <c:axPos val="b"/>
        <c:numFmt formatCode="General" sourceLinked="1"/>
        <c:majorTickMark val="none"/>
        <c:minorTickMark val="none"/>
        <c:tickLblPos val="nextTo"/>
        <c:crossAx val="354787776"/>
        <c:crosses val="autoZero"/>
        <c:auto val="1"/>
        <c:lblAlgn val="ctr"/>
        <c:lblOffset val="100"/>
        <c:noMultiLvlLbl val="0"/>
      </c:catAx>
      <c:valAx>
        <c:axId val="354787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825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Home Sales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Home Sales</c:v>
                </c:pt>
              </c:strCache>
            </c:strRef>
          </c:cat>
          <c:val>
            <c:numRef>
              <c:f>Sheet1!$B$2</c:f>
              <c:numCache>
                <c:formatCode>#,##0</c:formatCode>
                <c:ptCount val="1"/>
                <c:pt idx="0">
                  <c:v>393983</c:v>
                </c:pt>
              </c:numCache>
            </c:numRef>
          </c:val>
          <c:extLst>
            <c:ext xmlns:c16="http://schemas.microsoft.com/office/drawing/2014/chart" uri="{C3380CC4-5D6E-409C-BE32-E72D297353CC}">
              <c16:uniqueId val="{00000000-B876-4BEB-8B40-965FAC214BA6}"/>
            </c:ext>
          </c:extLst>
        </c:ser>
        <c:ser>
          <c:idx val="1"/>
          <c:order val="1"/>
          <c:tx>
            <c:strRef>
              <c:f>Sheet1!$C$1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Home Sales</c:v>
                </c:pt>
              </c:strCache>
            </c:strRef>
          </c:cat>
          <c:val>
            <c:numRef>
              <c:f>Sheet1!$C$2</c:f>
              <c:numCache>
                <c:formatCode>#,##0</c:formatCode>
                <c:ptCount val="1"/>
                <c:pt idx="0">
                  <c:v>397910</c:v>
                </c:pt>
              </c:numCache>
            </c:numRef>
          </c:val>
          <c:extLst>
            <c:ext xmlns:c16="http://schemas.microsoft.com/office/drawing/2014/chart" uri="{C3380CC4-5D6E-409C-BE32-E72D297353CC}">
              <c16:uniqueId val="{00000001-B876-4BEB-8B40-965FAC214BA6}"/>
            </c:ext>
          </c:extLst>
        </c:ser>
        <c:dLbls>
          <c:showLegendKey val="0"/>
          <c:showVal val="0"/>
          <c:showCatName val="0"/>
          <c:showSerName val="0"/>
          <c:showPercent val="0"/>
          <c:showBubbleSize val="0"/>
        </c:dLbls>
        <c:gapWidth val="219"/>
        <c:overlap val="-27"/>
        <c:axId val="1982513088"/>
        <c:axId val="354787776"/>
      </c:barChart>
      <c:catAx>
        <c:axId val="1982513088"/>
        <c:scaling>
          <c:orientation val="minMax"/>
        </c:scaling>
        <c:delete val="1"/>
        <c:axPos val="b"/>
        <c:numFmt formatCode="General" sourceLinked="1"/>
        <c:majorTickMark val="none"/>
        <c:minorTickMark val="none"/>
        <c:tickLblPos val="nextTo"/>
        <c:crossAx val="354787776"/>
        <c:crosses val="autoZero"/>
        <c:auto val="1"/>
        <c:lblAlgn val="ctr"/>
        <c:lblOffset val="100"/>
        <c:noMultiLvlLbl val="0"/>
      </c:catAx>
      <c:valAx>
        <c:axId val="3547877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825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Permits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1988*</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Permit</c:v>
                </c:pt>
              </c:strCache>
            </c:strRef>
          </c:cat>
          <c:val>
            <c:numRef>
              <c:f>Sheet1!$B$2</c:f>
              <c:numCache>
                <c:formatCode>#,##0</c:formatCode>
                <c:ptCount val="1"/>
                <c:pt idx="0">
                  <c:v>255559</c:v>
                </c:pt>
              </c:numCache>
            </c:numRef>
          </c:val>
          <c:extLst>
            <c:ext xmlns:c16="http://schemas.microsoft.com/office/drawing/2014/chart" uri="{C3380CC4-5D6E-409C-BE32-E72D297353CC}">
              <c16:uniqueId val="{00000000-BFFA-44E1-AB41-1016FE743F64}"/>
            </c:ext>
          </c:extLst>
        </c:ser>
        <c:ser>
          <c:idx val="1"/>
          <c:order val="1"/>
          <c:tx>
            <c:strRef>
              <c:f>Sheet1!$C$1</c:f>
              <c:strCache>
                <c:ptCount val="1"/>
                <c:pt idx="0">
                  <c:v>2,019</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California Permit</c:v>
                </c:pt>
              </c:strCache>
            </c:strRef>
          </c:cat>
          <c:val>
            <c:numRef>
              <c:f>Sheet1!$C$2</c:f>
              <c:numCache>
                <c:formatCode>#,##0</c:formatCode>
                <c:ptCount val="1"/>
                <c:pt idx="0">
                  <c:v>111870</c:v>
                </c:pt>
              </c:numCache>
            </c:numRef>
          </c:val>
          <c:extLst>
            <c:ext xmlns:c16="http://schemas.microsoft.com/office/drawing/2014/chart" uri="{C3380CC4-5D6E-409C-BE32-E72D297353CC}">
              <c16:uniqueId val="{00000001-BFFA-44E1-AB41-1016FE743F64}"/>
            </c:ext>
          </c:extLst>
        </c:ser>
        <c:dLbls>
          <c:showLegendKey val="0"/>
          <c:showVal val="0"/>
          <c:showCatName val="0"/>
          <c:showSerName val="0"/>
          <c:showPercent val="0"/>
          <c:showBubbleSize val="0"/>
        </c:dLbls>
        <c:gapWidth val="219"/>
        <c:overlap val="-27"/>
        <c:axId val="1982513088"/>
        <c:axId val="354787776"/>
      </c:barChart>
      <c:catAx>
        <c:axId val="1982513088"/>
        <c:scaling>
          <c:orientation val="minMax"/>
        </c:scaling>
        <c:delete val="1"/>
        <c:axPos val="b"/>
        <c:numFmt formatCode="General" sourceLinked="1"/>
        <c:majorTickMark val="none"/>
        <c:minorTickMark val="none"/>
        <c:tickLblPos val="nextTo"/>
        <c:crossAx val="354787776"/>
        <c:crosses val="autoZero"/>
        <c:auto val="1"/>
        <c:lblAlgn val="ctr"/>
        <c:lblOffset val="100"/>
        <c:noMultiLvlLbl val="0"/>
      </c:catAx>
      <c:valAx>
        <c:axId val="3547877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825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11470788373681E-2"/>
          <c:y val="2.9255319148936171E-2"/>
          <c:w val="0.91676630698940409"/>
          <c:h val="0.83619680851063838"/>
        </c:manualLayout>
      </c:layout>
      <c:barChart>
        <c:barDir val="col"/>
        <c:grouping val="clustered"/>
        <c:varyColors val="0"/>
        <c:ser>
          <c:idx val="0"/>
          <c:order val="0"/>
          <c:tx>
            <c:strRef>
              <c:f>Sheet1!$B$1</c:f>
              <c:strCache>
                <c:ptCount val="1"/>
                <c:pt idx="0">
                  <c:v>Permits</c:v>
                </c:pt>
              </c:strCache>
            </c:strRef>
          </c:tx>
          <c:spPr>
            <a:solidFill>
              <a:schemeClr val="accent1"/>
            </a:solidFill>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70C7-43F6-90C8-2BAD1FBBF3DD}"/>
              </c:ext>
            </c:extLst>
          </c:dPt>
          <c:dPt>
            <c:idx val="1"/>
            <c:invertIfNegative val="0"/>
            <c:bubble3D val="0"/>
            <c:extLst>
              <c:ext xmlns:c16="http://schemas.microsoft.com/office/drawing/2014/chart" uri="{C3380CC4-5D6E-409C-BE32-E72D297353CC}">
                <c16:uniqueId val="{00000001-70C7-43F6-90C8-2BAD1FBBF3DD}"/>
              </c:ext>
            </c:extLst>
          </c:dPt>
          <c:dPt>
            <c:idx val="2"/>
            <c:invertIfNegative val="0"/>
            <c:bubble3D val="0"/>
            <c:extLst>
              <c:ext xmlns:c16="http://schemas.microsoft.com/office/drawing/2014/chart" uri="{C3380CC4-5D6E-409C-BE32-E72D297353CC}">
                <c16:uniqueId val="{00000002-70C7-43F6-90C8-2BAD1FBBF3DD}"/>
              </c:ext>
            </c:extLst>
          </c:dPt>
          <c:dPt>
            <c:idx val="3"/>
            <c:invertIfNegative val="0"/>
            <c:bubble3D val="0"/>
            <c:extLst>
              <c:ext xmlns:c16="http://schemas.microsoft.com/office/drawing/2014/chart" uri="{C3380CC4-5D6E-409C-BE32-E72D297353CC}">
                <c16:uniqueId val="{00000003-70C7-43F6-90C8-2BAD1FBBF3DD}"/>
              </c:ext>
            </c:extLst>
          </c:dPt>
          <c:dPt>
            <c:idx val="4"/>
            <c:invertIfNegative val="0"/>
            <c:bubble3D val="0"/>
            <c:extLst>
              <c:ext xmlns:c16="http://schemas.microsoft.com/office/drawing/2014/chart" uri="{C3380CC4-5D6E-409C-BE32-E72D297353CC}">
                <c16:uniqueId val="{00000004-70C7-43F6-90C8-2BAD1FBBF3DD}"/>
              </c:ext>
            </c:extLst>
          </c:dPt>
          <c:dPt>
            <c:idx val="5"/>
            <c:invertIfNegative val="0"/>
            <c:bubble3D val="0"/>
            <c:extLst>
              <c:ext xmlns:c16="http://schemas.microsoft.com/office/drawing/2014/chart" uri="{C3380CC4-5D6E-409C-BE32-E72D297353CC}">
                <c16:uniqueId val="{00000005-70C7-43F6-90C8-2BAD1FBBF3DD}"/>
              </c:ext>
            </c:extLst>
          </c:dPt>
          <c:dPt>
            <c:idx val="6"/>
            <c:invertIfNegative val="0"/>
            <c:bubble3D val="0"/>
            <c:extLst>
              <c:ext xmlns:c16="http://schemas.microsoft.com/office/drawing/2014/chart" uri="{C3380CC4-5D6E-409C-BE32-E72D297353CC}">
                <c16:uniqueId val="{00000006-70C7-43F6-90C8-2BAD1FBBF3DD}"/>
              </c:ext>
            </c:extLst>
          </c:dPt>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General</c:formatCode>
                <c:ptCount val="10"/>
                <c:pt idx="0">
                  <c:v>36421</c:v>
                </c:pt>
                <c:pt idx="1">
                  <c:v>44762</c:v>
                </c:pt>
                <c:pt idx="2">
                  <c:v>47092</c:v>
                </c:pt>
                <c:pt idx="3">
                  <c:v>57496</c:v>
                </c:pt>
                <c:pt idx="4">
                  <c:v>82244</c:v>
                </c:pt>
                <c:pt idx="5">
                  <c:v>85065</c:v>
                </c:pt>
                <c:pt idx="6">
                  <c:v>95822</c:v>
                </c:pt>
                <c:pt idx="7">
                  <c:v>98881</c:v>
                </c:pt>
                <c:pt idx="8">
                  <c:v>112886</c:v>
                </c:pt>
                <c:pt idx="9" formatCode="0">
                  <c:v>114370</c:v>
                </c:pt>
              </c:numCache>
            </c:numRef>
          </c:val>
          <c:extLst>
            <c:ext xmlns:c16="http://schemas.microsoft.com/office/drawing/2014/chart" uri="{C3380CC4-5D6E-409C-BE32-E72D297353CC}">
              <c16:uniqueId val="{00000007-70C7-43F6-90C8-2BAD1FBBF3DD}"/>
            </c:ext>
          </c:extLst>
        </c:ser>
        <c:ser>
          <c:idx val="1"/>
          <c:order val="1"/>
          <c:tx>
            <c:strRef>
              <c:f>Sheet1!$C$1</c:f>
              <c:strCache>
                <c:ptCount val="1"/>
                <c:pt idx="0">
                  <c:v>Job Growth</c:v>
                </c:pt>
              </c:strCache>
            </c:strRef>
          </c:tx>
          <c:spPr>
            <a:solidFill>
              <a:schemeClr val="accent4"/>
            </a:solidFill>
          </c:spPr>
          <c:invertIfNegative val="0"/>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Sheet1!$C$2:$C$11</c:f>
              <c:numCache>
                <c:formatCode>General</c:formatCode>
                <c:ptCount val="10"/>
                <c:pt idx="0">
                  <c:v>-860800</c:v>
                </c:pt>
                <c:pt idx="1">
                  <c:v>-155800</c:v>
                </c:pt>
                <c:pt idx="2">
                  <c:v>151400</c:v>
                </c:pt>
                <c:pt idx="3">
                  <c:v>327200</c:v>
                </c:pt>
                <c:pt idx="4">
                  <c:v>389400</c:v>
                </c:pt>
                <c:pt idx="5">
                  <c:v>424800</c:v>
                </c:pt>
                <c:pt idx="6">
                  <c:v>476300</c:v>
                </c:pt>
                <c:pt idx="7">
                  <c:v>428300</c:v>
                </c:pt>
                <c:pt idx="8">
                  <c:v>356000</c:v>
                </c:pt>
                <c:pt idx="9">
                  <c:v>338500</c:v>
                </c:pt>
              </c:numCache>
            </c:numRef>
          </c:val>
          <c:extLst>
            <c:ext xmlns:c16="http://schemas.microsoft.com/office/drawing/2014/chart" uri="{C3380CC4-5D6E-409C-BE32-E72D297353CC}">
              <c16:uniqueId val="{00000008-70C7-43F6-90C8-2BAD1FBBF3DD}"/>
            </c:ext>
          </c:extLst>
        </c:ser>
        <c:dLbls>
          <c:showLegendKey val="0"/>
          <c:showVal val="0"/>
          <c:showCatName val="0"/>
          <c:showSerName val="0"/>
          <c:showPercent val="0"/>
          <c:showBubbleSize val="0"/>
        </c:dLbls>
        <c:gapWidth val="50"/>
        <c:axId val="319606744"/>
        <c:axId val="319605176"/>
      </c:barChart>
      <c:catAx>
        <c:axId val="319606744"/>
        <c:scaling>
          <c:orientation val="minMax"/>
        </c:scaling>
        <c:delete val="0"/>
        <c:axPos val="b"/>
        <c:numFmt formatCode="General" sourceLinked="1"/>
        <c:majorTickMark val="out"/>
        <c:minorTickMark val="none"/>
        <c:tickLblPos val="low"/>
        <c:spPr>
          <a:ln>
            <a:solidFill>
              <a:schemeClr val="tx2">
                <a:lumMod val="75000"/>
              </a:schemeClr>
            </a:solidFill>
          </a:ln>
        </c:spPr>
        <c:crossAx val="319605176"/>
        <c:crosses val="autoZero"/>
        <c:auto val="1"/>
        <c:lblAlgn val="ctr"/>
        <c:lblOffset val="100"/>
        <c:noMultiLvlLbl val="0"/>
      </c:catAx>
      <c:valAx>
        <c:axId val="319605176"/>
        <c:scaling>
          <c:orientation val="minMax"/>
        </c:scaling>
        <c:delete val="0"/>
        <c:axPos val="l"/>
        <c:numFmt formatCode="#,##0" sourceLinked="0"/>
        <c:majorTickMark val="out"/>
        <c:minorTickMark val="none"/>
        <c:tickLblPos val="nextTo"/>
        <c:spPr>
          <a:ln>
            <a:solidFill>
              <a:schemeClr val="tx2">
                <a:lumMod val="75000"/>
              </a:schemeClr>
            </a:solidFill>
          </a:ln>
        </c:spPr>
        <c:crossAx val="319606744"/>
        <c:crosses val="autoZero"/>
        <c:crossBetween val="between"/>
      </c:valAx>
    </c:plotArea>
    <c:legend>
      <c:legendPos val="t"/>
      <c:overlay val="0"/>
    </c:legend>
    <c:plotVisOnly val="1"/>
    <c:dispBlanksAs val="gap"/>
    <c:showDLblsOverMax val="0"/>
  </c:chart>
  <c:txPr>
    <a:bodyPr/>
    <a:lstStyle/>
    <a:p>
      <a:pPr>
        <a:defRPr sz="24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3.9267907289744886E-2"/>
          <c:w val="0.84090987652698113"/>
          <c:h val="0.7672268295007878"/>
        </c:manualLayout>
      </c:layout>
      <c:lineChart>
        <c:grouping val="standard"/>
        <c:varyColors val="0"/>
        <c:ser>
          <c:idx val="0"/>
          <c:order val="0"/>
          <c:tx>
            <c:strRef>
              <c:f>Sheet1!$B$1</c:f>
              <c:strCache>
                <c:ptCount val="1"/>
                <c:pt idx="0">
                  <c:v>$0 - $299k</c:v>
                </c:pt>
              </c:strCache>
            </c:strRef>
          </c:tx>
          <c:spPr>
            <a:ln w="63500">
              <a:solidFill>
                <a:schemeClr val="accent3"/>
              </a:solidFill>
            </a:ln>
            <a:effectLst>
              <a:outerShdw blurRad="50800" dist="38100" algn="l" rotWithShape="0">
                <a:prstClr val="black">
                  <a:alpha val="40000"/>
                </a:prstClr>
              </a:outerShdw>
            </a:effectLst>
          </c:spPr>
          <c:marker>
            <c:symbol val="none"/>
          </c:marker>
          <c:dLbls>
            <c:dLbl>
              <c:idx val="34"/>
              <c:layout>
                <c:manualLayout>
                  <c:x val="0"/>
                  <c:y val="-4.8865888147136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97-44D3-BA01-D682A3FAFD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Sheet1!$A$2:$A$15</c:f>
              <c:numCache>
                <c:formatCode>mmm\-yy</c:formatCode>
                <c:ptCount val="14"/>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numCache>
            </c:numRef>
          </c:cat>
          <c:val>
            <c:numRef>
              <c:f>Sheet1!$B$2:$B$15</c:f>
              <c:numCache>
                <c:formatCode>0.0%</c:formatCode>
                <c:ptCount val="14"/>
                <c:pt idx="0">
                  <c:v>-0.20868</c:v>
                </c:pt>
                <c:pt idx="1">
                  <c:v>-0.19257721256164029</c:v>
                </c:pt>
                <c:pt idx="2">
                  <c:v>-0.15056118258965234</c:v>
                </c:pt>
                <c:pt idx="3">
                  <c:v>-0.17278940623665096</c:v>
                </c:pt>
                <c:pt idx="4">
                  <c:v>-0.11482526589971787</c:v>
                </c:pt>
                <c:pt idx="5">
                  <c:v>-0.12997562956945574</c:v>
                </c:pt>
                <c:pt idx="6">
                  <c:v>-0.18577887381833125</c:v>
                </c:pt>
                <c:pt idx="7">
                  <c:v>-8.0487274309332224E-2</c:v>
                </c:pt>
                <c:pt idx="8">
                  <c:v>-0.15034679722562216</c:v>
                </c:pt>
                <c:pt idx="9">
                  <c:v>-6.9997463860005049E-2</c:v>
                </c:pt>
                <c:pt idx="10">
                  <c:v>-0.14748358862144417</c:v>
                </c:pt>
                <c:pt idx="11">
                  <c:v>-0.14856270669040961</c:v>
                </c:pt>
                <c:pt idx="12">
                  <c:v>-0.11935991605456453</c:v>
                </c:pt>
                <c:pt idx="13">
                  <c:v>-0.10645669291338578</c:v>
                </c:pt>
              </c:numCache>
            </c:numRef>
          </c:val>
          <c:smooth val="0"/>
          <c:extLst>
            <c:ext xmlns:c16="http://schemas.microsoft.com/office/drawing/2014/chart" uri="{C3380CC4-5D6E-409C-BE32-E72D297353CC}">
              <c16:uniqueId val="{00000000-0A6D-4ED5-A6DC-1C0194E72107}"/>
            </c:ext>
          </c:extLst>
        </c:ser>
        <c:ser>
          <c:idx val="1"/>
          <c:order val="1"/>
          <c:tx>
            <c:strRef>
              <c:f>Sheet1!$C$1</c:f>
              <c:strCache>
                <c:ptCount val="1"/>
                <c:pt idx="0">
                  <c:v>$300 - $399k</c:v>
                </c:pt>
              </c:strCache>
            </c:strRef>
          </c:tx>
          <c:spPr>
            <a:ln w="63500">
              <a:prstDash val="sysDash"/>
            </a:ln>
          </c:spPr>
          <c:marker>
            <c:symbol val="none"/>
          </c:marker>
          <c:cat>
            <c:numRef>
              <c:f>Sheet1!$A$2:$A$15</c:f>
              <c:numCache>
                <c:formatCode>mmm\-yy</c:formatCode>
                <c:ptCount val="14"/>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numCache>
            </c:numRef>
          </c:cat>
          <c:val>
            <c:numRef>
              <c:f>Sheet1!$C$2:$C$15</c:f>
              <c:numCache>
                <c:formatCode>0.0%</c:formatCode>
                <c:ptCount val="14"/>
                <c:pt idx="0">
                  <c:v>-0.15606767794632437</c:v>
                </c:pt>
                <c:pt idx="1">
                  <c:v>-6.7149942769935134E-2</c:v>
                </c:pt>
                <c:pt idx="2">
                  <c:v>-4.1501976284584963E-2</c:v>
                </c:pt>
                <c:pt idx="3">
                  <c:v>-5.0157638291774109E-2</c:v>
                </c:pt>
                <c:pt idx="4">
                  <c:v>-1.9149535342157131E-2</c:v>
                </c:pt>
                <c:pt idx="5">
                  <c:v>1.8400204446715973E-2</c:v>
                </c:pt>
                <c:pt idx="6">
                  <c:v>-6.9111776447105755E-2</c:v>
                </c:pt>
                <c:pt idx="7">
                  <c:v>5.3180117584179509E-2</c:v>
                </c:pt>
                <c:pt idx="8">
                  <c:v>-2.2637795275590511E-2</c:v>
                </c:pt>
                <c:pt idx="9">
                  <c:v>8.655675332910584E-2</c:v>
                </c:pt>
                <c:pt idx="10">
                  <c:v>7.1267605633802855E-2</c:v>
                </c:pt>
                <c:pt idx="11">
                  <c:v>1.4469959106637287E-2</c:v>
                </c:pt>
                <c:pt idx="12">
                  <c:v>7.35647988999657E-2</c:v>
                </c:pt>
                <c:pt idx="13">
                  <c:v>7.2463768115942129E-2</c:v>
                </c:pt>
              </c:numCache>
            </c:numRef>
          </c:val>
          <c:smooth val="0"/>
          <c:extLst>
            <c:ext xmlns:c16="http://schemas.microsoft.com/office/drawing/2014/chart" uri="{C3380CC4-5D6E-409C-BE32-E72D297353CC}">
              <c16:uniqueId val="{00000000-A819-4BC0-9FEF-08F4EBE65033}"/>
            </c:ext>
          </c:extLst>
        </c:ser>
        <c:ser>
          <c:idx val="2"/>
          <c:order val="2"/>
          <c:tx>
            <c:strRef>
              <c:f>Sheet1!$D$1</c:f>
              <c:strCache>
                <c:ptCount val="1"/>
                <c:pt idx="0">
                  <c:v>$400 - $499k</c:v>
                </c:pt>
              </c:strCache>
            </c:strRef>
          </c:tx>
          <c:spPr>
            <a:ln w="63500">
              <a:prstDash val="sysDash"/>
            </a:ln>
          </c:spPr>
          <c:marker>
            <c:symbol val="none"/>
          </c:marker>
          <c:cat>
            <c:numRef>
              <c:f>Sheet1!$A$2:$A$15</c:f>
              <c:numCache>
                <c:formatCode>mmm\-yy</c:formatCode>
                <c:ptCount val="14"/>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numCache>
            </c:numRef>
          </c:cat>
          <c:val>
            <c:numRef>
              <c:f>Sheet1!$D$2:$D$15</c:f>
              <c:numCache>
                <c:formatCode>0.0%</c:formatCode>
                <c:ptCount val="14"/>
                <c:pt idx="0">
                  <c:v>-0.1526976586359009</c:v>
                </c:pt>
                <c:pt idx="1">
                  <c:v>-0.13258717176065438</c:v>
                </c:pt>
                <c:pt idx="2">
                  <c:v>-6.4108155255124255E-2</c:v>
                </c:pt>
                <c:pt idx="3">
                  <c:v>-2.5657894736842102E-2</c:v>
                </c:pt>
                <c:pt idx="4">
                  <c:v>2.8543307086614123E-2</c:v>
                </c:pt>
                <c:pt idx="5">
                  <c:v>5.1519536903039009E-2</c:v>
                </c:pt>
                <c:pt idx="6">
                  <c:v>-5.2646720368239364E-2</c:v>
                </c:pt>
                <c:pt idx="7">
                  <c:v>3.0773827308037127E-2</c:v>
                </c:pt>
                <c:pt idx="8">
                  <c:v>2.9214139643587433E-2</c:v>
                </c:pt>
                <c:pt idx="9">
                  <c:v>0.10898592565860699</c:v>
                </c:pt>
                <c:pt idx="10">
                  <c:v>7.3878627968337662E-2</c:v>
                </c:pt>
                <c:pt idx="11">
                  <c:v>3.0763528539659024E-2</c:v>
                </c:pt>
                <c:pt idx="12">
                  <c:v>0.1180000000000001</c:v>
                </c:pt>
                <c:pt idx="13">
                  <c:v>8.8987217305801281E-2</c:v>
                </c:pt>
              </c:numCache>
            </c:numRef>
          </c:val>
          <c:smooth val="0"/>
          <c:extLst>
            <c:ext xmlns:c16="http://schemas.microsoft.com/office/drawing/2014/chart" uri="{C3380CC4-5D6E-409C-BE32-E72D297353CC}">
              <c16:uniqueId val="{00000001-A819-4BC0-9FEF-08F4EBE65033}"/>
            </c:ext>
          </c:extLst>
        </c:ser>
        <c:ser>
          <c:idx val="3"/>
          <c:order val="3"/>
          <c:tx>
            <c:strRef>
              <c:f>Sheet1!$E$1</c:f>
              <c:strCache>
                <c:ptCount val="1"/>
                <c:pt idx="0">
                  <c:v>$500 - $749k</c:v>
                </c:pt>
              </c:strCache>
            </c:strRef>
          </c:tx>
          <c:spPr>
            <a:ln w="60325">
              <a:solidFill>
                <a:srgbClr val="C00000"/>
              </a:solidFill>
              <a:prstDash val="sysDash"/>
            </a:ln>
          </c:spPr>
          <c:marker>
            <c:symbol val="none"/>
          </c:marker>
          <c:cat>
            <c:numRef>
              <c:f>Sheet1!$A$2:$A$15</c:f>
              <c:numCache>
                <c:formatCode>mmm\-yy</c:formatCode>
                <c:ptCount val="14"/>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numCache>
            </c:numRef>
          </c:cat>
          <c:val>
            <c:numRef>
              <c:f>Sheet1!$E$2:$E$15</c:f>
              <c:numCache>
                <c:formatCode>0.0%</c:formatCode>
                <c:ptCount val="14"/>
                <c:pt idx="0">
                  <c:v>-0.11675766484670302</c:v>
                </c:pt>
                <c:pt idx="1">
                  <c:v>-0.10987261146496818</c:v>
                </c:pt>
                <c:pt idx="2">
                  <c:v>-2.5076623014766986E-3</c:v>
                </c:pt>
                <c:pt idx="3">
                  <c:v>-5.9794214715589211E-2</c:v>
                </c:pt>
                <c:pt idx="4">
                  <c:v>3.3961559992536028E-2</c:v>
                </c:pt>
                <c:pt idx="5">
                  <c:v>3.7958115183245988E-2</c:v>
                </c:pt>
                <c:pt idx="6">
                  <c:v>-4.103535353535348E-2</c:v>
                </c:pt>
                <c:pt idx="7">
                  <c:v>0.11572089833704791</c:v>
                </c:pt>
                <c:pt idx="8">
                  <c:v>6.5693430656934337E-2</c:v>
                </c:pt>
                <c:pt idx="9">
                  <c:v>0.20960512273212384</c:v>
                </c:pt>
                <c:pt idx="10">
                  <c:v>0.15028462998102476</c:v>
                </c:pt>
                <c:pt idx="11">
                  <c:v>0.10558331522919828</c:v>
                </c:pt>
                <c:pt idx="12">
                  <c:v>0.19534220532319391</c:v>
                </c:pt>
                <c:pt idx="13">
                  <c:v>0.15603678433699208</c:v>
                </c:pt>
              </c:numCache>
            </c:numRef>
          </c:val>
          <c:smooth val="0"/>
          <c:extLst>
            <c:ext xmlns:c16="http://schemas.microsoft.com/office/drawing/2014/chart" uri="{C3380CC4-5D6E-409C-BE32-E72D297353CC}">
              <c16:uniqueId val="{00000002-A819-4BC0-9FEF-08F4EBE65033}"/>
            </c:ext>
          </c:extLst>
        </c:ser>
        <c:ser>
          <c:idx val="4"/>
          <c:order val="4"/>
          <c:tx>
            <c:strRef>
              <c:f>Sheet1!$F$1</c:f>
              <c:strCache>
                <c:ptCount val="1"/>
                <c:pt idx="0">
                  <c:v>$750 - $999k</c:v>
                </c:pt>
              </c:strCache>
            </c:strRef>
          </c:tx>
          <c:spPr>
            <a:ln w="63500">
              <a:prstDash val="sysDash"/>
            </a:ln>
          </c:spPr>
          <c:marker>
            <c:symbol val="none"/>
          </c:marker>
          <c:cat>
            <c:numRef>
              <c:f>Sheet1!$A$2:$A$15</c:f>
              <c:numCache>
                <c:formatCode>mmm\-yy</c:formatCode>
                <c:ptCount val="14"/>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numCache>
            </c:numRef>
          </c:cat>
          <c:val>
            <c:numRef>
              <c:f>Sheet1!$F$2:$F$15</c:f>
              <c:numCache>
                <c:formatCode>0.0%</c:formatCode>
                <c:ptCount val="14"/>
                <c:pt idx="0">
                  <c:v>-0.15579540122008451</c:v>
                </c:pt>
                <c:pt idx="1">
                  <c:v>-7.638888888888884E-2</c:v>
                </c:pt>
                <c:pt idx="2">
                  <c:v>-3.5980148883374641E-2</c:v>
                </c:pt>
                <c:pt idx="3">
                  <c:v>-5.9046815689582477E-2</c:v>
                </c:pt>
                <c:pt idx="4">
                  <c:v>3.1125299281723917E-2</c:v>
                </c:pt>
                <c:pt idx="5">
                  <c:v>2.00138026224983E-2</c:v>
                </c:pt>
                <c:pt idx="6">
                  <c:v>-6.1345646437994672E-2</c:v>
                </c:pt>
                <c:pt idx="7">
                  <c:v>5.915492957746471E-2</c:v>
                </c:pt>
                <c:pt idx="8">
                  <c:v>3.0681051921780167E-2</c:v>
                </c:pt>
                <c:pt idx="9">
                  <c:v>0.15176991150442487</c:v>
                </c:pt>
                <c:pt idx="10">
                  <c:v>0.16078925272879929</c:v>
                </c:pt>
                <c:pt idx="11">
                  <c:v>6.2815222375057322E-2</c:v>
                </c:pt>
                <c:pt idx="12">
                  <c:v>0.35336672231496946</c:v>
                </c:pt>
                <c:pt idx="13">
                  <c:v>0.22358554873892289</c:v>
                </c:pt>
              </c:numCache>
            </c:numRef>
          </c:val>
          <c:smooth val="0"/>
          <c:extLst>
            <c:ext xmlns:c16="http://schemas.microsoft.com/office/drawing/2014/chart" uri="{C3380CC4-5D6E-409C-BE32-E72D297353CC}">
              <c16:uniqueId val="{00000003-A819-4BC0-9FEF-08F4EBE65033}"/>
            </c:ext>
          </c:extLst>
        </c:ser>
        <c:ser>
          <c:idx val="5"/>
          <c:order val="5"/>
          <c:tx>
            <c:strRef>
              <c:f>Sheet1!$G$1</c:f>
              <c:strCache>
                <c:ptCount val="1"/>
                <c:pt idx="0">
                  <c:v>$1,000 - $1,999k</c:v>
                </c:pt>
              </c:strCache>
            </c:strRef>
          </c:tx>
          <c:spPr>
            <a:ln w="63500">
              <a:solidFill>
                <a:schemeClr val="accent5"/>
              </a:solidFill>
            </a:ln>
          </c:spPr>
          <c:marker>
            <c:symbol val="none"/>
          </c:marker>
          <c:cat>
            <c:numRef>
              <c:f>Sheet1!$A$2:$A$15</c:f>
              <c:numCache>
                <c:formatCode>mmm\-yy</c:formatCode>
                <c:ptCount val="14"/>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numCache>
            </c:numRef>
          </c:cat>
          <c:val>
            <c:numRef>
              <c:f>Sheet1!$G$2:$G$15</c:f>
              <c:numCache>
                <c:formatCode>0.0%</c:formatCode>
                <c:ptCount val="14"/>
                <c:pt idx="0">
                  <c:v>-0.16716417910447756</c:v>
                </c:pt>
                <c:pt idx="1">
                  <c:v>-3.5239361702127714E-2</c:v>
                </c:pt>
                <c:pt idx="2">
                  <c:v>-5.646100116414432E-2</c:v>
                </c:pt>
                <c:pt idx="3">
                  <c:v>-0.13411683373660555</c:v>
                </c:pt>
                <c:pt idx="4">
                  <c:v>1.9455252918287869E-3</c:v>
                </c:pt>
                <c:pt idx="5">
                  <c:v>-4.1712104689203944E-2</c:v>
                </c:pt>
                <c:pt idx="6">
                  <c:v>-0.12333864965443908</c:v>
                </c:pt>
                <c:pt idx="7">
                  <c:v>9.509658246656727E-3</c:v>
                </c:pt>
                <c:pt idx="8">
                  <c:v>-6.5706570657065755E-2</c:v>
                </c:pt>
                <c:pt idx="9">
                  <c:v>2.0670826833073308E-2</c:v>
                </c:pt>
                <c:pt idx="10">
                  <c:v>6.1987887424296506E-2</c:v>
                </c:pt>
                <c:pt idx="11">
                  <c:v>7.8177257525083643E-2</c:v>
                </c:pt>
                <c:pt idx="12">
                  <c:v>0.32020460358056257</c:v>
                </c:pt>
                <c:pt idx="13">
                  <c:v>0.25</c:v>
                </c:pt>
              </c:numCache>
            </c:numRef>
          </c:val>
          <c:smooth val="0"/>
          <c:extLst>
            <c:ext xmlns:c16="http://schemas.microsoft.com/office/drawing/2014/chart" uri="{C3380CC4-5D6E-409C-BE32-E72D297353CC}">
              <c16:uniqueId val="{00000004-A819-4BC0-9FEF-08F4EBE65033}"/>
            </c:ext>
          </c:extLst>
        </c:ser>
        <c:ser>
          <c:idx val="6"/>
          <c:order val="6"/>
          <c:tx>
            <c:strRef>
              <c:f>Sheet1!$H$1</c:f>
              <c:strCache>
                <c:ptCount val="1"/>
                <c:pt idx="0">
                  <c:v>$2,000k+</c:v>
                </c:pt>
              </c:strCache>
            </c:strRef>
          </c:tx>
          <c:spPr>
            <a:ln w="63500">
              <a:solidFill>
                <a:schemeClr val="accent2">
                  <a:lumMod val="50000"/>
                </a:schemeClr>
              </a:solidFill>
            </a:ln>
          </c:spPr>
          <c:marker>
            <c:symbol val="none"/>
          </c:marker>
          <c:cat>
            <c:numRef>
              <c:f>Sheet1!$A$2:$A$15</c:f>
              <c:numCache>
                <c:formatCode>mmm\-yy</c:formatCode>
                <c:ptCount val="14"/>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numCache>
            </c:numRef>
          </c:cat>
          <c:val>
            <c:numRef>
              <c:f>Sheet1!$H$2:$H$15</c:f>
              <c:numCache>
                <c:formatCode>0.0%</c:formatCode>
                <c:ptCount val="14"/>
                <c:pt idx="0">
                  <c:v>-0.18247126436781613</c:v>
                </c:pt>
                <c:pt idx="1">
                  <c:v>-0.11206896551724133</c:v>
                </c:pt>
                <c:pt idx="2">
                  <c:v>-0.19528619528619529</c:v>
                </c:pt>
                <c:pt idx="3">
                  <c:v>-0.20903361344537819</c:v>
                </c:pt>
                <c:pt idx="4">
                  <c:v>-2.5793650793650813E-2</c:v>
                </c:pt>
                <c:pt idx="5">
                  <c:v>-3.4129692832765013E-3</c:v>
                </c:pt>
                <c:pt idx="6">
                  <c:v>-0.13608957795004306</c:v>
                </c:pt>
                <c:pt idx="7">
                  <c:v>-1.3655462184873901E-2</c:v>
                </c:pt>
                <c:pt idx="8">
                  <c:v>1.504629629629628E-2</c:v>
                </c:pt>
                <c:pt idx="9">
                  <c:v>0.10930576070901044</c:v>
                </c:pt>
                <c:pt idx="10">
                  <c:v>-3.1697341513292399E-2</c:v>
                </c:pt>
                <c:pt idx="11">
                  <c:v>7.6815642458100575E-2</c:v>
                </c:pt>
                <c:pt idx="12">
                  <c:v>0.30594405594405605</c:v>
                </c:pt>
                <c:pt idx="13">
                  <c:v>0.23244552058111378</c:v>
                </c:pt>
              </c:numCache>
            </c:numRef>
          </c:val>
          <c:smooth val="0"/>
          <c:extLst>
            <c:ext xmlns:c16="http://schemas.microsoft.com/office/drawing/2014/chart" uri="{C3380CC4-5D6E-409C-BE32-E72D297353CC}">
              <c16:uniqueId val="{00000005-A819-4BC0-9FEF-08F4EBE65033}"/>
            </c:ext>
          </c:extLst>
        </c:ser>
        <c:dLbls>
          <c:showLegendKey val="0"/>
          <c:showVal val="0"/>
          <c:showCatName val="0"/>
          <c:showSerName val="0"/>
          <c:showPercent val="0"/>
          <c:showBubbleSize val="0"/>
        </c:dLbls>
        <c:smooth val="0"/>
        <c:axId val="133390336"/>
        <c:axId val="133440640"/>
      </c:lineChart>
      <c:dateAx>
        <c:axId val="133390336"/>
        <c:scaling>
          <c:orientation val="minMax"/>
        </c:scaling>
        <c:delete val="0"/>
        <c:axPos val="b"/>
        <c:numFmt formatCode="[$-409]mmm\-yy;@" sourceLinked="0"/>
        <c:majorTickMark val="out"/>
        <c:minorTickMark val="none"/>
        <c:tickLblPos val="low"/>
        <c:spPr>
          <a:ln>
            <a:solidFill>
              <a:schemeClr val="tx2">
                <a:lumMod val="75000"/>
              </a:schemeClr>
            </a:solidFill>
          </a:ln>
        </c:spPr>
        <c:crossAx val="133440640"/>
        <c:crosses val="autoZero"/>
        <c:auto val="1"/>
        <c:lblOffset val="100"/>
        <c:baseTimeUnit val="months"/>
      </c:dateAx>
      <c:valAx>
        <c:axId val="133440640"/>
        <c:scaling>
          <c:orientation val="minMax"/>
        </c:scaling>
        <c:delete val="0"/>
        <c:axPos val="l"/>
        <c:title>
          <c:tx>
            <c:rich>
              <a:bodyPr/>
              <a:lstStyle/>
              <a:p>
                <a:pPr>
                  <a:defRPr b="1"/>
                </a:pPr>
                <a:r>
                  <a:rPr lang="en-US" b="1" dirty="0"/>
                  <a:t>YTY % Chg. in Sales</a:t>
                </a:r>
              </a:p>
            </c:rich>
          </c:tx>
          <c:layout>
            <c:manualLayout>
              <c:xMode val="edge"/>
              <c:yMode val="edge"/>
              <c:x val="2.0382117728241719E-2"/>
              <c:y val="0.1471648427775975"/>
            </c:manualLayout>
          </c:layout>
          <c:overlay val="0"/>
        </c:title>
        <c:numFmt formatCode="0%" sourceLinked="0"/>
        <c:majorTickMark val="out"/>
        <c:minorTickMark val="none"/>
        <c:tickLblPos val="nextTo"/>
        <c:crossAx val="133390336"/>
        <c:crosses val="autoZero"/>
        <c:crossBetween val="between"/>
      </c:valAx>
    </c:plotArea>
    <c:legend>
      <c:legendPos val="t"/>
      <c:overlay val="0"/>
    </c:legend>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c:v>
                </c:pt>
              </c:strCache>
            </c:strRef>
          </c:tx>
          <c:spPr>
            <a:ln w="38100">
              <a:solidFill>
                <a:schemeClr val="accent3"/>
              </a:solidFill>
            </a:ln>
            <a:effectLst>
              <a:outerShdw blurRad="50800" dist="38100" algn="l" rotWithShape="0">
                <a:prstClr val="black">
                  <a:alpha val="40000"/>
                </a:prstClr>
              </a:outerShdw>
            </a:effectLst>
          </c:spPr>
          <c:marker>
            <c:symbol val="none"/>
          </c:marker>
          <c:dLbls>
            <c:dLbl>
              <c:idx val="5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B1-4B91-B936-5A522B11EA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Sheet1!$A$2:$A$53</c:f>
              <c:numCache>
                <c:formatCode>General</c:formatCode>
                <c:ptCount val="52"/>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numCache>
            </c:numRef>
          </c:cat>
          <c:val>
            <c:numRef>
              <c:f>Sheet1!$B$2:$B$53</c:f>
              <c:numCache>
                <c:formatCode>"$"#,##0</c:formatCode>
                <c:ptCount val="52"/>
                <c:pt idx="0">
                  <c:v>20100</c:v>
                </c:pt>
                <c:pt idx="1">
                  <c:v>21800</c:v>
                </c:pt>
                <c:pt idx="2">
                  <c:v>23000</c:v>
                </c:pt>
                <c:pt idx="3">
                  <c:v>24800</c:v>
                </c:pt>
                <c:pt idx="4">
                  <c:v>26700</c:v>
                </c:pt>
                <c:pt idx="5">
                  <c:v>28900</c:v>
                </c:pt>
                <c:pt idx="6">
                  <c:v>32000</c:v>
                </c:pt>
                <c:pt idx="7">
                  <c:v>35300</c:v>
                </c:pt>
                <c:pt idx="8">
                  <c:v>38100</c:v>
                </c:pt>
                <c:pt idx="9">
                  <c:v>42900</c:v>
                </c:pt>
                <c:pt idx="10">
                  <c:v>48700</c:v>
                </c:pt>
                <c:pt idx="11">
                  <c:v>55700</c:v>
                </c:pt>
                <c:pt idx="12">
                  <c:v>62200</c:v>
                </c:pt>
                <c:pt idx="13">
                  <c:v>66400</c:v>
                </c:pt>
                <c:pt idx="14">
                  <c:v>67800</c:v>
                </c:pt>
                <c:pt idx="15">
                  <c:v>70300</c:v>
                </c:pt>
                <c:pt idx="16">
                  <c:v>72400</c:v>
                </c:pt>
                <c:pt idx="17">
                  <c:v>75500</c:v>
                </c:pt>
                <c:pt idx="18">
                  <c:v>80300</c:v>
                </c:pt>
                <c:pt idx="19">
                  <c:v>85600</c:v>
                </c:pt>
                <c:pt idx="20">
                  <c:v>89300</c:v>
                </c:pt>
                <c:pt idx="21">
                  <c:v>94600</c:v>
                </c:pt>
                <c:pt idx="22">
                  <c:v>97300</c:v>
                </c:pt>
                <c:pt idx="23">
                  <c:v>102700</c:v>
                </c:pt>
                <c:pt idx="24">
                  <c:v>105500</c:v>
                </c:pt>
                <c:pt idx="25">
                  <c:v>109100</c:v>
                </c:pt>
                <c:pt idx="26">
                  <c:v>113500</c:v>
                </c:pt>
                <c:pt idx="27">
                  <c:v>117000</c:v>
                </c:pt>
                <c:pt idx="28">
                  <c:v>122600</c:v>
                </c:pt>
                <c:pt idx="29">
                  <c:v>129000</c:v>
                </c:pt>
                <c:pt idx="30">
                  <c:v>136000</c:v>
                </c:pt>
                <c:pt idx="31">
                  <c:v>141200</c:v>
                </c:pt>
                <c:pt idx="32">
                  <c:v>147300</c:v>
                </c:pt>
                <c:pt idx="33">
                  <c:v>156600</c:v>
                </c:pt>
                <c:pt idx="34">
                  <c:v>167600</c:v>
                </c:pt>
                <c:pt idx="35">
                  <c:v>180200</c:v>
                </c:pt>
                <c:pt idx="36">
                  <c:v>195200</c:v>
                </c:pt>
                <c:pt idx="37">
                  <c:v>219000</c:v>
                </c:pt>
                <c:pt idx="38">
                  <c:v>221900</c:v>
                </c:pt>
                <c:pt idx="39">
                  <c:v>217900</c:v>
                </c:pt>
                <c:pt idx="40">
                  <c:v>196600</c:v>
                </c:pt>
                <c:pt idx="41">
                  <c:v>172100</c:v>
                </c:pt>
                <c:pt idx="42">
                  <c:v>173100</c:v>
                </c:pt>
                <c:pt idx="43">
                  <c:v>166200</c:v>
                </c:pt>
                <c:pt idx="44">
                  <c:v>177200</c:v>
                </c:pt>
                <c:pt idx="45">
                  <c:v>197400</c:v>
                </c:pt>
                <c:pt idx="46">
                  <c:v>208900</c:v>
                </c:pt>
                <c:pt idx="47">
                  <c:v>223900</c:v>
                </c:pt>
                <c:pt idx="48">
                  <c:v>235500</c:v>
                </c:pt>
                <c:pt idx="49">
                  <c:v>248800</c:v>
                </c:pt>
                <c:pt idx="50">
                  <c:v>261600</c:v>
                </c:pt>
                <c:pt idx="51">
                  <c:v>274500</c:v>
                </c:pt>
              </c:numCache>
            </c:numRef>
          </c:val>
          <c:smooth val="0"/>
          <c:extLst>
            <c:ext xmlns:c16="http://schemas.microsoft.com/office/drawing/2014/chart" uri="{C3380CC4-5D6E-409C-BE32-E72D297353CC}">
              <c16:uniqueId val="{00000000-D3D7-4C84-89E1-5686701E7CBE}"/>
            </c:ext>
          </c:extLst>
        </c:ser>
        <c:ser>
          <c:idx val="1"/>
          <c:order val="1"/>
          <c:tx>
            <c:strRef>
              <c:f>Sheet1!$C$1</c:f>
              <c:strCache>
                <c:ptCount val="1"/>
                <c:pt idx="0">
                  <c:v>CA</c:v>
                </c:pt>
              </c:strCache>
            </c:strRef>
          </c:tx>
          <c:spPr>
            <a:ln w="38100">
              <a:solidFill>
                <a:schemeClr val="accent1"/>
              </a:solidFill>
            </a:ln>
          </c:spPr>
          <c:marker>
            <c:symbol val="none"/>
          </c:marker>
          <c:dLbls>
            <c:dLbl>
              <c:idx val="5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1-4B91-B936-5A522B11EA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Sheet1!$A$2:$A$53</c:f>
              <c:numCache>
                <c:formatCode>General</c:formatCode>
                <c:ptCount val="52"/>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numCache>
            </c:numRef>
          </c:cat>
          <c:val>
            <c:numRef>
              <c:f>Sheet1!$C$2:$C$53</c:f>
              <c:numCache>
                <c:formatCode>"$"#,##0</c:formatCode>
                <c:ptCount val="52"/>
                <c:pt idx="0">
                  <c:v>23210</c:v>
                </c:pt>
                <c:pt idx="1">
                  <c:v>24230</c:v>
                </c:pt>
                <c:pt idx="2">
                  <c:v>24640</c:v>
                </c:pt>
                <c:pt idx="3">
                  <c:v>26880</c:v>
                </c:pt>
                <c:pt idx="4">
                  <c:v>28810</c:v>
                </c:pt>
                <c:pt idx="5">
                  <c:v>31460</c:v>
                </c:pt>
                <c:pt idx="6">
                  <c:v>34610</c:v>
                </c:pt>
                <c:pt idx="7">
                  <c:v>41600</c:v>
                </c:pt>
                <c:pt idx="8">
                  <c:v>48630</c:v>
                </c:pt>
                <c:pt idx="9">
                  <c:v>62290</c:v>
                </c:pt>
                <c:pt idx="10">
                  <c:v>70890</c:v>
                </c:pt>
                <c:pt idx="11">
                  <c:v>84150</c:v>
                </c:pt>
                <c:pt idx="12">
                  <c:v>99550</c:v>
                </c:pt>
                <c:pt idx="13">
                  <c:v>107710</c:v>
                </c:pt>
                <c:pt idx="14">
                  <c:v>111800</c:v>
                </c:pt>
                <c:pt idx="15">
                  <c:v>114370</c:v>
                </c:pt>
                <c:pt idx="16">
                  <c:v>114260</c:v>
                </c:pt>
                <c:pt idx="17">
                  <c:v>119860</c:v>
                </c:pt>
                <c:pt idx="18">
                  <c:v>133640</c:v>
                </c:pt>
                <c:pt idx="19">
                  <c:v>142060</c:v>
                </c:pt>
                <c:pt idx="20">
                  <c:v>168200</c:v>
                </c:pt>
                <c:pt idx="21">
                  <c:v>196120</c:v>
                </c:pt>
                <c:pt idx="22">
                  <c:v>193770</c:v>
                </c:pt>
                <c:pt idx="23">
                  <c:v>200660</c:v>
                </c:pt>
                <c:pt idx="24">
                  <c:v>197030</c:v>
                </c:pt>
                <c:pt idx="25">
                  <c:v>188240</c:v>
                </c:pt>
                <c:pt idx="26">
                  <c:v>185010</c:v>
                </c:pt>
                <c:pt idx="27">
                  <c:v>178160</c:v>
                </c:pt>
                <c:pt idx="28">
                  <c:v>177270</c:v>
                </c:pt>
                <c:pt idx="29">
                  <c:v>186490</c:v>
                </c:pt>
                <c:pt idx="30">
                  <c:v>200100</c:v>
                </c:pt>
                <c:pt idx="31">
                  <c:v>217510</c:v>
                </c:pt>
                <c:pt idx="32">
                  <c:v>241350</c:v>
                </c:pt>
                <c:pt idx="33">
                  <c:v>262350</c:v>
                </c:pt>
                <c:pt idx="34">
                  <c:v>316130</c:v>
                </c:pt>
                <c:pt idx="35">
                  <c:v>371520</c:v>
                </c:pt>
                <c:pt idx="36">
                  <c:v>450770</c:v>
                </c:pt>
                <c:pt idx="37">
                  <c:v>522670</c:v>
                </c:pt>
                <c:pt idx="38">
                  <c:v>556430</c:v>
                </c:pt>
                <c:pt idx="39">
                  <c:v>560270</c:v>
                </c:pt>
                <c:pt idx="40">
                  <c:v>348490</c:v>
                </c:pt>
                <c:pt idx="41">
                  <c:v>274960</c:v>
                </c:pt>
                <c:pt idx="42">
                  <c:v>305010</c:v>
                </c:pt>
                <c:pt idx="43">
                  <c:v>286040</c:v>
                </c:pt>
                <c:pt idx="44">
                  <c:v>319310</c:v>
                </c:pt>
                <c:pt idx="45">
                  <c:v>407150</c:v>
                </c:pt>
                <c:pt idx="46">
                  <c:v>446890</c:v>
                </c:pt>
                <c:pt idx="47">
                  <c:v>476320</c:v>
                </c:pt>
                <c:pt idx="48">
                  <c:v>502930</c:v>
                </c:pt>
                <c:pt idx="49">
                  <c:v>537860</c:v>
                </c:pt>
                <c:pt idx="50">
                  <c:v>569480</c:v>
                </c:pt>
                <c:pt idx="51">
                  <c:v>592450</c:v>
                </c:pt>
              </c:numCache>
            </c:numRef>
          </c:val>
          <c:smooth val="0"/>
          <c:extLst>
            <c:ext xmlns:c16="http://schemas.microsoft.com/office/drawing/2014/chart" uri="{C3380CC4-5D6E-409C-BE32-E72D297353CC}">
              <c16:uniqueId val="{00000000-3452-4138-B681-DADAA5F07A67}"/>
            </c:ext>
          </c:extLst>
        </c:ser>
        <c:dLbls>
          <c:showLegendKey val="0"/>
          <c:showVal val="0"/>
          <c:showCatName val="0"/>
          <c:showSerName val="0"/>
          <c:showPercent val="0"/>
          <c:showBubbleSize val="0"/>
        </c:dLbls>
        <c:smooth val="0"/>
        <c:axId val="107095936"/>
        <c:axId val="107097472"/>
      </c:lineChart>
      <c:catAx>
        <c:axId val="107095936"/>
        <c:scaling>
          <c:orientation val="minMax"/>
        </c:scaling>
        <c:delete val="0"/>
        <c:axPos val="b"/>
        <c:numFmt formatCode="General" sourceLinked="0"/>
        <c:majorTickMark val="out"/>
        <c:minorTickMark val="none"/>
        <c:tickLblPos val="low"/>
        <c:spPr>
          <a:ln>
            <a:solidFill>
              <a:schemeClr val="tx2">
                <a:lumMod val="75000"/>
              </a:schemeClr>
            </a:solidFill>
          </a:ln>
        </c:spPr>
        <c:crossAx val="107097472"/>
        <c:crosses val="autoZero"/>
        <c:auto val="1"/>
        <c:lblAlgn val="ctr"/>
        <c:lblOffset val="100"/>
        <c:noMultiLvlLbl val="1"/>
      </c:catAx>
      <c:valAx>
        <c:axId val="107097472"/>
        <c:scaling>
          <c:orientation val="minMax"/>
        </c:scaling>
        <c:delete val="0"/>
        <c:axPos val="l"/>
        <c:title>
          <c:tx>
            <c:rich>
              <a:bodyPr/>
              <a:lstStyle/>
              <a:p>
                <a:pPr>
                  <a:defRPr/>
                </a:pPr>
                <a:r>
                  <a:rPr lang="en-US"/>
                  <a:t>Median Price</a:t>
                </a:r>
              </a:p>
            </c:rich>
          </c:tx>
          <c:layout>
            <c:manualLayout>
              <c:xMode val="edge"/>
              <c:yMode val="edge"/>
              <c:x val="1.5650853368941694E-3"/>
              <c:y val="0.17877083333333332"/>
            </c:manualLayout>
          </c:layout>
          <c:overlay val="0"/>
        </c:title>
        <c:numFmt formatCode="&quot;$&quot;#,##0" sourceLinked="0"/>
        <c:majorTickMark val="out"/>
        <c:minorTickMark val="none"/>
        <c:tickLblPos val="nextTo"/>
        <c:spPr>
          <a:ln>
            <a:solidFill>
              <a:schemeClr val="tx2">
                <a:lumMod val="75000"/>
              </a:schemeClr>
            </a:solidFill>
          </a:ln>
        </c:spPr>
        <c:crossAx val="107095936"/>
        <c:crosses val="autoZero"/>
        <c:crossBetween val="between"/>
      </c:valAx>
    </c:plotArea>
    <c:legend>
      <c:legendPos val="t"/>
      <c:layout>
        <c:manualLayout>
          <c:xMode val="edge"/>
          <c:yMode val="edge"/>
          <c:x val="0.44853873738347488"/>
          <c:y val="9.9253628942021541E-2"/>
          <c:w val="0.10605272175208684"/>
          <c:h val="6.5486504347005356E-2"/>
        </c:manualLayout>
      </c:layout>
      <c:overlay val="0"/>
    </c:legend>
    <c:plotVisOnly val="1"/>
    <c:dispBlanksAs val="gap"/>
    <c:showDLblsOverMax val="0"/>
  </c:chart>
  <c:txPr>
    <a:bodyPr/>
    <a:lstStyle/>
    <a:p>
      <a:pPr>
        <a:defRPr sz="24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0585467357124"/>
          <c:y val="4.3262901933942915E-2"/>
          <c:w val="0.8542734860845097"/>
          <c:h val="0.76018988314324176"/>
        </c:manualLayout>
      </c:layout>
      <c:barChart>
        <c:barDir val="col"/>
        <c:grouping val="clustered"/>
        <c:varyColors val="0"/>
        <c:ser>
          <c:idx val="0"/>
          <c:order val="0"/>
          <c:tx>
            <c:strRef>
              <c:f>Sheet1!$B$1</c:f>
              <c:strCache>
                <c:ptCount val="1"/>
                <c:pt idx="0">
                  <c:v>CA</c:v>
                </c:pt>
              </c:strCache>
            </c:strRef>
          </c:tx>
          <c:spPr>
            <a:solidFill>
              <a:schemeClr val="accent4"/>
            </a:solidFill>
            <a:ln w="38100">
              <a:noFill/>
            </a:ln>
            <a:effectLst>
              <a:outerShdw blurRad="50800" dist="38100" algn="l" rotWithShape="0">
                <a:prstClr val="black">
                  <a:alpha val="40000"/>
                </a:prstClr>
              </a:outerShdw>
            </a:effectLst>
          </c:spPr>
          <c:invertIfNegative val="0"/>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E1-461C-8E2C-93A8BA880149}"/>
                </c:ext>
              </c:extLst>
            </c:dLbl>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6A-4004-AD5D-9BB42F702A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Sheet1!$A$2:$A$57</c:f>
              <c:numCache>
                <c:formatCode>General</c:formatCode>
                <c:ptCount val="56"/>
                <c:pt idx="0">
                  <c:v>2006.1</c:v>
                </c:pt>
                <c:pt idx="1">
                  <c:v>2006.2</c:v>
                </c:pt>
                <c:pt idx="2">
                  <c:v>2006.3</c:v>
                </c:pt>
                <c:pt idx="3">
                  <c:v>2006.4</c:v>
                </c:pt>
                <c:pt idx="4">
                  <c:v>2007.1</c:v>
                </c:pt>
                <c:pt idx="5">
                  <c:v>2007.2</c:v>
                </c:pt>
                <c:pt idx="6">
                  <c:v>2007.3</c:v>
                </c:pt>
                <c:pt idx="7">
                  <c:v>2007.4</c:v>
                </c:pt>
                <c:pt idx="8">
                  <c:v>2008.1</c:v>
                </c:pt>
                <c:pt idx="9">
                  <c:v>2008.2</c:v>
                </c:pt>
                <c:pt idx="10">
                  <c:v>2008.3</c:v>
                </c:pt>
                <c:pt idx="11">
                  <c:v>2008.4</c:v>
                </c:pt>
                <c:pt idx="12">
                  <c:v>2009.1</c:v>
                </c:pt>
                <c:pt idx="13">
                  <c:v>2009.2</c:v>
                </c:pt>
                <c:pt idx="14">
                  <c:v>2009.3</c:v>
                </c:pt>
                <c:pt idx="15">
                  <c:v>2009.4</c:v>
                </c:pt>
                <c:pt idx="16">
                  <c:v>2010.1</c:v>
                </c:pt>
                <c:pt idx="17">
                  <c:v>2010.2</c:v>
                </c:pt>
                <c:pt idx="18">
                  <c:v>2010.3</c:v>
                </c:pt>
                <c:pt idx="19">
                  <c:v>2010.4</c:v>
                </c:pt>
                <c:pt idx="20">
                  <c:v>2011.1</c:v>
                </c:pt>
                <c:pt idx="21">
                  <c:v>2011.2</c:v>
                </c:pt>
                <c:pt idx="22">
                  <c:v>2011.3</c:v>
                </c:pt>
                <c:pt idx="23">
                  <c:v>2011.4</c:v>
                </c:pt>
                <c:pt idx="24">
                  <c:v>2012.1</c:v>
                </c:pt>
                <c:pt idx="25">
                  <c:v>2012.2</c:v>
                </c:pt>
                <c:pt idx="26">
                  <c:v>2012.3</c:v>
                </c:pt>
                <c:pt idx="27">
                  <c:v>2012.4</c:v>
                </c:pt>
                <c:pt idx="28">
                  <c:v>2013.1</c:v>
                </c:pt>
                <c:pt idx="29">
                  <c:v>2013.2</c:v>
                </c:pt>
                <c:pt idx="30">
                  <c:v>2013.3</c:v>
                </c:pt>
                <c:pt idx="31">
                  <c:v>2013.4</c:v>
                </c:pt>
                <c:pt idx="32">
                  <c:v>2014.1</c:v>
                </c:pt>
                <c:pt idx="33">
                  <c:v>2014.2</c:v>
                </c:pt>
                <c:pt idx="34">
                  <c:v>2014.3</c:v>
                </c:pt>
                <c:pt idx="35">
                  <c:v>2014.4</c:v>
                </c:pt>
                <c:pt idx="36">
                  <c:v>2015.1</c:v>
                </c:pt>
                <c:pt idx="37">
                  <c:v>2015.2</c:v>
                </c:pt>
                <c:pt idx="38">
                  <c:v>2015.3</c:v>
                </c:pt>
                <c:pt idx="39">
                  <c:v>2015.4</c:v>
                </c:pt>
                <c:pt idx="40">
                  <c:v>2016.1</c:v>
                </c:pt>
                <c:pt idx="41">
                  <c:v>2016.2</c:v>
                </c:pt>
                <c:pt idx="42">
                  <c:v>2016.3</c:v>
                </c:pt>
                <c:pt idx="43">
                  <c:v>2016.4</c:v>
                </c:pt>
                <c:pt idx="44">
                  <c:v>2017.1</c:v>
                </c:pt>
                <c:pt idx="45">
                  <c:v>2017.2</c:v>
                </c:pt>
                <c:pt idx="46">
                  <c:v>2017.3</c:v>
                </c:pt>
                <c:pt idx="47">
                  <c:v>2017.4</c:v>
                </c:pt>
                <c:pt idx="48">
                  <c:v>2018.1</c:v>
                </c:pt>
                <c:pt idx="49">
                  <c:v>2018.2</c:v>
                </c:pt>
                <c:pt idx="50">
                  <c:v>2018.3</c:v>
                </c:pt>
                <c:pt idx="51">
                  <c:v>2018.4</c:v>
                </c:pt>
                <c:pt idx="52">
                  <c:v>2019.1</c:v>
                </c:pt>
                <c:pt idx="53">
                  <c:v>2019.2</c:v>
                </c:pt>
                <c:pt idx="54">
                  <c:v>2019.3</c:v>
                </c:pt>
                <c:pt idx="55">
                  <c:v>2019.4</c:v>
                </c:pt>
              </c:numCache>
            </c:numRef>
          </c:cat>
          <c:val>
            <c:numRef>
              <c:f>Sheet1!$B$2:$B$57</c:f>
              <c:numCache>
                <c:formatCode>0%</c:formatCode>
                <c:ptCount val="56"/>
                <c:pt idx="0">
                  <c:v>0.13</c:v>
                </c:pt>
                <c:pt idx="1">
                  <c:v>0.12</c:v>
                </c:pt>
                <c:pt idx="2">
                  <c:v>0.12</c:v>
                </c:pt>
                <c:pt idx="3">
                  <c:v>0.12</c:v>
                </c:pt>
                <c:pt idx="4">
                  <c:v>0.13</c:v>
                </c:pt>
                <c:pt idx="5">
                  <c:v>0.11</c:v>
                </c:pt>
                <c:pt idx="6">
                  <c:v>0.11</c:v>
                </c:pt>
                <c:pt idx="7">
                  <c:v>0.18</c:v>
                </c:pt>
                <c:pt idx="8">
                  <c:v>0.26</c:v>
                </c:pt>
                <c:pt idx="9">
                  <c:v>0.28999999999999998</c:v>
                </c:pt>
                <c:pt idx="10">
                  <c:v>0.34</c:v>
                </c:pt>
                <c:pt idx="11">
                  <c:v>0.43</c:v>
                </c:pt>
                <c:pt idx="12">
                  <c:v>0.55000000000000004</c:v>
                </c:pt>
                <c:pt idx="13">
                  <c:v>0.53</c:v>
                </c:pt>
                <c:pt idx="14">
                  <c:v>0.48</c:v>
                </c:pt>
                <c:pt idx="15">
                  <c:v>0.47</c:v>
                </c:pt>
                <c:pt idx="16">
                  <c:v>0.5</c:v>
                </c:pt>
                <c:pt idx="17">
                  <c:v>0.46</c:v>
                </c:pt>
                <c:pt idx="18">
                  <c:v>0.46</c:v>
                </c:pt>
                <c:pt idx="19">
                  <c:v>0.5</c:v>
                </c:pt>
                <c:pt idx="20">
                  <c:v>0.53</c:v>
                </c:pt>
                <c:pt idx="21">
                  <c:v>0.51</c:v>
                </c:pt>
                <c:pt idx="22">
                  <c:v>0.52</c:v>
                </c:pt>
                <c:pt idx="23">
                  <c:v>0.55000000000000004</c:v>
                </c:pt>
                <c:pt idx="24">
                  <c:v>0.56000000000000005</c:v>
                </c:pt>
                <c:pt idx="25">
                  <c:v>0.51</c:v>
                </c:pt>
                <c:pt idx="26">
                  <c:v>0.49</c:v>
                </c:pt>
                <c:pt idx="27">
                  <c:v>0.48038065157992299</c:v>
                </c:pt>
                <c:pt idx="28">
                  <c:v>0.44</c:v>
                </c:pt>
                <c:pt idx="29">
                  <c:v>0.36</c:v>
                </c:pt>
                <c:pt idx="30">
                  <c:v>0.32</c:v>
                </c:pt>
                <c:pt idx="31">
                  <c:v>0.32</c:v>
                </c:pt>
                <c:pt idx="32">
                  <c:v>0.33</c:v>
                </c:pt>
                <c:pt idx="33">
                  <c:v>0.3</c:v>
                </c:pt>
                <c:pt idx="34">
                  <c:v>0.28999999999999998</c:v>
                </c:pt>
                <c:pt idx="35">
                  <c:v>0.31</c:v>
                </c:pt>
                <c:pt idx="36">
                  <c:v>0.34115210855936701</c:v>
                </c:pt>
                <c:pt idx="37">
                  <c:v>0.30517368161395614</c:v>
                </c:pt>
                <c:pt idx="38">
                  <c:v>0.28857544494408099</c:v>
                </c:pt>
                <c:pt idx="39">
                  <c:v>0.29813329044173997</c:v>
                </c:pt>
                <c:pt idx="40">
                  <c:v>0.34244616396773836</c:v>
                </c:pt>
                <c:pt idx="41">
                  <c:v>0.30517368161395603</c:v>
                </c:pt>
                <c:pt idx="42">
                  <c:v>0.31023407940154801</c:v>
                </c:pt>
                <c:pt idx="43">
                  <c:v>0.31028546657814199</c:v>
                </c:pt>
                <c:pt idx="44">
                  <c:v>0.32</c:v>
                </c:pt>
                <c:pt idx="45">
                  <c:v>0.28999999999999998</c:v>
                </c:pt>
                <c:pt idx="46">
                  <c:v>0.28000000000000003</c:v>
                </c:pt>
                <c:pt idx="47">
                  <c:v>0.28999999999999998</c:v>
                </c:pt>
                <c:pt idx="48">
                  <c:v>0.31</c:v>
                </c:pt>
                <c:pt idx="49">
                  <c:v>0.26</c:v>
                </c:pt>
                <c:pt idx="50">
                  <c:v>0.27</c:v>
                </c:pt>
                <c:pt idx="51">
                  <c:v>0.28000000000000003</c:v>
                </c:pt>
                <c:pt idx="52">
                  <c:v>0.32</c:v>
                </c:pt>
                <c:pt idx="53">
                  <c:v>0.29555219328131321</c:v>
                </c:pt>
                <c:pt idx="54">
                  <c:v>0.31</c:v>
                </c:pt>
                <c:pt idx="55">
                  <c:v>0.31</c:v>
                </c:pt>
              </c:numCache>
            </c:numRef>
          </c:val>
          <c:extLst>
            <c:ext xmlns:c16="http://schemas.microsoft.com/office/drawing/2014/chart" uri="{C3380CC4-5D6E-409C-BE32-E72D297353CC}">
              <c16:uniqueId val="{00000000-F85F-4387-9FB8-503B852C2846}"/>
            </c:ext>
          </c:extLst>
        </c:ser>
        <c:dLbls>
          <c:showLegendKey val="0"/>
          <c:showVal val="0"/>
          <c:showCatName val="0"/>
          <c:showSerName val="0"/>
          <c:showPercent val="0"/>
          <c:showBubbleSize val="0"/>
        </c:dLbls>
        <c:gapWidth val="50"/>
        <c:axId val="121348864"/>
        <c:axId val="121350400"/>
      </c:barChart>
      <c:catAx>
        <c:axId val="121348864"/>
        <c:scaling>
          <c:orientation val="minMax"/>
        </c:scaling>
        <c:delete val="0"/>
        <c:axPos val="b"/>
        <c:numFmt formatCode="General" sourceLinked="1"/>
        <c:majorTickMark val="out"/>
        <c:minorTickMark val="none"/>
        <c:tickLblPos val="nextTo"/>
        <c:spPr>
          <a:ln>
            <a:solidFill>
              <a:schemeClr val="tx2">
                <a:lumMod val="75000"/>
              </a:schemeClr>
            </a:solidFill>
          </a:ln>
        </c:spPr>
        <c:txPr>
          <a:bodyPr rot="-1980000"/>
          <a:lstStyle/>
          <a:p>
            <a:pPr>
              <a:defRPr sz="2700"/>
            </a:pPr>
            <a:endParaRPr lang="en-US"/>
          </a:p>
        </c:txPr>
        <c:crossAx val="121350400"/>
        <c:crosses val="autoZero"/>
        <c:auto val="1"/>
        <c:lblAlgn val="ctr"/>
        <c:lblOffset val="100"/>
        <c:noMultiLvlLbl val="0"/>
      </c:catAx>
      <c:valAx>
        <c:axId val="121350400"/>
        <c:scaling>
          <c:orientation val="minMax"/>
          <c:max val="0.60000000000000009"/>
        </c:scaling>
        <c:delete val="0"/>
        <c:axPos val="l"/>
        <c:title>
          <c:tx>
            <c:rich>
              <a:bodyPr/>
              <a:lstStyle/>
              <a:p>
                <a:pPr>
                  <a:defRPr/>
                </a:pPr>
                <a:r>
                  <a:rPr lang="en-US"/>
                  <a:t>% Of Households That Can Buy A Median-priced Home</a:t>
                </a:r>
              </a:p>
            </c:rich>
          </c:tx>
          <c:layout>
            <c:manualLayout>
              <c:xMode val="edge"/>
              <c:yMode val="edge"/>
              <c:x val="7.5075075075075074E-4"/>
              <c:y val="5.4630748575787556E-2"/>
            </c:manualLayout>
          </c:layout>
          <c:overlay val="0"/>
        </c:title>
        <c:numFmt formatCode="0%" sourceLinked="0"/>
        <c:majorTickMark val="out"/>
        <c:minorTickMark val="none"/>
        <c:tickLblPos val="nextTo"/>
        <c:spPr>
          <a:ln>
            <a:solidFill>
              <a:schemeClr val="tx2">
                <a:lumMod val="75000"/>
              </a:schemeClr>
            </a:solidFill>
          </a:ln>
        </c:spPr>
        <c:crossAx val="121348864"/>
        <c:crosses val="autoZero"/>
        <c:crossBetween val="between"/>
      </c:valAx>
    </c:plotArea>
    <c:plotVisOnly val="1"/>
    <c:dispBlanksAs val="gap"/>
    <c:showDLblsOverMax val="0"/>
  </c:chart>
  <c:txPr>
    <a:bodyPr/>
    <a:lstStyle/>
    <a:p>
      <a:pPr>
        <a:defRPr sz="2700" b="0">
          <a:solidFill>
            <a:schemeClr val="bg1"/>
          </a:solidFill>
          <a:latin typeface="+mn-lt"/>
          <a:cs typeface="Arial"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C99B-4522-83EF-93AA0F6F1D4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99B-4522-83EF-93AA0F6F1D4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C99B-4522-83EF-93AA0F6F1D4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C99B-4522-83EF-93AA0F6F1D4A}"/>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8-3CC3-4D4F-8F54-F4F3C31264D4}"/>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0A-522C-42AF-8EA6-FE2A63373787}"/>
              </c:ext>
            </c:extLst>
          </c:dPt>
          <c:dLbls>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2C-42AF-8EA6-FE2A63373787}"/>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C3-4D4F-8F54-F4F3C31264D4}"/>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2C-42AF-8EA6-FE2A6337378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mmm\-yy</c:formatCode>
                <c:ptCount val="18"/>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numCache>
            </c:numRef>
          </c:cat>
          <c:val>
            <c:numRef>
              <c:f>Sheet1!$B$2:$B$19</c:f>
              <c:numCache>
                <c:formatCode>0%</c:formatCode>
                <c:ptCount val="18"/>
                <c:pt idx="0">
                  <c:v>0.56999999999999995</c:v>
                </c:pt>
                <c:pt idx="1">
                  <c:v>0.55666666666666664</c:v>
                </c:pt>
                <c:pt idx="2">
                  <c:v>0.51495016611295685</c:v>
                </c:pt>
                <c:pt idx="3">
                  <c:v>0.45666666666666667</c:v>
                </c:pt>
                <c:pt idx="4">
                  <c:v>0.48184818481848185</c:v>
                </c:pt>
                <c:pt idx="5">
                  <c:v>0.49668874172185429</c:v>
                </c:pt>
                <c:pt idx="6">
                  <c:v>0.53</c:v>
                </c:pt>
                <c:pt idx="7">
                  <c:v>0.47508305647840532</c:v>
                </c:pt>
                <c:pt idx="8">
                  <c:v>0.45182724252491696</c:v>
                </c:pt>
                <c:pt idx="9">
                  <c:v>0.51</c:v>
                </c:pt>
                <c:pt idx="10">
                  <c:v>0.48524590163934428</c:v>
                </c:pt>
                <c:pt idx="11">
                  <c:v>0.52</c:v>
                </c:pt>
                <c:pt idx="12">
                  <c:v>0.46204620462046203</c:v>
                </c:pt>
                <c:pt idx="13">
                  <c:v>0.52333333333333332</c:v>
                </c:pt>
                <c:pt idx="14">
                  <c:v>0.47</c:v>
                </c:pt>
                <c:pt idx="15">
                  <c:v>0.51333333333333331</c:v>
                </c:pt>
                <c:pt idx="16">
                  <c:v>0.55813953488372092</c:v>
                </c:pt>
                <c:pt idx="17">
                  <c:v>0.62037962037962036</c:v>
                </c:pt>
              </c:numCache>
            </c:numRef>
          </c:val>
          <c:extLst>
            <c:ext xmlns:c16="http://schemas.microsoft.com/office/drawing/2014/chart" uri="{C3380CC4-5D6E-409C-BE32-E72D297353CC}">
              <c16:uniqueId val="{00000000-560D-4334-A32A-F556AE3E1AD6}"/>
            </c:ext>
          </c:extLst>
        </c:ser>
        <c:dLbls>
          <c:dLblPos val="outEnd"/>
          <c:showLegendKey val="0"/>
          <c:showVal val="1"/>
          <c:showCatName val="0"/>
          <c:showSerName val="0"/>
          <c:showPercent val="0"/>
          <c:showBubbleSize val="0"/>
        </c:dLbls>
        <c:gapWidth val="100"/>
        <c:overlap val="-27"/>
        <c:axId val="1736999232"/>
        <c:axId val="1737936448"/>
      </c:barChart>
      <c:dateAx>
        <c:axId val="17369992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737936448"/>
        <c:crosses val="autoZero"/>
        <c:auto val="1"/>
        <c:lblOffset val="100"/>
        <c:baseTimeUnit val="months"/>
      </c:dateAx>
      <c:valAx>
        <c:axId val="1737936448"/>
        <c:scaling>
          <c:orientation val="minMax"/>
          <c:max val="1"/>
        </c:scaling>
        <c:delete val="1"/>
        <c:axPos val="l"/>
        <c:numFmt formatCode="0%" sourceLinked="1"/>
        <c:majorTickMark val="out"/>
        <c:minorTickMark val="none"/>
        <c:tickLblPos val="nextTo"/>
        <c:crossAx val="173699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B308-4A27-9529-2C91267DBF0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B308-4A27-9529-2C91267DBF0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B308-4A27-9529-2C91267DBF0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08-4A27-9529-2C91267DBF0B}"/>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8-B678-48A5-80DA-307C4BEA2476}"/>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0A-2498-4820-A7F4-D8D8066E001F}"/>
              </c:ext>
            </c:extLst>
          </c:dPt>
          <c:dLbls>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98-4820-A7F4-D8D8066E001F}"/>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78-48A5-80DA-307C4BEA2476}"/>
                </c:ext>
              </c:extLst>
            </c:dLbl>
            <c:dLbl>
              <c:idx val="17"/>
              <c:layout>
                <c:manualLayout>
                  <c:x val="1.1203181350647478E-2"/>
                  <c:y val="-6.39252949875521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98-4820-A7F4-D8D8066E001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mmm\-yy</c:formatCode>
                <c:ptCount val="18"/>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numCache>
            </c:numRef>
          </c:cat>
          <c:val>
            <c:numRef>
              <c:f>Sheet1!$B$2:$B$19</c:f>
              <c:numCache>
                <c:formatCode>0%</c:formatCode>
                <c:ptCount val="18"/>
                <c:pt idx="0">
                  <c:v>0.22333333333333333</c:v>
                </c:pt>
                <c:pt idx="1">
                  <c:v>0.21</c:v>
                </c:pt>
                <c:pt idx="2">
                  <c:v>0.26797385620915032</c:v>
                </c:pt>
                <c:pt idx="3">
                  <c:v>0.25159235668789809</c:v>
                </c:pt>
                <c:pt idx="4">
                  <c:v>0.22442244224422442</c:v>
                </c:pt>
                <c:pt idx="5">
                  <c:v>0.24503311258278146</c:v>
                </c:pt>
                <c:pt idx="6">
                  <c:v>0.24</c:v>
                </c:pt>
                <c:pt idx="7">
                  <c:v>0.21926910299003322</c:v>
                </c:pt>
                <c:pt idx="8">
                  <c:v>0.22259136212624583</c:v>
                </c:pt>
                <c:pt idx="9">
                  <c:v>0.25666666666666665</c:v>
                </c:pt>
                <c:pt idx="10">
                  <c:v>0.23278688524590163</c:v>
                </c:pt>
                <c:pt idx="11">
                  <c:v>0.22666666666666666</c:v>
                </c:pt>
                <c:pt idx="12">
                  <c:v>0.21782178217821782</c:v>
                </c:pt>
                <c:pt idx="13">
                  <c:v>0.21666666666666667</c:v>
                </c:pt>
                <c:pt idx="14">
                  <c:v>0.24333333333333335</c:v>
                </c:pt>
                <c:pt idx="15">
                  <c:v>0.24333333333333335</c:v>
                </c:pt>
                <c:pt idx="16">
                  <c:v>0.24916943521594684</c:v>
                </c:pt>
                <c:pt idx="17">
                  <c:v>0.23476523476523475</c:v>
                </c:pt>
              </c:numCache>
            </c:numRef>
          </c:val>
          <c:extLst>
            <c:ext xmlns:c16="http://schemas.microsoft.com/office/drawing/2014/chart" uri="{C3380CC4-5D6E-409C-BE32-E72D297353CC}">
              <c16:uniqueId val="{00000000-F2CC-4E7B-A50E-07F9395750CC}"/>
            </c:ext>
          </c:extLst>
        </c:ser>
        <c:dLbls>
          <c:dLblPos val="outEnd"/>
          <c:showLegendKey val="0"/>
          <c:showVal val="1"/>
          <c:showCatName val="0"/>
          <c:showSerName val="0"/>
          <c:showPercent val="0"/>
          <c:showBubbleSize val="0"/>
        </c:dLbls>
        <c:gapWidth val="100"/>
        <c:axId val="1736999232"/>
        <c:axId val="1737936448"/>
      </c:barChart>
      <c:dateAx>
        <c:axId val="17369992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737936448"/>
        <c:crosses val="autoZero"/>
        <c:auto val="1"/>
        <c:lblOffset val="100"/>
        <c:baseTimeUnit val="months"/>
      </c:dateAx>
      <c:valAx>
        <c:axId val="1737936448"/>
        <c:scaling>
          <c:orientation val="minMax"/>
          <c:max val="1"/>
        </c:scaling>
        <c:delete val="1"/>
        <c:axPos val="l"/>
        <c:numFmt formatCode="0%" sourceLinked="1"/>
        <c:majorTickMark val="out"/>
        <c:minorTickMark val="none"/>
        <c:tickLblPos val="nextTo"/>
        <c:crossAx val="173699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Century Gothic" panose="020B0502020202020204" pitchFamily="34" charset="0"/>
                <a:ea typeface="+mn-ea"/>
                <a:cs typeface="+mn-cs"/>
              </a:defRPr>
            </a:pPr>
            <a:r>
              <a:rPr lang="en-US"/>
              <a:t>Homeownership Rate</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CA</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C6-49CD-A440-981E8C6E7CE1}"/>
                </c:ext>
              </c:extLst>
            </c:dLbl>
            <c:dLbl>
              <c:idx val="57"/>
              <c:layout>
                <c:manualLayout>
                  <c:x val="-7.9676910754257002E-4"/>
                  <c:y val="5.55555633950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C6-49CD-A440-981E8C6E7CE1}"/>
                </c:ext>
              </c:extLst>
            </c:dLbl>
            <c:numFmt formatCode="#,##0.0" sourceLinked="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Sheet1!$A$2:$A$59</c:f>
              <c:strCache>
                <c:ptCount val="58"/>
                <c:pt idx="0">
                  <c:v>Q1-05</c:v>
                </c:pt>
                <c:pt idx="1">
                  <c:v>Q2-05</c:v>
                </c:pt>
                <c:pt idx="2">
                  <c:v>Q3-05</c:v>
                </c:pt>
                <c:pt idx="3">
                  <c:v>Q4-05</c:v>
                </c:pt>
                <c:pt idx="4">
                  <c:v>Q1-06</c:v>
                </c:pt>
                <c:pt idx="5">
                  <c:v>Q2-06</c:v>
                </c:pt>
                <c:pt idx="6">
                  <c:v>Q3-06</c:v>
                </c:pt>
                <c:pt idx="7">
                  <c:v>Q4-06</c:v>
                </c:pt>
                <c:pt idx="8">
                  <c:v>Q1-07</c:v>
                </c:pt>
                <c:pt idx="9">
                  <c:v>Q2-07</c:v>
                </c:pt>
                <c:pt idx="10">
                  <c:v>Q3-07</c:v>
                </c:pt>
                <c:pt idx="11">
                  <c:v>Q4-07</c:v>
                </c:pt>
                <c:pt idx="12">
                  <c:v>Q1-08</c:v>
                </c:pt>
                <c:pt idx="13">
                  <c:v>Q2-08</c:v>
                </c:pt>
                <c:pt idx="14">
                  <c:v>Q3-08</c:v>
                </c:pt>
                <c:pt idx="15">
                  <c:v>Q4-08</c:v>
                </c:pt>
                <c:pt idx="16">
                  <c:v>Q1-09</c:v>
                </c:pt>
                <c:pt idx="17">
                  <c:v>Q2-09</c:v>
                </c:pt>
                <c:pt idx="18">
                  <c:v>Q3-09</c:v>
                </c:pt>
                <c:pt idx="19">
                  <c:v>Q4-09</c:v>
                </c:pt>
                <c:pt idx="20">
                  <c:v>Q1-10</c:v>
                </c:pt>
                <c:pt idx="21">
                  <c:v>Q2-10</c:v>
                </c:pt>
                <c:pt idx="22">
                  <c:v>Q3-10</c:v>
                </c:pt>
                <c:pt idx="23">
                  <c:v>Q4-10</c:v>
                </c:pt>
                <c:pt idx="24">
                  <c:v>Q1-11</c:v>
                </c:pt>
                <c:pt idx="25">
                  <c:v>Q2-11</c:v>
                </c:pt>
                <c:pt idx="26">
                  <c:v>Q3-11</c:v>
                </c:pt>
                <c:pt idx="27">
                  <c:v>Q4-11</c:v>
                </c:pt>
                <c:pt idx="28">
                  <c:v>Q1-12</c:v>
                </c:pt>
                <c:pt idx="29">
                  <c:v>Q2-12</c:v>
                </c:pt>
                <c:pt idx="30">
                  <c:v>Q3-12</c:v>
                </c:pt>
                <c:pt idx="31">
                  <c:v>Q4-12</c:v>
                </c:pt>
                <c:pt idx="32">
                  <c:v>Q1-13</c:v>
                </c:pt>
                <c:pt idx="33">
                  <c:v>Q2-13</c:v>
                </c:pt>
                <c:pt idx="34">
                  <c:v>Q3-13</c:v>
                </c:pt>
                <c:pt idx="35">
                  <c:v>Q4-13</c:v>
                </c:pt>
                <c:pt idx="36">
                  <c:v>Q1-14</c:v>
                </c:pt>
                <c:pt idx="37">
                  <c:v>Q2-14</c:v>
                </c:pt>
                <c:pt idx="38">
                  <c:v>Q3-14</c:v>
                </c:pt>
                <c:pt idx="39">
                  <c:v>Q4-14</c:v>
                </c:pt>
                <c:pt idx="40">
                  <c:v>Q1-15</c:v>
                </c:pt>
                <c:pt idx="41">
                  <c:v>Q2-15</c:v>
                </c:pt>
                <c:pt idx="42">
                  <c:v>Q3-15</c:v>
                </c:pt>
                <c:pt idx="43">
                  <c:v>Q4-15</c:v>
                </c:pt>
                <c:pt idx="44">
                  <c:v>Q1-16</c:v>
                </c:pt>
                <c:pt idx="45">
                  <c:v>Q2-16</c:v>
                </c:pt>
                <c:pt idx="46">
                  <c:v>Q3-16</c:v>
                </c:pt>
                <c:pt idx="47">
                  <c:v>Q4-16</c:v>
                </c:pt>
                <c:pt idx="48">
                  <c:v>Q1-17</c:v>
                </c:pt>
                <c:pt idx="49">
                  <c:v>Q2-17</c:v>
                </c:pt>
                <c:pt idx="50">
                  <c:v>Q3-17</c:v>
                </c:pt>
                <c:pt idx="51">
                  <c:v>Q4-17</c:v>
                </c:pt>
                <c:pt idx="52">
                  <c:v>Q1-18</c:v>
                </c:pt>
                <c:pt idx="53">
                  <c:v>Q2-18</c:v>
                </c:pt>
                <c:pt idx="54">
                  <c:v>Q3-18</c:v>
                </c:pt>
                <c:pt idx="55">
                  <c:v>Q4-18</c:v>
                </c:pt>
                <c:pt idx="56">
                  <c:v>Q1-19</c:v>
                </c:pt>
                <c:pt idx="57">
                  <c:v>Q2-19</c:v>
                </c:pt>
              </c:strCache>
            </c:strRef>
          </c:cat>
          <c:val>
            <c:numRef>
              <c:f>Sheet1!$B$2:$B$59</c:f>
              <c:numCache>
                <c:formatCode>General</c:formatCode>
                <c:ptCount val="58"/>
                <c:pt idx="0">
                  <c:v>59.9</c:v>
                </c:pt>
                <c:pt idx="1">
                  <c:v>59</c:v>
                </c:pt>
                <c:pt idx="2">
                  <c:v>59.8</c:v>
                </c:pt>
                <c:pt idx="3">
                  <c:v>60.1</c:v>
                </c:pt>
                <c:pt idx="4">
                  <c:v>59.8</c:v>
                </c:pt>
                <c:pt idx="5">
                  <c:v>60.1</c:v>
                </c:pt>
                <c:pt idx="6">
                  <c:v>60.7</c:v>
                </c:pt>
                <c:pt idx="7">
                  <c:v>60</c:v>
                </c:pt>
                <c:pt idx="8">
                  <c:v>58.4</c:v>
                </c:pt>
                <c:pt idx="9">
                  <c:v>58.7</c:v>
                </c:pt>
                <c:pt idx="10">
                  <c:v>58.5</c:v>
                </c:pt>
                <c:pt idx="11">
                  <c:v>57.7</c:v>
                </c:pt>
                <c:pt idx="12">
                  <c:v>56.9</c:v>
                </c:pt>
                <c:pt idx="13">
                  <c:v>57.7</c:v>
                </c:pt>
                <c:pt idx="14">
                  <c:v>58.5</c:v>
                </c:pt>
                <c:pt idx="15">
                  <c:v>56.9</c:v>
                </c:pt>
                <c:pt idx="16">
                  <c:v>56.8</c:v>
                </c:pt>
                <c:pt idx="17">
                  <c:v>56.9</c:v>
                </c:pt>
                <c:pt idx="18">
                  <c:v>57.3</c:v>
                </c:pt>
                <c:pt idx="19">
                  <c:v>56.8</c:v>
                </c:pt>
                <c:pt idx="20">
                  <c:v>56.5</c:v>
                </c:pt>
                <c:pt idx="21">
                  <c:v>56.3</c:v>
                </c:pt>
                <c:pt idx="22">
                  <c:v>56.2</c:v>
                </c:pt>
                <c:pt idx="23">
                  <c:v>55.4</c:v>
                </c:pt>
                <c:pt idx="24">
                  <c:v>55.3</c:v>
                </c:pt>
                <c:pt idx="25">
                  <c:v>55.2</c:v>
                </c:pt>
                <c:pt idx="26">
                  <c:v>55.9</c:v>
                </c:pt>
                <c:pt idx="27">
                  <c:v>54.8</c:v>
                </c:pt>
                <c:pt idx="28">
                  <c:v>54.4</c:v>
                </c:pt>
                <c:pt idx="29">
                  <c:v>54.7</c:v>
                </c:pt>
                <c:pt idx="30">
                  <c:v>54.9</c:v>
                </c:pt>
                <c:pt idx="31">
                  <c:v>54.1</c:v>
                </c:pt>
                <c:pt idx="32">
                  <c:v>54.2</c:v>
                </c:pt>
                <c:pt idx="33">
                  <c:v>54</c:v>
                </c:pt>
                <c:pt idx="34">
                  <c:v>54.4</c:v>
                </c:pt>
                <c:pt idx="35">
                  <c:v>54.6</c:v>
                </c:pt>
                <c:pt idx="36">
                  <c:v>54.5</c:v>
                </c:pt>
                <c:pt idx="37">
                  <c:v>54.9</c:v>
                </c:pt>
                <c:pt idx="38">
                  <c:v>54.3</c:v>
                </c:pt>
                <c:pt idx="39">
                  <c:v>53.2</c:v>
                </c:pt>
                <c:pt idx="40">
                  <c:v>54.6</c:v>
                </c:pt>
                <c:pt idx="41">
                  <c:v>54.4</c:v>
                </c:pt>
                <c:pt idx="42">
                  <c:v>54</c:v>
                </c:pt>
                <c:pt idx="43">
                  <c:v>54.1</c:v>
                </c:pt>
                <c:pt idx="44">
                  <c:v>54.1</c:v>
                </c:pt>
                <c:pt idx="45">
                  <c:v>53.4</c:v>
                </c:pt>
                <c:pt idx="46">
                  <c:v>53.2</c:v>
                </c:pt>
                <c:pt idx="47">
                  <c:v>54.6</c:v>
                </c:pt>
                <c:pt idx="48">
                  <c:v>55.1</c:v>
                </c:pt>
                <c:pt idx="49">
                  <c:v>53.8</c:v>
                </c:pt>
                <c:pt idx="50">
                  <c:v>53.5</c:v>
                </c:pt>
                <c:pt idx="51">
                  <c:v>55.1</c:v>
                </c:pt>
                <c:pt idx="52">
                  <c:v>55.2</c:v>
                </c:pt>
                <c:pt idx="53">
                  <c:v>54.3</c:v>
                </c:pt>
                <c:pt idx="54">
                  <c:v>55.2</c:v>
                </c:pt>
                <c:pt idx="55">
                  <c:v>56</c:v>
                </c:pt>
                <c:pt idx="56">
                  <c:v>54</c:v>
                </c:pt>
                <c:pt idx="57">
                  <c:v>53.2</c:v>
                </c:pt>
              </c:numCache>
            </c:numRef>
          </c:val>
          <c:smooth val="0"/>
          <c:extLst>
            <c:ext xmlns:c16="http://schemas.microsoft.com/office/drawing/2014/chart" uri="{C3380CC4-5D6E-409C-BE32-E72D297353CC}">
              <c16:uniqueId val="{00000001-01C6-49CD-A440-981E8C6E7CE1}"/>
            </c:ext>
          </c:extLst>
        </c:ser>
        <c:ser>
          <c:idx val="1"/>
          <c:order val="1"/>
          <c:tx>
            <c:strRef>
              <c:f>Sheet1!$C$1</c:f>
              <c:strCache>
                <c:ptCount val="1"/>
                <c:pt idx="0">
                  <c:v>U.S.</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strRef>
              <c:f>Sheet1!$A$2:$A$59</c:f>
              <c:strCache>
                <c:ptCount val="58"/>
                <c:pt idx="0">
                  <c:v>Q1-05</c:v>
                </c:pt>
                <c:pt idx="1">
                  <c:v>Q2-05</c:v>
                </c:pt>
                <c:pt idx="2">
                  <c:v>Q3-05</c:v>
                </c:pt>
                <c:pt idx="3">
                  <c:v>Q4-05</c:v>
                </c:pt>
                <c:pt idx="4">
                  <c:v>Q1-06</c:v>
                </c:pt>
                <c:pt idx="5">
                  <c:v>Q2-06</c:v>
                </c:pt>
                <c:pt idx="6">
                  <c:v>Q3-06</c:v>
                </c:pt>
                <c:pt idx="7">
                  <c:v>Q4-06</c:v>
                </c:pt>
                <c:pt idx="8">
                  <c:v>Q1-07</c:v>
                </c:pt>
                <c:pt idx="9">
                  <c:v>Q2-07</c:v>
                </c:pt>
                <c:pt idx="10">
                  <c:v>Q3-07</c:v>
                </c:pt>
                <c:pt idx="11">
                  <c:v>Q4-07</c:v>
                </c:pt>
                <c:pt idx="12">
                  <c:v>Q1-08</c:v>
                </c:pt>
                <c:pt idx="13">
                  <c:v>Q2-08</c:v>
                </c:pt>
                <c:pt idx="14">
                  <c:v>Q3-08</c:v>
                </c:pt>
                <c:pt idx="15">
                  <c:v>Q4-08</c:v>
                </c:pt>
                <c:pt idx="16">
                  <c:v>Q1-09</c:v>
                </c:pt>
                <c:pt idx="17">
                  <c:v>Q2-09</c:v>
                </c:pt>
                <c:pt idx="18">
                  <c:v>Q3-09</c:v>
                </c:pt>
                <c:pt idx="19">
                  <c:v>Q4-09</c:v>
                </c:pt>
                <c:pt idx="20">
                  <c:v>Q1-10</c:v>
                </c:pt>
                <c:pt idx="21">
                  <c:v>Q2-10</c:v>
                </c:pt>
                <c:pt idx="22">
                  <c:v>Q3-10</c:v>
                </c:pt>
                <c:pt idx="23">
                  <c:v>Q4-10</c:v>
                </c:pt>
                <c:pt idx="24">
                  <c:v>Q1-11</c:v>
                </c:pt>
                <c:pt idx="25">
                  <c:v>Q2-11</c:v>
                </c:pt>
                <c:pt idx="26">
                  <c:v>Q3-11</c:v>
                </c:pt>
                <c:pt idx="27">
                  <c:v>Q4-11</c:v>
                </c:pt>
                <c:pt idx="28">
                  <c:v>Q1-12</c:v>
                </c:pt>
                <c:pt idx="29">
                  <c:v>Q2-12</c:v>
                </c:pt>
                <c:pt idx="30">
                  <c:v>Q3-12</c:v>
                </c:pt>
                <c:pt idx="31">
                  <c:v>Q4-12</c:v>
                </c:pt>
                <c:pt idx="32">
                  <c:v>Q1-13</c:v>
                </c:pt>
                <c:pt idx="33">
                  <c:v>Q2-13</c:v>
                </c:pt>
                <c:pt idx="34">
                  <c:v>Q3-13</c:v>
                </c:pt>
                <c:pt idx="35">
                  <c:v>Q4-13</c:v>
                </c:pt>
                <c:pt idx="36">
                  <c:v>Q1-14</c:v>
                </c:pt>
                <c:pt idx="37">
                  <c:v>Q2-14</c:v>
                </c:pt>
                <c:pt idx="38">
                  <c:v>Q3-14</c:v>
                </c:pt>
                <c:pt idx="39">
                  <c:v>Q4-14</c:v>
                </c:pt>
                <c:pt idx="40">
                  <c:v>Q1-15</c:v>
                </c:pt>
                <c:pt idx="41">
                  <c:v>Q2-15</c:v>
                </c:pt>
                <c:pt idx="42">
                  <c:v>Q3-15</c:v>
                </c:pt>
                <c:pt idx="43">
                  <c:v>Q4-15</c:v>
                </c:pt>
                <c:pt idx="44">
                  <c:v>Q1-16</c:v>
                </c:pt>
                <c:pt idx="45">
                  <c:v>Q2-16</c:v>
                </c:pt>
                <c:pt idx="46">
                  <c:v>Q3-16</c:v>
                </c:pt>
                <c:pt idx="47">
                  <c:v>Q4-16</c:v>
                </c:pt>
                <c:pt idx="48">
                  <c:v>Q1-17</c:v>
                </c:pt>
                <c:pt idx="49">
                  <c:v>Q2-17</c:v>
                </c:pt>
                <c:pt idx="50">
                  <c:v>Q3-17</c:v>
                </c:pt>
                <c:pt idx="51">
                  <c:v>Q4-17</c:v>
                </c:pt>
                <c:pt idx="52">
                  <c:v>Q1-18</c:v>
                </c:pt>
                <c:pt idx="53">
                  <c:v>Q2-18</c:v>
                </c:pt>
                <c:pt idx="54">
                  <c:v>Q3-18</c:v>
                </c:pt>
                <c:pt idx="55">
                  <c:v>Q4-18</c:v>
                </c:pt>
                <c:pt idx="56">
                  <c:v>Q1-19</c:v>
                </c:pt>
                <c:pt idx="57">
                  <c:v>Q2-19</c:v>
                </c:pt>
              </c:strCache>
            </c:strRef>
          </c:cat>
          <c:val>
            <c:numRef>
              <c:f>Sheet1!$C$2:$C$59</c:f>
              <c:numCache>
                <c:formatCode>General</c:formatCode>
                <c:ptCount val="58"/>
                <c:pt idx="0">
                  <c:v>69.2</c:v>
                </c:pt>
                <c:pt idx="1">
                  <c:v>68.7</c:v>
                </c:pt>
                <c:pt idx="2">
                  <c:v>68.7</c:v>
                </c:pt>
                <c:pt idx="3">
                  <c:v>68.900000000000006</c:v>
                </c:pt>
                <c:pt idx="4">
                  <c:v>68.599999999999994</c:v>
                </c:pt>
                <c:pt idx="5">
                  <c:v>68.8</c:v>
                </c:pt>
                <c:pt idx="6">
                  <c:v>68.900000000000006</c:v>
                </c:pt>
                <c:pt idx="7">
                  <c:v>68.8</c:v>
                </c:pt>
                <c:pt idx="8">
                  <c:v>68.5</c:v>
                </c:pt>
                <c:pt idx="9">
                  <c:v>68.3</c:v>
                </c:pt>
                <c:pt idx="10">
                  <c:v>68</c:v>
                </c:pt>
                <c:pt idx="11">
                  <c:v>67.8</c:v>
                </c:pt>
                <c:pt idx="12">
                  <c:v>67.900000000000006</c:v>
                </c:pt>
                <c:pt idx="13">
                  <c:v>68.099999999999994</c:v>
                </c:pt>
                <c:pt idx="14">
                  <c:v>67.7</c:v>
                </c:pt>
                <c:pt idx="15">
                  <c:v>67.5</c:v>
                </c:pt>
                <c:pt idx="16">
                  <c:v>67.400000000000006</c:v>
                </c:pt>
                <c:pt idx="17">
                  <c:v>67.400000000000006</c:v>
                </c:pt>
                <c:pt idx="18">
                  <c:v>67.400000000000006</c:v>
                </c:pt>
                <c:pt idx="19">
                  <c:v>67.2</c:v>
                </c:pt>
                <c:pt idx="20">
                  <c:v>67.2</c:v>
                </c:pt>
                <c:pt idx="21">
                  <c:v>66.900000000000006</c:v>
                </c:pt>
                <c:pt idx="22">
                  <c:v>66.7</c:v>
                </c:pt>
                <c:pt idx="23">
                  <c:v>66.5</c:v>
                </c:pt>
                <c:pt idx="24">
                  <c:v>66.5</c:v>
                </c:pt>
                <c:pt idx="25">
                  <c:v>66</c:v>
                </c:pt>
                <c:pt idx="26">
                  <c:v>66.099999999999994</c:v>
                </c:pt>
                <c:pt idx="27">
                  <c:v>65.900000000000006</c:v>
                </c:pt>
                <c:pt idx="28">
                  <c:v>65.599999999999994</c:v>
                </c:pt>
                <c:pt idx="29">
                  <c:v>65.599999999999994</c:v>
                </c:pt>
                <c:pt idx="30">
                  <c:v>65.400000000000006</c:v>
                </c:pt>
                <c:pt idx="31">
                  <c:v>65.3</c:v>
                </c:pt>
                <c:pt idx="32">
                  <c:v>65.2</c:v>
                </c:pt>
                <c:pt idx="33">
                  <c:v>65.099999999999994</c:v>
                </c:pt>
                <c:pt idx="34">
                  <c:v>65.2</c:v>
                </c:pt>
                <c:pt idx="35">
                  <c:v>65.099999999999994</c:v>
                </c:pt>
                <c:pt idx="36">
                  <c:v>64.900000000000006</c:v>
                </c:pt>
                <c:pt idx="37">
                  <c:v>64.8</c:v>
                </c:pt>
                <c:pt idx="38">
                  <c:v>64.3</c:v>
                </c:pt>
                <c:pt idx="39">
                  <c:v>63.9</c:v>
                </c:pt>
                <c:pt idx="40">
                  <c:v>63.8</c:v>
                </c:pt>
                <c:pt idx="41">
                  <c:v>63.5</c:v>
                </c:pt>
                <c:pt idx="42">
                  <c:v>63.6</c:v>
                </c:pt>
                <c:pt idx="43">
                  <c:v>63.7</c:v>
                </c:pt>
                <c:pt idx="44">
                  <c:v>63.6</c:v>
                </c:pt>
                <c:pt idx="45">
                  <c:v>63</c:v>
                </c:pt>
                <c:pt idx="46">
                  <c:v>63.4</c:v>
                </c:pt>
                <c:pt idx="47">
                  <c:v>63.6</c:v>
                </c:pt>
                <c:pt idx="48">
                  <c:v>63.7</c:v>
                </c:pt>
                <c:pt idx="49">
                  <c:v>63.8</c:v>
                </c:pt>
                <c:pt idx="50">
                  <c:v>63.9</c:v>
                </c:pt>
                <c:pt idx="51">
                  <c:v>64</c:v>
                </c:pt>
                <c:pt idx="52">
                  <c:v>64.2</c:v>
                </c:pt>
                <c:pt idx="53">
                  <c:v>64.3</c:v>
                </c:pt>
                <c:pt idx="54">
                  <c:v>64.400000000000006</c:v>
                </c:pt>
                <c:pt idx="55">
                  <c:v>64.8</c:v>
                </c:pt>
                <c:pt idx="56">
                  <c:v>64.2</c:v>
                </c:pt>
                <c:pt idx="57">
                  <c:v>64.099999999999994</c:v>
                </c:pt>
              </c:numCache>
            </c:numRef>
          </c:val>
          <c:smooth val="0"/>
          <c:extLst>
            <c:ext xmlns:c16="http://schemas.microsoft.com/office/drawing/2014/chart" uri="{C3380CC4-5D6E-409C-BE32-E72D297353CC}">
              <c16:uniqueId val="{00000002-01C6-49CD-A440-981E8C6E7CE1}"/>
            </c:ext>
          </c:extLst>
        </c:ser>
        <c:dLbls>
          <c:showLegendKey val="0"/>
          <c:showVal val="0"/>
          <c:showCatName val="0"/>
          <c:showSerName val="0"/>
          <c:showPercent val="0"/>
          <c:showBubbleSize val="0"/>
        </c:dLbls>
        <c:smooth val="0"/>
        <c:axId val="-2128582888"/>
        <c:axId val="-2128586504"/>
      </c:lineChart>
      <c:catAx>
        <c:axId val="-212858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crossAx val="-2128586504"/>
        <c:crosses val="autoZero"/>
        <c:auto val="1"/>
        <c:lblAlgn val="ctr"/>
        <c:lblOffset val="100"/>
        <c:noMultiLvlLbl val="0"/>
      </c:catAx>
      <c:valAx>
        <c:axId val="-2128586504"/>
        <c:scaling>
          <c:orientation val="minMax"/>
          <c:min val="50"/>
        </c:scaling>
        <c:delete val="0"/>
        <c:axPos val="l"/>
        <c:title>
          <c:tx>
            <c:rich>
              <a:bodyPr rot="-54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r>
                  <a:rPr lang="en-US" dirty="0"/>
                  <a:t>% Percent</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crossAx val="-2128582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400">
          <a:solidFill>
            <a:schemeClr val="bg1"/>
          </a:solidFill>
          <a:latin typeface="Century Gothic" panose="020B0502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968260911830506E-2"/>
          <c:y val="2.9255319148936199E-2"/>
          <c:w val="0.91830951686594697"/>
          <c:h val="0.88938829787233997"/>
        </c:manualLayout>
      </c:layout>
      <c:lineChart>
        <c:grouping val="standard"/>
        <c:varyColors val="0"/>
        <c:ser>
          <c:idx val="0"/>
          <c:order val="0"/>
          <c:tx>
            <c:strRef>
              <c:f>Sheet1!$B$1</c:f>
              <c:strCache>
                <c:ptCount val="1"/>
                <c:pt idx="0">
                  <c:v>White</c:v>
                </c:pt>
              </c:strCache>
            </c:strRef>
          </c:tx>
          <c:spPr>
            <a:ln w="38100">
              <a:solidFill>
                <a:srgbClr val="00B050"/>
              </a:solidFill>
            </a:ln>
            <a:effectLst>
              <a:outerShdw blurRad="50800" dist="38100" algn="l" rotWithShape="0">
                <a:prstClr val="black">
                  <a:alpha val="40000"/>
                </a:prstClr>
              </a:outerShdw>
            </a:effectLst>
          </c:spPr>
          <c:marker>
            <c:symbol val="none"/>
          </c:marker>
          <c:dPt>
            <c:idx val="0"/>
            <c:bubble3D val="0"/>
            <c:extLst>
              <c:ext xmlns:c16="http://schemas.microsoft.com/office/drawing/2014/chart" uri="{C3380CC4-5D6E-409C-BE32-E72D297353CC}">
                <c16:uniqueId val="{00000000-BC28-4812-AB7A-B8D4FE95714A}"/>
              </c:ext>
            </c:extLst>
          </c:dPt>
          <c:dPt>
            <c:idx val="1"/>
            <c:bubble3D val="0"/>
            <c:extLst>
              <c:ext xmlns:c16="http://schemas.microsoft.com/office/drawing/2014/chart" uri="{C3380CC4-5D6E-409C-BE32-E72D297353CC}">
                <c16:uniqueId val="{00000001-BC28-4812-AB7A-B8D4FE95714A}"/>
              </c:ext>
            </c:extLst>
          </c:dPt>
          <c:dPt>
            <c:idx val="2"/>
            <c:bubble3D val="0"/>
            <c:extLst>
              <c:ext xmlns:c16="http://schemas.microsoft.com/office/drawing/2014/chart" uri="{C3380CC4-5D6E-409C-BE32-E72D297353CC}">
                <c16:uniqueId val="{00000002-BC28-4812-AB7A-B8D4FE95714A}"/>
              </c:ext>
            </c:extLst>
          </c:dPt>
          <c:dLbls>
            <c:dLbl>
              <c:idx val="0"/>
              <c:layout>
                <c:manualLayout>
                  <c:x val="-3.261281970567572E-2"/>
                  <c:y val="-3.3954446112325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28-4812-AB7A-B8D4FE95714A}"/>
                </c:ext>
              </c:extLst>
            </c:dLbl>
            <c:dLbl>
              <c:idx val="13"/>
              <c:layout>
                <c:manualLayout>
                  <c:x val="0"/>
                  <c:y val="-6.1735356567864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28-4812-AB7A-B8D4FE957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0.0%</c:formatCode>
                <c:ptCount val="14"/>
                <c:pt idx="0">
                  <c:v>0.66723033633736051</c:v>
                </c:pt>
                <c:pt idx="1">
                  <c:v>0.66101925270795614</c:v>
                </c:pt>
                <c:pt idx="2">
                  <c:v>0.65434572884782571</c:v>
                </c:pt>
                <c:pt idx="3">
                  <c:v>0.6519688216909415</c:v>
                </c:pt>
                <c:pt idx="4">
                  <c:v>0.65114037565095517</c:v>
                </c:pt>
                <c:pt idx="5">
                  <c:v>0.64467215466124739</c:v>
                </c:pt>
                <c:pt idx="6">
                  <c:v>0.63773155581363972</c:v>
                </c:pt>
                <c:pt idx="7">
                  <c:v>0.63111351884083611</c:v>
                </c:pt>
                <c:pt idx="8">
                  <c:v>0.62928389821189346</c:v>
                </c:pt>
                <c:pt idx="9">
                  <c:v>0.62708639087586437</c:v>
                </c:pt>
                <c:pt idx="10">
                  <c:v>0.6264768142165319</c:v>
                </c:pt>
                <c:pt idx="11">
                  <c:v>0.62493112753965196</c:v>
                </c:pt>
                <c:pt idx="12">
                  <c:v>0.63578458989443731</c:v>
                </c:pt>
                <c:pt idx="13">
                  <c:v>0.63408387388060428</c:v>
                </c:pt>
              </c:numCache>
            </c:numRef>
          </c:val>
          <c:smooth val="0"/>
          <c:extLst>
            <c:ext xmlns:c16="http://schemas.microsoft.com/office/drawing/2014/chart" uri="{C3380CC4-5D6E-409C-BE32-E72D297353CC}">
              <c16:uniqueId val="{00000004-BC28-4812-AB7A-B8D4FE95714A}"/>
            </c:ext>
          </c:extLst>
        </c:ser>
        <c:ser>
          <c:idx val="1"/>
          <c:order val="1"/>
          <c:tx>
            <c:strRef>
              <c:f>Sheet1!$C$1</c:f>
              <c:strCache>
                <c:ptCount val="1"/>
                <c:pt idx="0">
                  <c:v>Asian</c:v>
                </c:pt>
              </c:strCache>
            </c:strRef>
          </c:tx>
          <c:spPr>
            <a:ln w="38100">
              <a:solidFill>
                <a:srgbClr val="C6FABC"/>
              </a:solidFill>
            </a:ln>
            <a:effectLst>
              <a:outerShdw blurRad="50800" dist="38100" algn="l" rotWithShape="0">
                <a:prstClr val="black">
                  <a:alpha val="40000"/>
                </a:prstClr>
              </a:outerShdw>
            </a:effectLst>
          </c:spPr>
          <c:marker>
            <c:symbol val="none"/>
          </c:marker>
          <c:dLbls>
            <c:dLbl>
              <c:idx val="0"/>
              <c:layout>
                <c:manualLayout>
                  <c:x val="-2.9895084730202744E-2"/>
                  <c:y val="-4.9388285254291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28-4812-AB7A-B8D4FE95714A}"/>
                </c:ext>
              </c:extLst>
            </c:dLbl>
            <c:dLbl>
              <c:idx val="13"/>
              <c:layout>
                <c:manualLayout>
                  <c:x val="0"/>
                  <c:y val="4.9388285254291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28-4812-AB7A-B8D4FE957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0.0%</c:formatCode>
                <c:ptCount val="14"/>
                <c:pt idx="0">
                  <c:v>0.57203989567254254</c:v>
                </c:pt>
                <c:pt idx="1">
                  <c:v>0.58957145027818036</c:v>
                </c:pt>
                <c:pt idx="2">
                  <c:v>0.59397830112709715</c:v>
                </c:pt>
                <c:pt idx="3">
                  <c:v>0.56974603894203457</c:v>
                </c:pt>
                <c:pt idx="4">
                  <c:v>0.58057171678675135</c:v>
                </c:pt>
                <c:pt idx="5">
                  <c:v>0.57041038372461139</c:v>
                </c:pt>
                <c:pt idx="6">
                  <c:v>0.57411944233601098</c:v>
                </c:pt>
                <c:pt idx="7">
                  <c:v>0.57126715671831085</c:v>
                </c:pt>
                <c:pt idx="8">
                  <c:v>0.57594824217479967</c:v>
                </c:pt>
                <c:pt idx="9">
                  <c:v>0.57584676775357746</c:v>
                </c:pt>
                <c:pt idx="10">
                  <c:v>0.57962010961355503</c:v>
                </c:pt>
                <c:pt idx="11">
                  <c:v>0.58391620448863468</c:v>
                </c:pt>
                <c:pt idx="12">
                  <c:v>0.59326451852780959</c:v>
                </c:pt>
                <c:pt idx="13">
                  <c:v>0.59396104200687005</c:v>
                </c:pt>
              </c:numCache>
            </c:numRef>
          </c:val>
          <c:smooth val="0"/>
          <c:extLst>
            <c:ext xmlns:c16="http://schemas.microsoft.com/office/drawing/2014/chart" uri="{C3380CC4-5D6E-409C-BE32-E72D297353CC}">
              <c16:uniqueId val="{00000007-BC28-4812-AB7A-B8D4FE95714A}"/>
            </c:ext>
          </c:extLst>
        </c:ser>
        <c:ser>
          <c:idx val="3"/>
          <c:order val="3"/>
          <c:tx>
            <c:strRef>
              <c:f>Sheet1!$E$1</c:f>
              <c:strCache>
                <c:ptCount val="1"/>
                <c:pt idx="0">
                  <c:v>African American</c:v>
                </c:pt>
              </c:strCache>
            </c:strRef>
          </c:tx>
          <c:spPr>
            <a:ln w="38100">
              <a:solidFill>
                <a:schemeClr val="accent1"/>
              </a:solidFill>
            </a:ln>
            <a:effectLst>
              <a:outerShdw blurRad="50800" dist="38100" algn="l" rotWithShape="0">
                <a:prstClr val="black">
                  <a:alpha val="40000"/>
                </a:prstClr>
              </a:outerShdw>
            </a:effectLst>
          </c:spPr>
          <c:marker>
            <c:symbol val="none"/>
          </c:marker>
          <c:dLbls>
            <c:dLbl>
              <c:idx val="0"/>
              <c:layout>
                <c:manualLayout>
                  <c:x val="-3.3971687193412224E-2"/>
                  <c:y val="5.5561820911077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28-4812-AB7A-B8D4FE95714A}"/>
                </c:ext>
              </c:extLst>
            </c:dLbl>
            <c:dLbl>
              <c:idx val="13"/>
              <c:layout>
                <c:manualLayout>
                  <c:x val="0"/>
                  <c:y val="4.9388285254291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28-4812-AB7A-B8D4FE957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0.0%</c:formatCode>
                <c:ptCount val="14"/>
                <c:pt idx="0">
                  <c:v>0.4000799061746852</c:v>
                </c:pt>
                <c:pt idx="1">
                  <c:v>0.39489779150994786</c:v>
                </c:pt>
                <c:pt idx="2">
                  <c:v>0.3963786768918186</c:v>
                </c:pt>
                <c:pt idx="3">
                  <c:v>0.3802131710941854</c:v>
                </c:pt>
                <c:pt idx="4">
                  <c:v>0.36815471319859261</c:v>
                </c:pt>
                <c:pt idx="5">
                  <c:v>0.3606491302503182</c:v>
                </c:pt>
                <c:pt idx="6">
                  <c:v>0.36078222159589918</c:v>
                </c:pt>
                <c:pt idx="7">
                  <c:v>0.34862538898487283</c:v>
                </c:pt>
                <c:pt idx="8">
                  <c:v>0.33590293207089111</c:v>
                </c:pt>
                <c:pt idx="9">
                  <c:v>0.34503153568860995</c:v>
                </c:pt>
                <c:pt idx="10">
                  <c:v>0.33525651952654034</c:v>
                </c:pt>
                <c:pt idx="11">
                  <c:v>0.3330063067617971</c:v>
                </c:pt>
                <c:pt idx="12">
                  <c:v>0.34215232793393152</c:v>
                </c:pt>
                <c:pt idx="13">
                  <c:v>0.34276003267743138</c:v>
                </c:pt>
              </c:numCache>
            </c:numRef>
          </c:val>
          <c:smooth val="0"/>
          <c:extLst>
            <c:ext xmlns:c16="http://schemas.microsoft.com/office/drawing/2014/chart" uri="{C3380CC4-5D6E-409C-BE32-E72D297353CC}">
              <c16:uniqueId val="{0000000A-BC28-4812-AB7A-B8D4FE95714A}"/>
            </c:ext>
          </c:extLst>
        </c:ser>
        <c:ser>
          <c:idx val="2"/>
          <c:order val="2"/>
          <c:tx>
            <c:strRef>
              <c:f>Sheet1!$D$1</c:f>
              <c:strCache>
                <c:ptCount val="1"/>
                <c:pt idx="0">
                  <c:v>Hispanic</c:v>
                </c:pt>
              </c:strCache>
            </c:strRef>
          </c:tx>
          <c:spPr>
            <a:ln w="38100">
              <a:solidFill>
                <a:schemeClr val="accent1">
                  <a:lumMod val="60000"/>
                  <a:lumOff val="40000"/>
                </a:schemeClr>
              </a:solidFill>
            </a:ln>
            <a:effectLst>
              <a:outerShdw blurRad="50800" dist="38100" algn="l" rotWithShape="0">
                <a:prstClr val="black">
                  <a:alpha val="40000"/>
                </a:prstClr>
              </a:outerShdw>
            </a:effectLst>
          </c:spPr>
          <c:marker>
            <c:symbol val="none"/>
          </c:marker>
          <c:dLbls>
            <c:dLbl>
              <c:idx val="0"/>
              <c:layout>
                <c:manualLayout>
                  <c:x val="-3.261281970567572E-2"/>
                  <c:y val="5.864858873947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28-4812-AB7A-B8D4FE95714A}"/>
                </c:ext>
              </c:extLst>
            </c:dLbl>
            <c:dLbl>
              <c:idx val="13"/>
              <c:layout>
                <c:manualLayout>
                  <c:x val="-1.3588674877366878E-3"/>
                  <c:y val="4.0127981769111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28-4812-AB7A-B8D4FE957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0.0%</c:formatCode>
                <c:ptCount val="14"/>
                <c:pt idx="0">
                  <c:v>0.46809942539667521</c:v>
                </c:pt>
                <c:pt idx="1">
                  <c:v>0.47811132310848847</c:v>
                </c:pt>
                <c:pt idx="2">
                  <c:v>0.47888322681268125</c:v>
                </c:pt>
                <c:pt idx="3">
                  <c:v>0.46140723334708106</c:v>
                </c:pt>
                <c:pt idx="4">
                  <c:v>0.45020297327594899</c:v>
                </c:pt>
                <c:pt idx="5">
                  <c:v>0.44088983113579905</c:v>
                </c:pt>
                <c:pt idx="6">
                  <c:v>0.43140251780231453</c:v>
                </c:pt>
                <c:pt idx="7">
                  <c:v>0.42021750808736386</c:v>
                </c:pt>
                <c:pt idx="8">
                  <c:v>0.42047793080577206</c:v>
                </c:pt>
                <c:pt idx="9">
                  <c:v>0.4191898218784908</c:v>
                </c:pt>
                <c:pt idx="10">
                  <c:v>0.41885157248265187</c:v>
                </c:pt>
                <c:pt idx="11">
                  <c:v>0.42268468115393382</c:v>
                </c:pt>
                <c:pt idx="12">
                  <c:v>0.43836025932083111</c:v>
                </c:pt>
                <c:pt idx="13">
                  <c:v>0.4427225214467263</c:v>
                </c:pt>
              </c:numCache>
            </c:numRef>
          </c:val>
          <c:smooth val="0"/>
          <c:extLst>
            <c:ext xmlns:c16="http://schemas.microsoft.com/office/drawing/2014/chart" uri="{C3380CC4-5D6E-409C-BE32-E72D297353CC}">
              <c16:uniqueId val="{0000000D-BC28-4812-AB7A-B8D4FE95714A}"/>
            </c:ext>
          </c:extLst>
        </c:ser>
        <c:ser>
          <c:idx val="4"/>
          <c:order val="4"/>
          <c:tx>
            <c:strRef>
              <c:f>Sheet1!$F$1</c:f>
              <c:strCache>
                <c:ptCount val="1"/>
                <c:pt idx="0">
                  <c:v>Other</c:v>
                </c:pt>
              </c:strCache>
            </c:strRef>
          </c:tx>
          <c:spPr>
            <a:ln w="38100">
              <a:solidFill>
                <a:schemeClr val="accent1">
                  <a:lumMod val="20000"/>
                  <a:lumOff val="80000"/>
                </a:schemeClr>
              </a:solidFill>
            </a:ln>
            <a:effectLst>
              <a:outerShdw blurRad="50800" dist="38100" algn="l" rotWithShape="0">
                <a:prstClr val="black">
                  <a:alpha val="40000"/>
                </a:prstClr>
              </a:outerShdw>
            </a:effectLst>
          </c:spPr>
          <c:marker>
            <c:symbol val="none"/>
          </c:marker>
          <c:dLbls>
            <c:dLbl>
              <c:idx val="0"/>
              <c:layout>
                <c:manualLayout>
                  <c:x val="-3.3971687193412224E-2"/>
                  <c:y val="-5.5561820911077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28-4812-AB7A-B8D4FE95714A}"/>
                </c:ext>
              </c:extLst>
            </c:dLbl>
            <c:dLbl>
              <c:idx val="13"/>
              <c:layout>
                <c:manualLayout>
                  <c:x val="0"/>
                  <c:y val="-5.5561820911077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28-4812-AB7A-B8D4FE957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Sheet1!$F$2:$F$15</c:f>
              <c:numCache>
                <c:formatCode>0.0%</c:formatCode>
                <c:ptCount val="14"/>
                <c:pt idx="0">
                  <c:v>0.49314332078974521</c:v>
                </c:pt>
                <c:pt idx="1">
                  <c:v>0.50931487526038677</c:v>
                </c:pt>
                <c:pt idx="2">
                  <c:v>0.48884096655013637</c:v>
                </c:pt>
                <c:pt idx="3">
                  <c:v>0.50581541731382329</c:v>
                </c:pt>
                <c:pt idx="4">
                  <c:v>0.4806890140470973</c:v>
                </c:pt>
                <c:pt idx="5">
                  <c:v>0.48959509181308219</c:v>
                </c:pt>
                <c:pt idx="6">
                  <c:v>0.46914781730728777</c:v>
                </c:pt>
                <c:pt idx="7">
                  <c:v>0.46400742013505086</c:v>
                </c:pt>
                <c:pt idx="8">
                  <c:v>0.43147505714669893</c:v>
                </c:pt>
                <c:pt idx="9">
                  <c:v>0.44409642365423557</c:v>
                </c:pt>
                <c:pt idx="10">
                  <c:v>0.45978386174464608</c:v>
                </c:pt>
                <c:pt idx="11">
                  <c:v>0.46080980269207222</c:v>
                </c:pt>
                <c:pt idx="12">
                  <c:v>0.47012252327287107</c:v>
                </c:pt>
                <c:pt idx="13">
                  <c:v>0.47561148917036894</c:v>
                </c:pt>
              </c:numCache>
            </c:numRef>
          </c:val>
          <c:smooth val="0"/>
          <c:extLst>
            <c:ext xmlns:c16="http://schemas.microsoft.com/office/drawing/2014/chart" uri="{C3380CC4-5D6E-409C-BE32-E72D297353CC}">
              <c16:uniqueId val="{00000010-BC28-4812-AB7A-B8D4FE95714A}"/>
            </c:ext>
          </c:extLst>
        </c:ser>
        <c:dLbls>
          <c:showLegendKey val="0"/>
          <c:showVal val="0"/>
          <c:showCatName val="0"/>
          <c:showSerName val="0"/>
          <c:showPercent val="0"/>
          <c:showBubbleSize val="0"/>
        </c:dLbls>
        <c:smooth val="0"/>
        <c:axId val="123619968"/>
        <c:axId val="123634048"/>
      </c:lineChart>
      <c:catAx>
        <c:axId val="123619968"/>
        <c:scaling>
          <c:orientation val="minMax"/>
        </c:scaling>
        <c:delete val="0"/>
        <c:axPos val="b"/>
        <c:numFmt formatCode="General" sourceLinked="1"/>
        <c:majorTickMark val="out"/>
        <c:minorTickMark val="none"/>
        <c:tickLblPos val="low"/>
        <c:crossAx val="123634048"/>
        <c:crosses val="autoZero"/>
        <c:auto val="1"/>
        <c:lblAlgn val="ctr"/>
        <c:lblOffset val="100"/>
        <c:noMultiLvlLbl val="0"/>
      </c:catAx>
      <c:valAx>
        <c:axId val="123634048"/>
        <c:scaling>
          <c:orientation val="minMax"/>
          <c:min val="0.2"/>
        </c:scaling>
        <c:delete val="0"/>
        <c:axPos val="l"/>
        <c:numFmt formatCode="0%" sourceLinked="0"/>
        <c:majorTickMark val="out"/>
        <c:minorTickMark val="none"/>
        <c:tickLblPos val="nextTo"/>
        <c:crossAx val="123619968"/>
        <c:crosses val="autoZero"/>
        <c:crossBetween val="between"/>
      </c:valAx>
    </c:plotArea>
    <c:legend>
      <c:legendPos val="b"/>
      <c:layout>
        <c:manualLayout>
          <c:xMode val="edge"/>
          <c:yMode val="edge"/>
          <c:x val="0.23213801399825021"/>
          <c:y val="0.78726312095074391"/>
          <c:w val="0.59451704458519128"/>
          <c:h val="7.0745558943168474E-2"/>
        </c:manualLayout>
      </c:layout>
      <c:overlay val="0"/>
    </c:legend>
    <c:plotVisOnly val="1"/>
    <c:dispBlanksAs val="gap"/>
    <c:showDLblsOverMax val="0"/>
  </c:chart>
  <c:txPr>
    <a:bodyPr/>
    <a:lstStyle/>
    <a:p>
      <a:pPr>
        <a:defRPr sz="2400">
          <a:latin typeface="+mn-lt"/>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21253280839896"/>
          <c:y val="0.13929961777498132"/>
          <c:w val="0.57773497375328087"/>
          <c:h val="0.8301448998798644"/>
        </c:manualLayout>
      </c:layout>
      <c:barChart>
        <c:barDir val="bar"/>
        <c:grouping val="clustered"/>
        <c:varyColors val="0"/>
        <c:ser>
          <c:idx val="0"/>
          <c:order val="0"/>
          <c:tx>
            <c:strRef>
              <c:f>Sheet1!$B$1</c:f>
              <c:strCache>
                <c:ptCount val="1"/>
                <c:pt idx="0">
                  <c:v>All Buyers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Housing affordability</c:v>
                </c:pt>
                <c:pt idx="1">
                  <c:v>Quality of life</c:v>
                </c:pt>
                <c:pt idx="2">
                  <c:v>Closer to family/relative</c:v>
                </c:pt>
                <c:pt idx="3">
                  <c:v>Second home</c:v>
                </c:pt>
                <c:pt idx="4">
                  <c:v>Job change</c:v>
                </c:pt>
                <c:pt idx="5">
                  <c:v>Shorter commute to work/school</c:v>
                </c:pt>
                <c:pt idx="6">
                  <c:v>Quality of school</c:v>
                </c:pt>
                <c:pt idx="7">
                  <c:v>Retired</c:v>
                </c:pt>
                <c:pt idx="8">
                  <c:v>Quality of community services</c:v>
                </c:pt>
                <c:pt idx="9">
                  <c:v>Other</c:v>
                </c:pt>
              </c:strCache>
            </c:strRef>
          </c:cat>
          <c:val>
            <c:numRef>
              <c:f>Sheet1!$B$2:$B$11</c:f>
              <c:numCache>
                <c:formatCode>0.0%</c:formatCode>
                <c:ptCount val="10"/>
                <c:pt idx="0">
                  <c:v>0.21199999999999999</c:v>
                </c:pt>
                <c:pt idx="1">
                  <c:v>0.19500000000000001</c:v>
                </c:pt>
                <c:pt idx="2">
                  <c:v>0.14099999999999999</c:v>
                </c:pt>
                <c:pt idx="3">
                  <c:v>9.0999999999999998E-2</c:v>
                </c:pt>
                <c:pt idx="4">
                  <c:v>7.4999999999999997E-2</c:v>
                </c:pt>
                <c:pt idx="5">
                  <c:v>5.8000000000000003E-2</c:v>
                </c:pt>
                <c:pt idx="6">
                  <c:v>5.8000000000000003E-2</c:v>
                </c:pt>
                <c:pt idx="7">
                  <c:v>4.1000000000000002E-2</c:v>
                </c:pt>
                <c:pt idx="8">
                  <c:v>8.0000000000000002E-3</c:v>
                </c:pt>
                <c:pt idx="9">
                  <c:v>0.12</c:v>
                </c:pt>
              </c:numCache>
            </c:numRef>
          </c:val>
          <c:extLst>
            <c:ext xmlns:c16="http://schemas.microsoft.com/office/drawing/2014/chart" uri="{C3380CC4-5D6E-409C-BE32-E72D297353CC}">
              <c16:uniqueId val="{00000000-6F72-4B06-8289-602CA9656D6C}"/>
            </c:ext>
          </c:extLst>
        </c:ser>
        <c:ser>
          <c:idx val="1"/>
          <c:order val="1"/>
          <c:tx>
            <c:strRef>
              <c:f>Sheet1!$C$1</c:f>
              <c:strCache>
                <c:ptCount val="1"/>
                <c:pt idx="0">
                  <c:v>First-Time Buyers</c:v>
                </c:pt>
              </c:strCache>
            </c:strRef>
          </c:tx>
          <c:spPr>
            <a:solidFill>
              <a:schemeClr val="accent4"/>
            </a:solidFill>
            <a:ln>
              <a:noFill/>
            </a:ln>
            <a:effectLst>
              <a:outerShdw blurRad="50800" dist="38100" algn="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Housing affordability</c:v>
                </c:pt>
                <c:pt idx="1">
                  <c:v>Quality of life</c:v>
                </c:pt>
                <c:pt idx="2">
                  <c:v>Closer to family/relative</c:v>
                </c:pt>
                <c:pt idx="3">
                  <c:v>Second home</c:v>
                </c:pt>
                <c:pt idx="4">
                  <c:v>Job change</c:v>
                </c:pt>
                <c:pt idx="5">
                  <c:v>Shorter commute to work/school</c:v>
                </c:pt>
                <c:pt idx="6">
                  <c:v>Quality of school</c:v>
                </c:pt>
                <c:pt idx="7">
                  <c:v>Retired</c:v>
                </c:pt>
                <c:pt idx="8">
                  <c:v>Quality of community services</c:v>
                </c:pt>
                <c:pt idx="9">
                  <c:v>Other</c:v>
                </c:pt>
              </c:strCache>
            </c:strRef>
          </c:cat>
          <c:val>
            <c:numRef>
              <c:f>Sheet1!$C$2:$C$11</c:f>
              <c:numCache>
                <c:formatCode>0.0%</c:formatCode>
                <c:ptCount val="10"/>
                <c:pt idx="0">
                  <c:v>0.47599999999999998</c:v>
                </c:pt>
                <c:pt idx="1">
                  <c:v>0.17499999999999999</c:v>
                </c:pt>
                <c:pt idx="2">
                  <c:v>0.111</c:v>
                </c:pt>
                <c:pt idx="3">
                  <c:v>1.6E-2</c:v>
                </c:pt>
                <c:pt idx="4">
                  <c:v>7.9000000000000001E-2</c:v>
                </c:pt>
                <c:pt idx="5">
                  <c:v>6.3E-2</c:v>
                </c:pt>
                <c:pt idx="6">
                  <c:v>6.3E-2</c:v>
                </c:pt>
                <c:pt idx="7">
                  <c:v>0</c:v>
                </c:pt>
                <c:pt idx="8">
                  <c:v>0</c:v>
                </c:pt>
                <c:pt idx="9">
                  <c:v>1.6E-2</c:v>
                </c:pt>
              </c:numCache>
            </c:numRef>
          </c:val>
          <c:extLst>
            <c:ext xmlns:c16="http://schemas.microsoft.com/office/drawing/2014/chart" uri="{C3380CC4-5D6E-409C-BE32-E72D297353CC}">
              <c16:uniqueId val="{00000001-6F72-4B06-8289-602CA9656D6C}"/>
            </c:ext>
          </c:extLst>
        </c:ser>
        <c:dLbls>
          <c:showLegendKey val="0"/>
          <c:showVal val="0"/>
          <c:showCatName val="0"/>
          <c:showSerName val="0"/>
          <c:showPercent val="0"/>
          <c:showBubbleSize val="0"/>
        </c:dLbls>
        <c:gapWidth val="50"/>
        <c:axId val="113528192"/>
        <c:axId val="113534080"/>
      </c:barChart>
      <c:catAx>
        <c:axId val="113528192"/>
        <c:scaling>
          <c:orientation val="maxMin"/>
        </c:scaling>
        <c:delete val="0"/>
        <c:axPos val="l"/>
        <c:numFmt formatCode="General" sourceLinked="0"/>
        <c:majorTickMark val="out"/>
        <c:minorTickMark val="none"/>
        <c:tickLblPos val="nextTo"/>
        <c:spPr>
          <a:noFill/>
          <a:ln w="6350" cap="flat" cmpd="sng" algn="ctr">
            <a:solidFill>
              <a:schemeClr val="tx2">
                <a:lumMod val="7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bg1"/>
                </a:solidFill>
                <a:latin typeface="+mj-lt"/>
                <a:ea typeface="+mn-ea"/>
                <a:cs typeface="+mn-cs"/>
              </a:defRPr>
            </a:pPr>
            <a:endParaRPr lang="en-US"/>
          </a:p>
        </c:txPr>
        <c:crossAx val="113534080"/>
        <c:crosses val="autoZero"/>
        <c:auto val="1"/>
        <c:lblAlgn val="ctr"/>
        <c:lblOffset val="100"/>
        <c:noMultiLvlLbl val="0"/>
      </c:catAx>
      <c:valAx>
        <c:axId val="113534080"/>
        <c:scaling>
          <c:orientation val="minMax"/>
        </c:scaling>
        <c:delete val="0"/>
        <c:axPos val="t"/>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bg1"/>
                </a:solidFill>
                <a:latin typeface="+mj-lt"/>
                <a:ea typeface="+mn-ea"/>
                <a:cs typeface="+mn-cs"/>
              </a:defRPr>
            </a:pPr>
            <a:endParaRPr lang="en-US"/>
          </a:p>
        </c:txPr>
        <c:crossAx val="113528192"/>
        <c:crosses val="autoZero"/>
        <c:crossBetween val="between"/>
      </c:valAx>
      <c:spPr>
        <a:noFill/>
        <a:ln>
          <a:noFill/>
        </a:ln>
        <a:effectLst/>
      </c:spPr>
    </c:plotArea>
    <c:legend>
      <c:legendPos val="t"/>
      <c:layout>
        <c:manualLayout>
          <c:xMode val="edge"/>
          <c:yMode val="edge"/>
          <c:x val="0.76619133858267718"/>
          <c:y val="0.43428595448996798"/>
          <c:w val="0.17761732283464568"/>
          <c:h val="0.3216751978098709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j-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400">
          <a:solidFill>
            <a:schemeClr val="bg1"/>
          </a:solidFill>
          <a:latin typeface="+mj-lt"/>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Century Gothic" panose="020B0502020202020204" pitchFamily="34" charset="0"/>
                <a:ea typeface="+mn-ea"/>
                <a:cs typeface="+mn-cs"/>
              </a:defRPr>
            </a:pPr>
            <a:r>
              <a:rPr lang="en-US"/>
              <a:t>California Net Domestic Migration (Aged 16+)</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'Time Series'!$A$2</c:f>
              <c:strCache>
                <c:ptCount val="1"/>
                <c:pt idx="0">
                  <c:v>Net Domestic Migration (Aged 16+)</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Series'!$B$1:$O$1</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'Time Series'!$B$2:$O$2</c:f>
              <c:numCache>
                <c:formatCode>#,##0</c:formatCode>
                <c:ptCount val="14"/>
                <c:pt idx="0">
                  <c:v>-197916</c:v>
                </c:pt>
                <c:pt idx="1">
                  <c:v>-159355</c:v>
                </c:pt>
                <c:pt idx="2">
                  <c:v>-121830</c:v>
                </c:pt>
                <c:pt idx="3">
                  <c:v>-75871</c:v>
                </c:pt>
                <c:pt idx="4">
                  <c:v>-61114</c:v>
                </c:pt>
                <c:pt idx="5">
                  <c:v>-92092</c:v>
                </c:pt>
                <c:pt idx="6">
                  <c:v>-87713</c:v>
                </c:pt>
                <c:pt idx="7">
                  <c:v>-36218</c:v>
                </c:pt>
                <c:pt idx="8">
                  <c:v>-72060</c:v>
                </c:pt>
                <c:pt idx="9">
                  <c:v>-66428</c:v>
                </c:pt>
                <c:pt idx="10">
                  <c:v>-111233</c:v>
                </c:pt>
                <c:pt idx="11">
                  <c:v>-105037</c:v>
                </c:pt>
                <c:pt idx="12">
                  <c:v>-103987</c:v>
                </c:pt>
                <c:pt idx="13">
                  <c:v>-138782</c:v>
                </c:pt>
              </c:numCache>
            </c:numRef>
          </c:val>
          <c:extLst>
            <c:ext xmlns:c16="http://schemas.microsoft.com/office/drawing/2014/chart" uri="{C3380CC4-5D6E-409C-BE32-E72D297353CC}">
              <c16:uniqueId val="{00000000-2643-4FCD-8879-07E91FB6FAD3}"/>
            </c:ext>
          </c:extLst>
        </c:ser>
        <c:dLbls>
          <c:showLegendKey val="0"/>
          <c:showVal val="0"/>
          <c:showCatName val="0"/>
          <c:showSerName val="0"/>
          <c:showPercent val="0"/>
          <c:showBubbleSize val="0"/>
        </c:dLbls>
        <c:gapWidth val="219"/>
        <c:overlap val="-27"/>
        <c:axId val="1784166063"/>
        <c:axId val="1395465711"/>
      </c:barChart>
      <c:catAx>
        <c:axId val="178416606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Century Gothic" panose="020B0502020202020204" pitchFamily="34" charset="0"/>
                <a:ea typeface="+mn-ea"/>
                <a:cs typeface="+mn-cs"/>
              </a:defRPr>
            </a:pPr>
            <a:endParaRPr lang="en-US"/>
          </a:p>
        </c:txPr>
        <c:crossAx val="1395465711"/>
        <c:crosses val="autoZero"/>
        <c:auto val="1"/>
        <c:lblAlgn val="ctr"/>
        <c:lblOffset val="100"/>
        <c:noMultiLvlLbl val="0"/>
      </c:catAx>
      <c:valAx>
        <c:axId val="139546571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Century Gothic" panose="020B0502020202020204" pitchFamily="34" charset="0"/>
                <a:ea typeface="+mn-ea"/>
                <a:cs typeface="+mn-cs"/>
              </a:defRPr>
            </a:pPr>
            <a:endParaRPr lang="en-US"/>
          </a:p>
        </c:txPr>
        <c:crossAx val="178416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solidFill>
            <a:schemeClr val="bg1"/>
          </a:solidFill>
          <a:latin typeface="Century Gothic" panose="020B0502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462530584712186E-3"/>
          <c:y val="8.0741379310344821E-2"/>
          <c:w val="0.98059414423787772"/>
          <c:h val="0.7813330165625848"/>
        </c:manualLayout>
      </c:layout>
      <c:barChart>
        <c:barDir val="col"/>
        <c:grouping val="clustered"/>
        <c:varyColors val="0"/>
        <c:ser>
          <c:idx val="0"/>
          <c:order val="0"/>
          <c:tx>
            <c:strRef>
              <c:f>Sheet1!$B$1</c:f>
              <c:strCache>
                <c:ptCount val="1"/>
                <c:pt idx="0">
                  <c:v>Dollars ($M)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2013</c:v>
                </c:pt>
                <c:pt idx="1">
                  <c:v>2014</c:v>
                </c:pt>
                <c:pt idx="2">
                  <c:v>2015</c:v>
                </c:pt>
                <c:pt idx="3">
                  <c:v>2016</c:v>
                </c:pt>
                <c:pt idx="4">
                  <c:v>2017</c:v>
                </c:pt>
                <c:pt idx="5">
                  <c:v>2018 (thru 10/18/18)</c:v>
                </c:pt>
              </c:strCache>
            </c:strRef>
          </c:cat>
          <c:val>
            <c:numRef>
              <c:f>Sheet1!$B$2:$B$7</c:f>
              <c:numCache>
                <c:formatCode>"$"#,##0_);\("$"#,##0\)</c:formatCode>
                <c:ptCount val="6"/>
                <c:pt idx="0">
                  <c:v>519</c:v>
                </c:pt>
                <c:pt idx="1">
                  <c:v>1225</c:v>
                </c:pt>
                <c:pt idx="2">
                  <c:v>2117</c:v>
                </c:pt>
                <c:pt idx="3">
                  <c:v>2893</c:v>
                </c:pt>
                <c:pt idx="4">
                  <c:v>3419</c:v>
                </c:pt>
                <c:pt idx="5" formatCode="_(&quot;$&quot;* #,##0_);_(&quot;$&quot;* \(#,##0\);_(&quot;$&quot;* &quot;-&quot;_);_(@_)">
                  <c:v>3945</c:v>
                </c:pt>
              </c:numCache>
            </c:numRef>
          </c:val>
          <c:extLst>
            <c:ext xmlns:c16="http://schemas.microsoft.com/office/drawing/2014/chart" uri="{C3380CC4-5D6E-409C-BE32-E72D297353CC}">
              <c16:uniqueId val="{00000000-3D8F-490E-B121-1796338BFE75}"/>
            </c:ext>
          </c:extLst>
        </c:ser>
        <c:dLbls>
          <c:showLegendKey val="0"/>
          <c:showVal val="0"/>
          <c:showCatName val="0"/>
          <c:showSerName val="0"/>
          <c:showPercent val="0"/>
          <c:showBubbleSize val="0"/>
        </c:dLbls>
        <c:gapWidth val="94"/>
        <c:overlap val="-27"/>
        <c:axId val="118376320"/>
        <c:axId val="118374784"/>
      </c:barChart>
      <c:lineChart>
        <c:grouping val="standard"/>
        <c:varyColors val="0"/>
        <c:ser>
          <c:idx val="1"/>
          <c:order val="1"/>
          <c:tx>
            <c:strRef>
              <c:f>Sheet1!$C$1</c:f>
              <c:strCache>
                <c:ptCount val="1"/>
                <c:pt idx="0">
                  <c:v>Deals</c:v>
                </c:pt>
              </c:strCache>
            </c:strRef>
          </c:tx>
          <c:spPr>
            <a:ln w="63500" cap="rnd">
              <a:solidFill>
                <a:schemeClr val="accent4"/>
              </a:solidFill>
              <a:round/>
            </a:ln>
            <a:effectLst/>
          </c:spPr>
          <c:marker>
            <c:symbol val="none"/>
          </c:marker>
          <c:dLbls>
            <c:dLbl>
              <c:idx val="5"/>
              <c:layout>
                <c:manualLayout>
                  <c:x val="-2.8226699290359664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FE-4A7E-865C-D10C5B688E15}"/>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2013</c:v>
                </c:pt>
                <c:pt idx="1">
                  <c:v>2014</c:v>
                </c:pt>
                <c:pt idx="2">
                  <c:v>2015</c:v>
                </c:pt>
                <c:pt idx="3">
                  <c:v>2016</c:v>
                </c:pt>
                <c:pt idx="4">
                  <c:v>2017</c:v>
                </c:pt>
                <c:pt idx="5">
                  <c:v>2018 (thru 10/18/18)</c:v>
                </c:pt>
              </c:strCache>
            </c:strRef>
          </c:cat>
          <c:val>
            <c:numRef>
              <c:f>Sheet1!$C$2:$C$7</c:f>
              <c:numCache>
                <c:formatCode>General</c:formatCode>
                <c:ptCount val="6"/>
                <c:pt idx="0">
                  <c:v>128</c:v>
                </c:pt>
                <c:pt idx="1">
                  <c:v>211</c:v>
                </c:pt>
                <c:pt idx="2">
                  <c:v>283</c:v>
                </c:pt>
                <c:pt idx="3">
                  <c:v>326</c:v>
                </c:pt>
                <c:pt idx="4">
                  <c:v>374</c:v>
                </c:pt>
                <c:pt idx="5">
                  <c:v>335</c:v>
                </c:pt>
              </c:numCache>
            </c:numRef>
          </c:val>
          <c:smooth val="0"/>
          <c:extLst>
            <c:ext xmlns:c16="http://schemas.microsoft.com/office/drawing/2014/chart" uri="{C3380CC4-5D6E-409C-BE32-E72D297353CC}">
              <c16:uniqueId val="{00000000-96FE-4A7E-865C-D10C5B688E15}"/>
            </c:ext>
          </c:extLst>
        </c:ser>
        <c:dLbls>
          <c:showLegendKey val="0"/>
          <c:showVal val="0"/>
          <c:showCatName val="0"/>
          <c:showSerName val="0"/>
          <c:showPercent val="0"/>
          <c:showBubbleSize val="0"/>
        </c:dLbls>
        <c:marker val="1"/>
        <c:smooth val="0"/>
        <c:axId val="118082176"/>
        <c:axId val="118080640"/>
      </c:lineChart>
      <c:valAx>
        <c:axId val="11808064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18082176"/>
        <c:crosses val="max"/>
        <c:crossBetween val="between"/>
      </c:valAx>
      <c:catAx>
        <c:axId val="118082176"/>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18080640"/>
        <c:crosses val="autoZero"/>
        <c:auto val="1"/>
        <c:lblAlgn val="ctr"/>
        <c:lblOffset val="100"/>
        <c:noMultiLvlLbl val="0"/>
      </c:catAx>
      <c:valAx>
        <c:axId val="118374784"/>
        <c:scaling>
          <c:orientation val="minMax"/>
        </c:scaling>
        <c:delete val="0"/>
        <c:axPos val="l"/>
        <c:numFmt formatCode="&quot;$&quot;#,##0_);\(&quot;$&quot;#,##0\)"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18376320"/>
        <c:crosses val="autoZero"/>
        <c:crossBetween val="between"/>
      </c:valAx>
      <c:catAx>
        <c:axId val="118376320"/>
        <c:scaling>
          <c:orientation val="minMax"/>
        </c:scaling>
        <c:delete val="1"/>
        <c:axPos val="b"/>
        <c:numFmt formatCode="General" sourceLinked="1"/>
        <c:majorTickMark val="out"/>
        <c:minorTickMark val="none"/>
        <c:tickLblPos val="nextTo"/>
        <c:crossAx val="1183747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00068347367704"/>
          <c:y val="8.4592990689484698E-2"/>
          <c:w val="0.51479417604192956"/>
          <c:h val="0.73479870092982291"/>
        </c:manualLayout>
      </c:layout>
      <c:doughnutChart>
        <c:varyColors val="1"/>
        <c:ser>
          <c:idx val="0"/>
          <c:order val="0"/>
          <c:tx>
            <c:strRef>
              <c:f>Sheet1!$B$1</c:f>
              <c:strCache>
                <c:ptCount val="1"/>
                <c:pt idx="0">
                  <c:v>All Buyers and Sellers</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22-4A89-A571-6D03F8F64616}"/>
              </c:ext>
            </c:extLst>
          </c:dPt>
          <c:dPt>
            <c:idx val="1"/>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1E22-4A89-A571-6D03F8F64616}"/>
              </c:ext>
            </c:extLst>
          </c:dPt>
          <c:dLbls>
            <c:dLbl>
              <c:idx val="0"/>
              <c:layout>
                <c:manualLayout>
                  <c:x val="-7.1669809193280837E-2"/>
                  <c:y val="-0.2912269763839741"/>
                </c:manualLayout>
              </c:layout>
              <c:tx>
                <c:rich>
                  <a:bodyPr rot="0" spcFirstLastPara="1" vertOverflow="ellipsis" vert="horz" wrap="square" anchor="ctr" anchorCtr="1"/>
                  <a:lstStyle/>
                  <a:p>
                    <a:pPr>
                      <a:defRPr sz="3000" b="1" i="0" u="none" strike="noStrike" kern="1200" baseline="0">
                        <a:solidFill>
                          <a:schemeClr val="accent1"/>
                        </a:solidFill>
                        <a:latin typeface="+mn-lt"/>
                        <a:ea typeface="+mn-ea"/>
                        <a:cs typeface="+mn-cs"/>
                      </a:defRPr>
                    </a:pPr>
                    <a:fld id="{27EE1A16-8DEF-4E57-99FD-3B7C66C7FEBA}" type="VALUE">
                      <a:rPr lang="en-US" baseline="0" smtClean="0"/>
                      <a:pPr>
                        <a:defRPr sz="3000" b="1">
                          <a:solidFill>
                            <a:schemeClr val="accent1"/>
                          </a:solidFill>
                        </a:defRPr>
                      </a:pPr>
                      <a:t>[VALUE]</a:t>
                    </a:fld>
                    <a:r>
                      <a:rPr lang="en-US" baseline="0" dirty="0"/>
                      <a:t> used an agent</a:t>
                    </a:r>
                  </a:p>
                </c:rich>
              </c:tx>
              <c:spPr>
                <a:noFill/>
                <a:ln>
                  <a:noFill/>
                </a:ln>
                <a:effectLst/>
              </c:spPr>
              <c:txPr>
                <a:bodyPr rot="0" spcFirstLastPara="1" vertOverflow="ellipsis" vert="horz" wrap="square" anchor="ctr" anchorCtr="1"/>
                <a:lstStyle/>
                <a:p>
                  <a:pPr>
                    <a:defRPr sz="3000" b="1"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247228980805623"/>
                      <c:h val="0.21933367896670652"/>
                    </c:manualLayout>
                  </c15:layout>
                  <c15:dlblFieldTable/>
                  <c15:showDataLabelsRange val="0"/>
                </c:ext>
                <c:ext xmlns:c16="http://schemas.microsoft.com/office/drawing/2014/chart" uri="{C3380CC4-5D6E-409C-BE32-E72D297353CC}">
                  <c16:uniqueId val="{00000001-1E22-4A89-A571-6D03F8F64616}"/>
                </c:ext>
              </c:extLst>
            </c:dLbl>
            <c:dLbl>
              <c:idx val="1"/>
              <c:delete val="1"/>
              <c:extLst>
                <c:ext xmlns:c15="http://schemas.microsoft.com/office/drawing/2012/chart" uri="{CE6537A1-D6FC-4f65-9D91-7224C49458BB}"/>
                <c:ext xmlns:c16="http://schemas.microsoft.com/office/drawing/2014/chart" uri="{C3380CC4-5D6E-409C-BE32-E72D297353CC}">
                  <c16:uniqueId val="{00000003-1E22-4A89-A571-6D03F8F64616}"/>
                </c:ext>
              </c:extLst>
            </c:dLbl>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4-1E22-4A89-A571-6D03F8F64616}"/>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dirty="0"/>
              <a:t>California Median Price vs. Mortgage Payment</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8598605994970185"/>
          <c:y val="0.16388398239838284"/>
          <c:w val="0.77695264104982775"/>
          <c:h val="0.51091186388207788"/>
        </c:manualLayout>
      </c:layout>
      <c:lineChart>
        <c:grouping val="standard"/>
        <c:varyColors val="0"/>
        <c:ser>
          <c:idx val="0"/>
          <c:order val="0"/>
          <c:tx>
            <c:strRef>
              <c:f>Sheet1!$B$1</c:f>
              <c:strCache>
                <c:ptCount val="1"/>
                <c:pt idx="0">
                  <c:v>Price Growth</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48"/>
              <c:layout>
                <c:manualLayout>
                  <c:x val="0"/>
                  <c:y val="2.3300970873786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C-4058-A85F-4D0983ED6F1E}"/>
                </c:ext>
              </c:extLst>
            </c:dLbl>
            <c:spPr>
              <a:noFill/>
              <a:ln>
                <a:noFill/>
              </a:ln>
              <a:effectLst/>
            </c:spPr>
            <c:txPr>
              <a:bodyPr rot="0" spcFirstLastPara="1" vertOverflow="ellipsis" vert="horz" wrap="square" lIns="38100" tIns="19050" rIns="38100" bIns="19050" anchor="ctr" anchorCtr="1">
                <a:spAutoFit/>
              </a:bodyPr>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Sheet1!$A$2:$A$86</c:f>
              <c:numCache>
                <c:formatCode>m/d/yyyy</c:formatCode>
                <c:ptCount val="49"/>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numCache>
            </c:numRef>
          </c:cat>
          <c:val>
            <c:numRef>
              <c:f>Sheet1!$B$2:$B$86</c:f>
              <c:numCache>
                <c:formatCode>0.0%</c:formatCode>
                <c:ptCount val="49"/>
                <c:pt idx="0">
                  <c:v>8.900181826658593E-2</c:v>
                </c:pt>
                <c:pt idx="1">
                  <c:v>3.4540506594096687E-2</c:v>
                </c:pt>
                <c:pt idx="2">
                  <c:v>4.1924931129476484E-2</c:v>
                </c:pt>
                <c:pt idx="3">
                  <c:v>5.1345046142411865E-2</c:v>
                </c:pt>
                <c:pt idx="4">
                  <c:v>6.2838569880823369E-2</c:v>
                </c:pt>
                <c:pt idx="5">
                  <c:v>5.4301675977653563E-2</c:v>
                </c:pt>
                <c:pt idx="6">
                  <c:v>4.2055503484249579E-2</c:v>
                </c:pt>
                <c:pt idx="7">
                  <c:v>6.0238784370477472E-2</c:v>
                </c:pt>
                <c:pt idx="8">
                  <c:v>6.557038809911897E-2</c:v>
                </c:pt>
                <c:pt idx="9">
                  <c:v>7.5983207669333197E-2</c:v>
                </c:pt>
                <c:pt idx="10">
                  <c:v>5.092650688082978E-2</c:v>
                </c:pt>
                <c:pt idx="11">
                  <c:v>4.2448496232925681E-2</c:v>
                </c:pt>
                <c:pt idx="12">
                  <c:v>5.2829865570682477E-2</c:v>
                </c:pt>
                <c:pt idx="13">
                  <c:v>7.9792256846081155E-2</c:v>
                </c:pt>
                <c:pt idx="14">
                  <c:v>7.1222011071635061E-2</c:v>
                </c:pt>
                <c:pt idx="15">
                  <c:v>5.6378132118451108E-2</c:v>
                </c:pt>
                <c:pt idx="16">
                  <c:v>5.8296309118535117E-2</c:v>
                </c:pt>
                <c:pt idx="17">
                  <c:v>7.0214651817025686E-2</c:v>
                </c:pt>
                <c:pt idx="18">
                  <c:v>7.4400688279691929E-2</c:v>
                </c:pt>
                <c:pt idx="19">
                  <c:v>7.1716999374395796E-2</c:v>
                </c:pt>
                <c:pt idx="20">
                  <c:v>7.5418723981024227E-2</c:v>
                </c:pt>
                <c:pt idx="21">
                  <c:v>6.0678999165324043E-2</c:v>
                </c:pt>
                <c:pt idx="22">
                  <c:v>8.8220661107683673E-2</c:v>
                </c:pt>
                <c:pt idx="23">
                  <c:v>7.6367126292698151E-2</c:v>
                </c:pt>
                <c:pt idx="24">
                  <c:v>7.30725439167208E-2</c:v>
                </c:pt>
                <c:pt idx="25">
                  <c:v>8.7804776479896818E-2</c:v>
                </c:pt>
                <c:pt idx="26">
                  <c:v>8.9124566139606731E-2</c:v>
                </c:pt>
                <c:pt idx="27">
                  <c:v>8.6457849242494555E-2</c:v>
                </c:pt>
                <c:pt idx="28">
                  <c:v>9.1996219831346426E-2</c:v>
                </c:pt>
                <c:pt idx="29">
                  <c:v>8.3702423391307512E-2</c:v>
                </c:pt>
                <c:pt idx="30">
                  <c:v>7.6000509581960696E-2</c:v>
                </c:pt>
                <c:pt idx="31">
                  <c:v>5.4128635109318646E-2</c:v>
                </c:pt>
                <c:pt idx="32">
                  <c:v>4.1447605329492321E-2</c:v>
                </c:pt>
                <c:pt idx="33">
                  <c:v>4.5092692568124093E-2</c:v>
                </c:pt>
                <c:pt idx="34">
                  <c:v>1.3569364690391827E-2</c:v>
                </c:pt>
                <c:pt idx="35">
                  <c:v>1.4903102538440516E-2</c:v>
                </c:pt>
                <c:pt idx="36">
                  <c:v>1.714729622191058E-2</c:v>
                </c:pt>
                <c:pt idx="37">
                  <c:v>2.239491616262157E-2</c:v>
                </c:pt>
                <c:pt idx="38">
                  <c:v>1.8767040827165626E-3</c:v>
                </c:pt>
                <c:pt idx="39">
                  <c:v>3.158471067309998E-2</c:v>
                </c:pt>
                <c:pt idx="40">
                  <c:v>1.7192024764504321E-2</c:v>
                </c:pt>
                <c:pt idx="41">
                  <c:v>1.4636739711917146E-2</c:v>
                </c:pt>
                <c:pt idx="42">
                  <c:v>2.8347681951186532E-2</c:v>
                </c:pt>
                <c:pt idx="43">
                  <c:v>3.6061887501678047E-2</c:v>
                </c:pt>
                <c:pt idx="44">
                  <c:v>4.71283842190795E-2</c:v>
                </c:pt>
                <c:pt idx="45">
                  <c:v>5.9905090444253739E-2</c:v>
                </c:pt>
                <c:pt idx="46">
                  <c:v>6.4105802540415757E-2</c:v>
                </c:pt>
                <c:pt idx="47">
                  <c:v>0.10244916986409436</c:v>
                </c:pt>
                <c:pt idx="48">
                  <c:v>7.1400629622040412E-2</c:v>
                </c:pt>
              </c:numCache>
            </c:numRef>
          </c:val>
          <c:smooth val="0"/>
          <c:extLst>
            <c:ext xmlns:c16="http://schemas.microsoft.com/office/drawing/2014/chart" uri="{C3380CC4-5D6E-409C-BE32-E72D297353CC}">
              <c16:uniqueId val="{00000000-8744-4ADC-AC83-AAA0DFE52B19}"/>
            </c:ext>
          </c:extLst>
        </c:ser>
        <c:ser>
          <c:idx val="1"/>
          <c:order val="1"/>
          <c:tx>
            <c:strRef>
              <c:f>Sheet1!$C$1</c:f>
              <c:strCache>
                <c:ptCount val="1"/>
                <c:pt idx="0">
                  <c:v>Mortgage Pmt Growth</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48"/>
              <c:layout>
                <c:manualLayout>
                  <c:x val="-4.502740821883856E-3"/>
                  <c:y val="3.4951456310679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7C-4058-A85F-4D0983ED6F1E}"/>
                </c:ext>
              </c:extLst>
            </c:dLbl>
            <c:spPr>
              <a:noFill/>
              <a:ln>
                <a:noFill/>
              </a:ln>
              <a:effectLst/>
            </c:spPr>
            <c:txPr>
              <a:bodyPr rot="0" spcFirstLastPara="1" vertOverflow="ellipsis" vert="horz" wrap="square" lIns="38100" tIns="19050" rIns="38100" bIns="19050" anchor="ctr" anchorCtr="1">
                <a:spAutoFit/>
              </a:bodyPr>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Sheet1!$A$2:$A$86</c:f>
              <c:numCache>
                <c:formatCode>m/d/yyyy</c:formatCode>
                <c:ptCount val="49"/>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numCache>
            </c:numRef>
          </c:cat>
          <c:val>
            <c:numRef>
              <c:f>Sheet1!$C$2:$C$86</c:f>
              <c:numCache>
                <c:formatCode>0.0%</c:formatCode>
                <c:ptCount val="49"/>
                <c:pt idx="0">
                  <c:v>0.11598609376171365</c:v>
                </c:pt>
                <c:pt idx="1">
                  <c:v>2.8198189863150036E-2</c:v>
                </c:pt>
                <c:pt idx="2">
                  <c:v>3.1750037145572341E-2</c:v>
                </c:pt>
                <c:pt idx="3">
                  <c:v>4.3595302625140553E-2</c:v>
                </c:pt>
                <c:pt idx="4">
                  <c:v>3.1986527385736041E-2</c:v>
                </c:pt>
                <c:pt idx="5">
                  <c:v>2.71871599865392E-3</c:v>
                </c:pt>
                <c:pt idx="6">
                  <c:v>-3.3012514546230554E-2</c:v>
                </c:pt>
                <c:pt idx="7">
                  <c:v>6.5518016460131001E-4</c:v>
                </c:pt>
                <c:pt idx="8">
                  <c:v>1.0649997056891403E-2</c:v>
                </c:pt>
                <c:pt idx="9">
                  <c:v>3.3065520542983728E-2</c:v>
                </c:pt>
                <c:pt idx="10">
                  <c:v>2.9392996775503777E-2</c:v>
                </c:pt>
                <c:pt idx="11">
                  <c:v>7.2957705880148493E-2</c:v>
                </c:pt>
                <c:pt idx="12">
                  <c:v>8.9015561896181428E-2</c:v>
                </c:pt>
                <c:pt idx="13">
                  <c:v>0.14873578175542779</c:v>
                </c:pt>
                <c:pt idx="14">
                  <c:v>0.13949520514147284</c:v>
                </c:pt>
                <c:pt idx="15">
                  <c:v>0.11461465829917694</c:v>
                </c:pt>
                <c:pt idx="16">
                  <c:v>0.11264121887514444</c:v>
                </c:pt>
                <c:pt idx="17">
                  <c:v>0.11441367982042339</c:v>
                </c:pt>
                <c:pt idx="18">
                  <c:v>0.14668251764397078</c:v>
                </c:pt>
                <c:pt idx="19">
                  <c:v>0.13140053312945943</c:v>
                </c:pt>
                <c:pt idx="20">
                  <c:v>0.12286258856032561</c:v>
                </c:pt>
                <c:pt idx="21">
                  <c:v>0.11828379145521239</c:v>
                </c:pt>
                <c:pt idx="22">
                  <c:v>0.10829387438585925</c:v>
                </c:pt>
                <c:pt idx="23">
                  <c:v>4.4495589046659401E-2</c:v>
                </c:pt>
                <c:pt idx="24">
                  <c:v>5.7715258131881608E-2</c:v>
                </c:pt>
                <c:pt idx="25">
                  <c:v>0.10871576501048019</c:v>
                </c:pt>
                <c:pt idx="26">
                  <c:v>0.12054842525117593</c:v>
                </c:pt>
                <c:pt idx="27">
                  <c:v>0.14210825757315337</c:v>
                </c:pt>
                <c:pt idx="28">
                  <c:v>0.16979636649762098</c:v>
                </c:pt>
                <c:pt idx="29">
                  <c:v>0.1753907834926729</c:v>
                </c:pt>
                <c:pt idx="30">
                  <c:v>0.15060057746216615</c:v>
                </c:pt>
                <c:pt idx="31">
                  <c:v>0.14274831197692128</c:v>
                </c:pt>
                <c:pt idx="32">
                  <c:v>0.14840360989456269</c:v>
                </c:pt>
                <c:pt idx="33">
                  <c:v>0.16844145568411184</c:v>
                </c:pt>
                <c:pt idx="34">
                  <c:v>0.13487293409177403</c:v>
                </c:pt>
                <c:pt idx="35">
                  <c:v>0.10124568871615791</c:v>
                </c:pt>
                <c:pt idx="36">
                  <c:v>7.0568196019420437E-2</c:v>
                </c:pt>
                <c:pt idx="37">
                  <c:v>2.7244656517507515E-2</c:v>
                </c:pt>
                <c:pt idx="38">
                  <c:v>-1.8066263824695561E-2</c:v>
                </c:pt>
                <c:pt idx="39">
                  <c:v>-8.0166848537156499E-3</c:v>
                </c:pt>
                <c:pt idx="40">
                  <c:v>-4.357014559944683E-2</c:v>
                </c:pt>
                <c:pt idx="41">
                  <c:v>-7.4533336090379598E-2</c:v>
                </c:pt>
                <c:pt idx="42">
                  <c:v>-6.1080876339946855E-2</c:v>
                </c:pt>
                <c:pt idx="43">
                  <c:v>-7.3489452831735025E-2</c:v>
                </c:pt>
                <c:pt idx="44">
                  <c:v>-7.343566845015792E-2</c:v>
                </c:pt>
                <c:pt idx="45">
                  <c:v>-7.4500878426142059E-2</c:v>
                </c:pt>
                <c:pt idx="46">
                  <c:v>-7.3954676370431627E-2</c:v>
                </c:pt>
                <c:pt idx="47">
                  <c:v>-1.2331391830951444E-2</c:v>
                </c:pt>
                <c:pt idx="48">
                  <c:v>-3.1724822465434621E-2</c:v>
                </c:pt>
              </c:numCache>
            </c:numRef>
          </c:val>
          <c:smooth val="0"/>
          <c:extLst>
            <c:ext xmlns:c16="http://schemas.microsoft.com/office/drawing/2014/chart" uri="{C3380CC4-5D6E-409C-BE32-E72D297353CC}">
              <c16:uniqueId val="{00000001-8744-4ADC-AC83-AAA0DFE52B19}"/>
            </c:ext>
          </c:extLst>
        </c:ser>
        <c:dLbls>
          <c:showLegendKey val="0"/>
          <c:showVal val="0"/>
          <c:showCatName val="0"/>
          <c:showSerName val="0"/>
          <c:showPercent val="0"/>
          <c:showBubbleSize val="0"/>
        </c:dLbls>
        <c:smooth val="0"/>
        <c:axId val="115143808"/>
        <c:axId val="115145344"/>
      </c:lineChart>
      <c:dateAx>
        <c:axId val="115143808"/>
        <c:scaling>
          <c:orientation val="minMax"/>
        </c:scaling>
        <c:delete val="0"/>
        <c:axPos val="b"/>
        <c:numFmt formatCode="[$-409]mmm\-yy;@" sourceLinked="0"/>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5145344"/>
        <c:crosses val="autoZero"/>
        <c:auto val="1"/>
        <c:lblOffset val="100"/>
        <c:baseTimeUnit val="months"/>
      </c:dateAx>
      <c:valAx>
        <c:axId val="115145344"/>
        <c:scaling>
          <c:orientation val="minMax"/>
        </c:scaling>
        <c:delete val="0"/>
        <c:axPos val="l"/>
        <c:title>
          <c:tx>
            <c:rich>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r>
                  <a:rPr lang="en-US" sz="2500" b="1"/>
                  <a:t>YTY% Chg. </a:t>
                </a:r>
              </a:p>
            </c:rich>
          </c:tx>
          <c:layout>
            <c:manualLayout>
              <c:xMode val="edge"/>
              <c:yMode val="edge"/>
              <c:x val="4.3067947777188312E-3"/>
              <c:y val="0.33745524042504393"/>
            </c:manualLayout>
          </c:layout>
          <c:overlay val="0"/>
          <c:spPr>
            <a:noFill/>
            <a:ln>
              <a:noFill/>
            </a:ln>
            <a:effectLst/>
          </c:spPr>
          <c:txPr>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514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55 and up</c:v>
                </c:pt>
                <c:pt idx="1">
                  <c:v>45-54</c:v>
                </c:pt>
                <c:pt idx="2">
                  <c:v>35-44</c:v>
                </c:pt>
                <c:pt idx="3">
                  <c:v>18-34</c:v>
                </c:pt>
              </c:strCache>
            </c:strRef>
          </c:cat>
          <c:val>
            <c:numRef>
              <c:f>Sheet1!$B$2:$B$5</c:f>
              <c:numCache>
                <c:formatCode>General</c:formatCode>
                <c:ptCount val="4"/>
                <c:pt idx="0">
                  <c:v>0.81</c:v>
                </c:pt>
                <c:pt idx="1">
                  <c:v>0.84599999999999997</c:v>
                </c:pt>
                <c:pt idx="2">
                  <c:v>0.94</c:v>
                </c:pt>
                <c:pt idx="3">
                  <c:v>0.91</c:v>
                </c:pt>
              </c:numCache>
            </c:numRef>
          </c:val>
          <c:extLst>
            <c:ext xmlns:c16="http://schemas.microsoft.com/office/drawing/2014/chart" uri="{C3380CC4-5D6E-409C-BE32-E72D297353CC}">
              <c16:uniqueId val="{00000000-572B-481C-88F8-14ABBCF2E2D7}"/>
            </c:ext>
          </c:extLst>
        </c:ser>
        <c:ser>
          <c:idx val="1"/>
          <c:order val="1"/>
          <c:tx>
            <c:strRef>
              <c:f>Sheet1!$C$1</c:f>
              <c:strCache>
                <c:ptCount val="1"/>
                <c:pt idx="0">
                  <c:v>No</c:v>
                </c:pt>
              </c:strCache>
            </c:strRef>
          </c:tx>
          <c:spPr>
            <a:solidFill>
              <a:schemeClr val="tx2">
                <a:lumMod val="75000"/>
              </a:schemeClr>
            </a:solidFill>
            <a:ln>
              <a:noFill/>
            </a:ln>
            <a:effectLst/>
          </c:spPr>
          <c:invertIfNegative val="0"/>
          <c:cat>
            <c:strRef>
              <c:f>Sheet1!$A$2:$A$5</c:f>
              <c:strCache>
                <c:ptCount val="4"/>
                <c:pt idx="0">
                  <c:v>55 and up</c:v>
                </c:pt>
                <c:pt idx="1">
                  <c:v>45-54</c:v>
                </c:pt>
                <c:pt idx="2">
                  <c:v>35-44</c:v>
                </c:pt>
                <c:pt idx="3">
                  <c:v>18-34</c:v>
                </c:pt>
              </c:strCache>
            </c:strRef>
          </c:cat>
          <c:val>
            <c:numRef>
              <c:f>Sheet1!$C$2:$C$5</c:f>
              <c:numCache>
                <c:formatCode>General</c:formatCode>
                <c:ptCount val="4"/>
                <c:pt idx="0">
                  <c:v>0.19</c:v>
                </c:pt>
                <c:pt idx="1">
                  <c:v>0.154</c:v>
                </c:pt>
                <c:pt idx="2">
                  <c:v>0.06</c:v>
                </c:pt>
                <c:pt idx="3">
                  <c:v>0.09</c:v>
                </c:pt>
              </c:numCache>
            </c:numRef>
          </c:val>
          <c:extLst>
            <c:ext xmlns:c16="http://schemas.microsoft.com/office/drawing/2014/chart" uri="{C3380CC4-5D6E-409C-BE32-E72D297353CC}">
              <c16:uniqueId val="{00000001-572B-481C-88F8-14ABBCF2E2D7}"/>
            </c:ext>
          </c:extLst>
        </c:ser>
        <c:dLbls>
          <c:showLegendKey val="0"/>
          <c:showVal val="0"/>
          <c:showCatName val="0"/>
          <c:showSerName val="0"/>
          <c:showPercent val="0"/>
          <c:showBubbleSize val="0"/>
        </c:dLbls>
        <c:gapWidth val="150"/>
        <c:overlap val="100"/>
        <c:axId val="120190080"/>
        <c:axId val="120192000"/>
      </c:barChart>
      <c:catAx>
        <c:axId val="1201900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dk1">
                        <a:lumMod val="65000"/>
                        <a:lumOff val="35000"/>
                      </a:schemeClr>
                    </a:solidFill>
                    <a:latin typeface="+mn-lt"/>
                    <a:ea typeface="+mn-ea"/>
                    <a:cs typeface="+mn-cs"/>
                  </a:defRPr>
                </a:pPr>
                <a:r>
                  <a:rPr lang="en-US" sz="2800" b="0" dirty="0"/>
                  <a:t>Age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800" b="0" i="0" u="none" strike="noStrike" kern="1200" cap="none" spc="0" normalizeH="0" baseline="0">
                <a:solidFill>
                  <a:schemeClr val="dk1">
                    <a:lumMod val="65000"/>
                    <a:lumOff val="35000"/>
                  </a:schemeClr>
                </a:solidFill>
                <a:latin typeface="+mn-lt"/>
                <a:ea typeface="+mn-ea"/>
                <a:cs typeface="+mn-cs"/>
              </a:defRPr>
            </a:pPr>
            <a:endParaRPr lang="en-US"/>
          </a:p>
        </c:txPr>
        <c:crossAx val="120192000"/>
        <c:crosses val="autoZero"/>
        <c:auto val="1"/>
        <c:lblAlgn val="ctr"/>
        <c:lblOffset val="100"/>
        <c:noMultiLvlLbl val="0"/>
      </c:catAx>
      <c:valAx>
        <c:axId val="120192000"/>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019008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Buyer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Negotiating terms of sale</c:v>
                </c:pt>
                <c:pt idx="1">
                  <c:v>Finding the right home</c:v>
                </c:pt>
                <c:pt idx="2">
                  <c:v>Negotiating price</c:v>
                </c:pt>
                <c:pt idx="3">
                  <c:v>Mortgage financing</c:v>
                </c:pt>
                <c:pt idx="4">
                  <c:v>Help with legal issues</c:v>
                </c:pt>
                <c:pt idx="5">
                  <c:v>Other</c:v>
                </c:pt>
              </c:strCache>
            </c:strRef>
          </c:cat>
          <c:val>
            <c:numRef>
              <c:f>Sheet1!$B$2:$B$7</c:f>
              <c:numCache>
                <c:formatCode>0%</c:formatCode>
                <c:ptCount val="6"/>
                <c:pt idx="0">
                  <c:v>0.29083245521601686</c:v>
                </c:pt>
                <c:pt idx="1">
                  <c:v>0.23603793466807166</c:v>
                </c:pt>
                <c:pt idx="2">
                  <c:v>0.22444678609062174</c:v>
                </c:pt>
                <c:pt idx="3">
                  <c:v>0.12750263435194942</c:v>
                </c:pt>
                <c:pt idx="4">
                  <c:v>9.4836670179135926E-2</c:v>
                </c:pt>
                <c:pt idx="5">
                  <c:v>2.6343519494204427E-2</c:v>
                </c:pt>
              </c:numCache>
            </c:numRef>
          </c:val>
          <c:extLst>
            <c:ext xmlns:c16="http://schemas.microsoft.com/office/drawing/2014/chart" uri="{C3380CC4-5D6E-409C-BE32-E72D297353CC}">
              <c16:uniqueId val="{00000000-E2D5-46F0-874A-52F87FD603CA}"/>
            </c:ext>
          </c:extLst>
        </c:ser>
        <c:dLbls>
          <c:dLblPos val="outEnd"/>
          <c:showLegendKey val="0"/>
          <c:showVal val="1"/>
          <c:showCatName val="0"/>
          <c:showSerName val="0"/>
          <c:showPercent val="0"/>
          <c:showBubbleSize val="0"/>
        </c:dLbls>
        <c:gapWidth val="93"/>
        <c:axId val="119810304"/>
        <c:axId val="119829632"/>
      </c:barChart>
      <c:catAx>
        <c:axId val="1198103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crossAx val="119829632"/>
        <c:crosses val="autoZero"/>
        <c:auto val="1"/>
        <c:lblAlgn val="ctr"/>
        <c:lblOffset val="100"/>
        <c:noMultiLvlLbl val="0"/>
      </c:catAx>
      <c:valAx>
        <c:axId val="119829632"/>
        <c:scaling>
          <c:orientation val="minMax"/>
        </c:scaling>
        <c:delete val="1"/>
        <c:axPos val="t"/>
        <c:numFmt formatCode="0%" sourceLinked="1"/>
        <c:majorTickMark val="out"/>
        <c:minorTickMark val="none"/>
        <c:tickLblPos val="nextTo"/>
        <c:crossAx val="11981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41028796833938"/>
          <c:y val="1.9800975392929594E-2"/>
          <c:w val="0.39287918939282462"/>
          <c:h val="0.96039804921414085"/>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Negotiating price or terms of sale</c:v>
                </c:pt>
                <c:pt idx="1">
                  <c:v>Determining listing price/strategy</c:v>
                </c:pt>
                <c:pt idx="2">
                  <c:v>Advice about selling</c:v>
                </c:pt>
                <c:pt idx="3">
                  <c:v>Timing or sequencing the sale</c:v>
                </c:pt>
                <c:pt idx="4">
                  <c:v>Help with legal issues</c:v>
                </c:pt>
                <c:pt idx="5">
                  <c:v>Home staging</c:v>
                </c:pt>
                <c:pt idx="6">
                  <c:v>Other</c:v>
                </c:pt>
              </c:strCache>
            </c:strRef>
          </c:cat>
          <c:val>
            <c:numRef>
              <c:f>Sheet1!$B$2:$B$8</c:f>
              <c:numCache>
                <c:formatCode>0%</c:formatCode>
                <c:ptCount val="7"/>
                <c:pt idx="0">
                  <c:v>0.59447983014861994</c:v>
                </c:pt>
                <c:pt idx="1">
                  <c:v>0.59447983014861994</c:v>
                </c:pt>
                <c:pt idx="2">
                  <c:v>0.43630573248407645</c:v>
                </c:pt>
                <c:pt idx="3">
                  <c:v>0.33545647558386416</c:v>
                </c:pt>
                <c:pt idx="4">
                  <c:v>0.31528662420382164</c:v>
                </c:pt>
                <c:pt idx="5">
                  <c:v>0.28556263269639065</c:v>
                </c:pt>
                <c:pt idx="6">
                  <c:v>4.7770700636942678E-2</c:v>
                </c:pt>
              </c:numCache>
            </c:numRef>
          </c:val>
          <c:extLst>
            <c:ext xmlns:c16="http://schemas.microsoft.com/office/drawing/2014/chart" uri="{C3380CC4-5D6E-409C-BE32-E72D297353CC}">
              <c16:uniqueId val="{00000000-36C0-49AD-AB51-1BB249D0665D}"/>
            </c:ext>
          </c:extLst>
        </c:ser>
        <c:dLbls>
          <c:dLblPos val="outEnd"/>
          <c:showLegendKey val="0"/>
          <c:showVal val="1"/>
          <c:showCatName val="0"/>
          <c:showSerName val="0"/>
          <c:showPercent val="0"/>
          <c:showBubbleSize val="0"/>
        </c:dLbls>
        <c:gapWidth val="120"/>
        <c:overlap val="-25"/>
        <c:axId val="119929088"/>
        <c:axId val="119932032"/>
      </c:barChart>
      <c:catAx>
        <c:axId val="1199290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9932032"/>
        <c:crosses val="autoZero"/>
        <c:auto val="1"/>
        <c:lblAlgn val="ctr"/>
        <c:lblOffset val="100"/>
        <c:noMultiLvlLbl val="0"/>
      </c:catAx>
      <c:valAx>
        <c:axId val="119932032"/>
        <c:scaling>
          <c:orientation val="minMax"/>
        </c:scaling>
        <c:delete val="1"/>
        <c:axPos val="t"/>
        <c:numFmt formatCode="0%" sourceLinked="1"/>
        <c:majorTickMark val="out"/>
        <c:minorTickMark val="none"/>
        <c:tickLblPos val="nextTo"/>
        <c:crossAx val="119929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00067416172083"/>
          <c:y val="0.17057184248601609"/>
          <c:w val="0.51479417604192956"/>
          <c:h val="0.73479870092982291"/>
        </c:manualLayout>
      </c:layout>
      <c:doughnutChart>
        <c:varyColors val="1"/>
        <c:ser>
          <c:idx val="0"/>
          <c:order val="0"/>
          <c:tx>
            <c:strRef>
              <c:f>Sheet1!$B$1</c:f>
              <c:strCache>
                <c:ptCount val="1"/>
                <c:pt idx="0">
                  <c:v>Seller</c:v>
                </c:pt>
              </c:strCache>
            </c:strRef>
          </c:tx>
          <c:spPr>
            <a:solidFill>
              <a:schemeClr val="tx2">
                <a:lumMod val="7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5C-491D-8FFE-4892EA489639}"/>
              </c:ext>
            </c:extLst>
          </c:dPt>
          <c:dPt>
            <c:idx val="1"/>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225C-491D-8FFE-4892EA489639}"/>
              </c:ext>
            </c:extLst>
          </c:dPt>
          <c:dPt>
            <c:idx val="2"/>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5-225C-491D-8FFE-4892EA489639}"/>
              </c:ext>
            </c:extLst>
          </c:dPt>
          <c:dLbls>
            <c:dLbl>
              <c:idx val="0"/>
              <c:layout>
                <c:manualLayout>
                  <c:x val="-0.14195630184078539"/>
                  <c:y val="0.20872993694745107"/>
                </c:manualLayout>
              </c:layout>
              <c:spPr>
                <a:noFill/>
                <a:ln>
                  <a:noFill/>
                </a:ln>
                <a:effectLst/>
              </c:spPr>
              <c:txPr>
                <a:bodyPr rot="0" spcFirstLastPara="1" vertOverflow="ellipsis" vert="horz" wrap="square" anchor="ctr" anchorCtr="1"/>
                <a:lstStyle/>
                <a:p>
                  <a:pPr>
                    <a:defRPr sz="6000" b="1"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5C-491D-8FFE-4892EA489639}"/>
                </c:ext>
              </c:extLst>
            </c:dLbl>
            <c:dLbl>
              <c:idx val="1"/>
              <c:delete val="1"/>
              <c:extLst>
                <c:ext xmlns:c15="http://schemas.microsoft.com/office/drawing/2012/chart" uri="{CE6537A1-D6FC-4f65-9D91-7224C49458BB}"/>
                <c:ext xmlns:c16="http://schemas.microsoft.com/office/drawing/2014/chart" uri="{C3380CC4-5D6E-409C-BE32-E72D297353CC}">
                  <c16:uniqueId val="{00000003-225C-491D-8FFE-4892EA489639}"/>
                </c:ext>
              </c:extLst>
            </c:dLbl>
            <c:dLbl>
              <c:idx val="2"/>
              <c:layout>
                <c:manualLayout>
                  <c:x val="-9.0038616060710633E-2"/>
                  <c:y val="-7.759002749059172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5C-491D-8FFE-4892EA489639}"/>
                </c:ext>
              </c:extLst>
            </c:dLbl>
            <c:spPr>
              <a:noFill/>
              <a:ln>
                <a:noFill/>
              </a:ln>
              <a:effectLst/>
            </c:spPr>
            <c:txPr>
              <a:bodyPr rot="0" spcFirstLastPara="1" vertOverflow="ellipsis" vert="horz" wrap="square" anchor="ctr" anchorCtr="1"/>
              <a:lstStyle/>
              <a:p>
                <a:pPr>
                  <a:defRPr sz="30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0.22548028311425683</c:v>
                </c:pt>
                <c:pt idx="1">
                  <c:v>0.77451971688574317</c:v>
                </c:pt>
              </c:numCache>
            </c:numRef>
          </c:val>
          <c:extLst>
            <c:ext xmlns:c16="http://schemas.microsoft.com/office/drawing/2014/chart" uri="{C3380CC4-5D6E-409C-BE32-E72D297353CC}">
              <c16:uniqueId val="{00000006-225C-491D-8FFE-4892EA489639}"/>
            </c:ext>
          </c:extLst>
        </c:ser>
        <c:dLbls>
          <c:showLegendKey val="0"/>
          <c:showVal val="1"/>
          <c:showCatName val="0"/>
          <c:showSerName val="0"/>
          <c:showPercent val="0"/>
          <c:showBubbleSize val="0"/>
          <c:showLeaderLines val="0"/>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3000"/>
          </a:pPr>
          <a:endParaRPr lang="en-US"/>
        </a:p>
      </c:txPr>
    </c:title>
    <c:autoTitleDeleted val="0"/>
    <c:plotArea>
      <c:layout>
        <c:manualLayout>
          <c:layoutTarget val="inner"/>
          <c:xMode val="edge"/>
          <c:yMode val="edge"/>
          <c:x val="7.1742511362520925E-2"/>
          <c:y val="8.4029204894185874E-2"/>
          <c:w val="0.86510765018016755"/>
          <c:h val="0.70554195374015738"/>
        </c:manualLayout>
      </c:layout>
      <c:barChart>
        <c:barDir val="col"/>
        <c:grouping val="clustered"/>
        <c:varyColors val="0"/>
        <c:ser>
          <c:idx val="0"/>
          <c:order val="0"/>
          <c:tx>
            <c:strRef>
              <c:f>Sheet1!$B$1</c:f>
              <c:strCache>
                <c:ptCount val="1"/>
                <c:pt idx="0">
                  <c:v>30 Yr. FRM</c:v>
                </c:pt>
              </c:strCache>
            </c:strRef>
          </c:tx>
          <c:spPr>
            <a:solidFill>
              <a:schemeClr val="accent3"/>
            </a:solidFill>
            <a:ln w="38100">
              <a:solidFill>
                <a:schemeClr val="accent3"/>
              </a:solid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8BCE-47F4-B310-3E82F5F8210B}"/>
              </c:ext>
            </c:extLst>
          </c:dPt>
          <c:dPt>
            <c:idx val="14"/>
            <c:invertIfNegative val="0"/>
            <c:bubble3D val="0"/>
            <c:extLst>
              <c:ext xmlns:c16="http://schemas.microsoft.com/office/drawing/2014/chart" uri="{C3380CC4-5D6E-409C-BE32-E72D297353CC}">
                <c16:uniqueId val="{00000003-A06B-4802-BEC7-33354331AF41}"/>
              </c:ext>
            </c:extLst>
          </c:dPt>
          <c:dPt>
            <c:idx val="15"/>
            <c:invertIfNegative val="0"/>
            <c:bubble3D val="0"/>
            <c:extLst>
              <c:ext xmlns:c16="http://schemas.microsoft.com/office/drawing/2014/chart" uri="{C3380CC4-5D6E-409C-BE32-E72D297353CC}">
                <c16:uniqueId val="{00000005-A06B-4802-BEC7-33354331AF41}"/>
              </c:ext>
            </c:extLst>
          </c:dPt>
          <c:dPt>
            <c:idx val="16"/>
            <c:invertIfNegative val="0"/>
            <c:bubble3D val="0"/>
            <c:extLst>
              <c:ext xmlns:c16="http://schemas.microsoft.com/office/drawing/2014/chart" uri="{C3380CC4-5D6E-409C-BE32-E72D297353CC}">
                <c16:uniqueId val="{00000007-A06B-4802-BEC7-33354331AF41}"/>
              </c:ext>
            </c:extLst>
          </c:dPt>
          <c:dPt>
            <c:idx val="17"/>
            <c:invertIfNegative val="0"/>
            <c:bubble3D val="0"/>
            <c:extLst>
              <c:ext xmlns:c16="http://schemas.microsoft.com/office/drawing/2014/chart" uri="{C3380CC4-5D6E-409C-BE32-E72D297353CC}">
                <c16:uniqueId val="{00000009-A06B-4802-BEC7-33354331AF41}"/>
              </c:ext>
            </c:extLst>
          </c:dPt>
          <c:dPt>
            <c:idx val="18"/>
            <c:invertIfNegative val="0"/>
            <c:bubble3D val="0"/>
            <c:extLst>
              <c:ext xmlns:c16="http://schemas.microsoft.com/office/drawing/2014/chart" uri="{C3380CC4-5D6E-409C-BE32-E72D297353CC}">
                <c16:uniqueId val="{0000000B-A06B-4802-BEC7-33354331AF41}"/>
              </c:ext>
            </c:extLst>
          </c:dPt>
          <c:dPt>
            <c:idx val="19"/>
            <c:invertIfNegative val="0"/>
            <c:bubble3D val="0"/>
            <c:extLst>
              <c:ext xmlns:c16="http://schemas.microsoft.com/office/drawing/2014/chart" uri="{C3380CC4-5D6E-409C-BE32-E72D297353CC}">
                <c16:uniqueId val="{0000000B-8BCE-47F4-B310-3E82F5F8210B}"/>
              </c:ext>
            </c:extLst>
          </c:dPt>
          <c:dPt>
            <c:idx val="27"/>
            <c:invertIfNegative val="0"/>
            <c:bubble3D val="0"/>
            <c:extLst>
              <c:ext xmlns:c16="http://schemas.microsoft.com/office/drawing/2014/chart" uri="{C3380CC4-5D6E-409C-BE32-E72D297353CC}">
                <c16:uniqueId val="{0000000F-A06B-4802-BEC7-33354331AF41}"/>
              </c:ext>
            </c:extLst>
          </c:dPt>
          <c:dPt>
            <c:idx val="32"/>
            <c:invertIfNegative val="0"/>
            <c:bubble3D val="0"/>
            <c:extLst>
              <c:ext xmlns:c16="http://schemas.microsoft.com/office/drawing/2014/chart" uri="{C3380CC4-5D6E-409C-BE32-E72D297353CC}">
                <c16:uniqueId val="{00000017-8BCE-47F4-B310-3E82F5F8210B}"/>
              </c:ext>
            </c:extLst>
          </c:dPt>
          <c:dPt>
            <c:idx val="33"/>
            <c:invertIfNegative val="0"/>
            <c:bubble3D val="0"/>
            <c:extLst>
              <c:ext xmlns:c16="http://schemas.microsoft.com/office/drawing/2014/chart" uri="{C3380CC4-5D6E-409C-BE32-E72D297353CC}">
                <c16:uniqueId val="{00000013-A06B-4802-BEC7-33354331AF41}"/>
              </c:ext>
            </c:extLst>
          </c:dPt>
          <c:dPt>
            <c:idx val="34"/>
            <c:invertIfNegative val="0"/>
            <c:bubble3D val="0"/>
            <c:extLst>
              <c:ext xmlns:c16="http://schemas.microsoft.com/office/drawing/2014/chart" uri="{C3380CC4-5D6E-409C-BE32-E72D297353CC}">
                <c16:uniqueId val="{00000015-A06B-4802-BEC7-33354331AF41}"/>
              </c:ext>
            </c:extLst>
          </c:dPt>
          <c:dPt>
            <c:idx val="36"/>
            <c:invertIfNegative val="0"/>
            <c:bubble3D val="0"/>
            <c:extLst>
              <c:ext xmlns:c16="http://schemas.microsoft.com/office/drawing/2014/chart" uri="{C3380CC4-5D6E-409C-BE32-E72D297353CC}">
                <c16:uniqueId val="{00000017-A06B-4802-BEC7-33354331AF41}"/>
              </c:ext>
            </c:extLst>
          </c:dPt>
          <c:dPt>
            <c:idx val="40"/>
            <c:invertIfNegative val="0"/>
            <c:bubble3D val="0"/>
            <c:extLst>
              <c:ext xmlns:c16="http://schemas.microsoft.com/office/drawing/2014/chart" uri="{C3380CC4-5D6E-409C-BE32-E72D297353CC}">
                <c16:uniqueId val="{00000019-A06B-4802-BEC7-33354331AF41}"/>
              </c:ext>
            </c:extLst>
          </c:dPt>
          <c:dPt>
            <c:idx val="41"/>
            <c:invertIfNegative val="0"/>
            <c:bubble3D val="0"/>
            <c:extLst>
              <c:ext xmlns:c16="http://schemas.microsoft.com/office/drawing/2014/chart" uri="{C3380CC4-5D6E-409C-BE32-E72D297353CC}">
                <c16:uniqueId val="{0000001F-8BCE-47F4-B310-3E82F5F8210B}"/>
              </c:ext>
            </c:extLst>
          </c:dPt>
          <c:dPt>
            <c:idx val="42"/>
            <c:invertIfNegative val="0"/>
            <c:bubble3D val="0"/>
            <c:extLst>
              <c:ext xmlns:c16="http://schemas.microsoft.com/office/drawing/2014/chart" uri="{C3380CC4-5D6E-409C-BE32-E72D297353CC}">
                <c16:uniqueId val="{0000001D-A06B-4802-BEC7-33354331AF41}"/>
              </c:ext>
            </c:extLst>
          </c:dPt>
          <c:dPt>
            <c:idx val="43"/>
            <c:invertIfNegative val="0"/>
            <c:bubble3D val="0"/>
            <c:extLst>
              <c:ext xmlns:c16="http://schemas.microsoft.com/office/drawing/2014/chart" uri="{C3380CC4-5D6E-409C-BE32-E72D297353CC}">
                <c16:uniqueId val="{0000001F-A06B-4802-BEC7-33354331AF41}"/>
              </c:ext>
            </c:extLst>
          </c:dPt>
          <c:dPt>
            <c:idx val="44"/>
            <c:invertIfNegative val="0"/>
            <c:bubble3D val="0"/>
            <c:extLst>
              <c:ext xmlns:c16="http://schemas.microsoft.com/office/drawing/2014/chart" uri="{C3380CC4-5D6E-409C-BE32-E72D297353CC}">
                <c16:uniqueId val="{00000021-A06B-4802-BEC7-33354331AF41}"/>
              </c:ext>
            </c:extLst>
          </c:dPt>
          <c:dPt>
            <c:idx val="45"/>
            <c:invertIfNegative val="0"/>
            <c:bubble3D val="0"/>
            <c:extLst>
              <c:ext xmlns:c16="http://schemas.microsoft.com/office/drawing/2014/chart" uri="{C3380CC4-5D6E-409C-BE32-E72D297353CC}">
                <c16:uniqueId val="{00000021-8BCE-47F4-B310-3E82F5F8210B}"/>
              </c:ext>
            </c:extLst>
          </c:dPt>
          <c:dPt>
            <c:idx val="46"/>
            <c:invertIfNegative val="0"/>
            <c:bubble3D val="0"/>
            <c:extLst>
              <c:ext xmlns:c16="http://schemas.microsoft.com/office/drawing/2014/chart" uri="{C3380CC4-5D6E-409C-BE32-E72D297353CC}">
                <c16:uniqueId val="{00000023-8BCE-47F4-B310-3E82F5F8210B}"/>
              </c:ext>
            </c:extLst>
          </c:dPt>
          <c:dPt>
            <c:idx val="47"/>
            <c:invertIfNegative val="0"/>
            <c:bubble3D val="0"/>
            <c:extLst>
              <c:ext xmlns:c16="http://schemas.microsoft.com/office/drawing/2014/chart" uri="{C3380CC4-5D6E-409C-BE32-E72D297353CC}">
                <c16:uniqueId val="{00000025-8BCE-47F4-B310-3E82F5F8210B}"/>
              </c:ext>
            </c:extLst>
          </c:dPt>
          <c:dPt>
            <c:idx val="48"/>
            <c:invertIfNegative val="0"/>
            <c:bubble3D val="0"/>
            <c:extLst>
              <c:ext xmlns:c16="http://schemas.microsoft.com/office/drawing/2014/chart" uri="{C3380CC4-5D6E-409C-BE32-E72D297353CC}">
                <c16:uniqueId val="{00000027-8BCE-47F4-B310-3E82F5F8210B}"/>
              </c:ext>
            </c:extLst>
          </c:dPt>
          <c:dPt>
            <c:idx val="49"/>
            <c:invertIfNegative val="0"/>
            <c:bubble3D val="0"/>
            <c:extLst>
              <c:ext xmlns:c16="http://schemas.microsoft.com/office/drawing/2014/chart" uri="{C3380CC4-5D6E-409C-BE32-E72D297353CC}">
                <c16:uniqueId val="{00000029-8BCE-47F4-B310-3E82F5F8210B}"/>
              </c:ext>
            </c:extLst>
          </c:dPt>
          <c:dLbls>
            <c:dLbl>
              <c:idx val="4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BCE-47F4-B310-3E82F5F8210B}"/>
                </c:ext>
              </c:extLst>
            </c:dLbl>
            <c:dLbl>
              <c:idx val="6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8BA-4A70-BFCF-703A774524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50000"/>
                        </a:schemeClr>
                      </a:solidFill>
                    </a:ln>
                  </c:spPr>
                </c15:leaderLines>
              </c:ext>
            </c:extLst>
          </c:dLbls>
          <c:cat>
            <c:numRef>
              <c:f>Sheet1!$A$2:$A$62</c:f>
              <c:numCache>
                <c:formatCode>[$-409]mmm\-yy;@</c:formatCode>
                <c:ptCount val="6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43757</c:v>
                </c:pt>
                <c:pt idx="58">
                  <c:v>43770</c:v>
                </c:pt>
                <c:pt idx="59">
                  <c:v>43800</c:v>
                </c:pt>
                <c:pt idx="60">
                  <c:v>43831</c:v>
                </c:pt>
              </c:numCache>
            </c:numRef>
          </c:cat>
          <c:val>
            <c:numRef>
              <c:f>Sheet1!$B$2:$B$62</c:f>
              <c:numCache>
                <c:formatCode>0.00%</c:formatCode>
                <c:ptCount val="61"/>
                <c:pt idx="0">
                  <c:v>3.6700000000000003E-2</c:v>
                </c:pt>
                <c:pt idx="1">
                  <c:v>3.7100000000000001E-2</c:v>
                </c:pt>
                <c:pt idx="2">
                  <c:v>3.7699999999999997E-2</c:v>
                </c:pt>
                <c:pt idx="3">
                  <c:v>3.6700000000000003E-2</c:v>
                </c:pt>
                <c:pt idx="4">
                  <c:v>3.8399999999999997E-2</c:v>
                </c:pt>
                <c:pt idx="5">
                  <c:v>3.9800000000000002E-2</c:v>
                </c:pt>
                <c:pt idx="6">
                  <c:v>4.0500000000000001E-2</c:v>
                </c:pt>
                <c:pt idx="7">
                  <c:v>3.9100000000000003E-2</c:v>
                </c:pt>
                <c:pt idx="8">
                  <c:v>3.8899999999999997E-2</c:v>
                </c:pt>
                <c:pt idx="9">
                  <c:v>3.7999999999999999E-2</c:v>
                </c:pt>
                <c:pt idx="10">
                  <c:v>3.9399999999999998E-2</c:v>
                </c:pt>
                <c:pt idx="11">
                  <c:v>3.9600000000000003E-2</c:v>
                </c:pt>
                <c:pt idx="12">
                  <c:v>3.8699999999999998E-2</c:v>
                </c:pt>
                <c:pt idx="13">
                  <c:v>3.6600000000000001E-2</c:v>
                </c:pt>
                <c:pt idx="14">
                  <c:v>3.6900000000000002E-2</c:v>
                </c:pt>
                <c:pt idx="15">
                  <c:v>3.61E-2</c:v>
                </c:pt>
                <c:pt idx="16">
                  <c:v>3.5999999999999997E-2</c:v>
                </c:pt>
                <c:pt idx="17">
                  <c:v>3.5700000000000003E-2</c:v>
                </c:pt>
                <c:pt idx="18">
                  <c:v>3.44E-2</c:v>
                </c:pt>
                <c:pt idx="19">
                  <c:v>3.44E-2</c:v>
                </c:pt>
                <c:pt idx="20">
                  <c:v>3.4599999999999999E-2</c:v>
                </c:pt>
                <c:pt idx="21">
                  <c:v>3.4700000000000002E-2</c:v>
                </c:pt>
                <c:pt idx="22">
                  <c:v>3.7699999999999997E-2</c:v>
                </c:pt>
                <c:pt idx="23">
                  <c:v>4.2000000000000003E-2</c:v>
                </c:pt>
                <c:pt idx="24">
                  <c:v>4.1500000000000002E-2</c:v>
                </c:pt>
                <c:pt idx="25">
                  <c:v>4.1700000000000001E-2</c:v>
                </c:pt>
                <c:pt idx="26">
                  <c:v>4.2000000000000003E-2</c:v>
                </c:pt>
                <c:pt idx="27">
                  <c:v>4.0500000000000001E-2</c:v>
                </c:pt>
                <c:pt idx="28">
                  <c:v>4.0099999999999997E-2</c:v>
                </c:pt>
                <c:pt idx="29">
                  <c:v>3.9E-2</c:v>
                </c:pt>
                <c:pt idx="30">
                  <c:v>3.9699999999999999E-2</c:v>
                </c:pt>
                <c:pt idx="31">
                  <c:v>3.8800000000000001E-2</c:v>
                </c:pt>
                <c:pt idx="32">
                  <c:v>3.8100000000000002E-2</c:v>
                </c:pt>
                <c:pt idx="33">
                  <c:v>3.9E-2</c:v>
                </c:pt>
                <c:pt idx="34">
                  <c:v>3.9199999999999999E-2</c:v>
                </c:pt>
                <c:pt idx="35">
                  <c:v>3.95E-2</c:v>
                </c:pt>
                <c:pt idx="36">
                  <c:v>4.0300000000000002E-2</c:v>
                </c:pt>
                <c:pt idx="37">
                  <c:v>4.3299999999999998E-2</c:v>
                </c:pt>
                <c:pt idx="38">
                  <c:v>4.4400000000000002E-2</c:v>
                </c:pt>
                <c:pt idx="39">
                  <c:v>4.4699999999999997E-2</c:v>
                </c:pt>
                <c:pt idx="40">
                  <c:v>4.5899999999999996E-2</c:v>
                </c:pt>
                <c:pt idx="41">
                  <c:v>4.5700000000000005E-2</c:v>
                </c:pt>
                <c:pt idx="42">
                  <c:v>4.53E-2</c:v>
                </c:pt>
                <c:pt idx="43">
                  <c:v>4.5499999999999999E-2</c:v>
                </c:pt>
                <c:pt idx="44">
                  <c:v>4.6300000000000001E-2</c:v>
                </c:pt>
                <c:pt idx="45">
                  <c:v>4.8300000000000003E-2</c:v>
                </c:pt>
                <c:pt idx="46">
                  <c:v>4.87E-2</c:v>
                </c:pt>
                <c:pt idx="47">
                  <c:v>4.6399999999999997E-2</c:v>
                </c:pt>
                <c:pt idx="48">
                  <c:v>4.4600000000000001E-2</c:v>
                </c:pt>
                <c:pt idx="49">
                  <c:v>4.3700000000000003E-2</c:v>
                </c:pt>
                <c:pt idx="50">
                  <c:v>4.2700000000000002E-2</c:v>
                </c:pt>
                <c:pt idx="51">
                  <c:v>4.1399999999999999E-2</c:v>
                </c:pt>
                <c:pt idx="52">
                  <c:v>4.07E-2</c:v>
                </c:pt>
                <c:pt idx="53">
                  <c:v>3.7999999999999999E-2</c:v>
                </c:pt>
                <c:pt idx="54">
                  <c:v>3.7699999999999997E-2</c:v>
                </c:pt>
                <c:pt idx="55">
                  <c:v>3.6200000000000003E-2</c:v>
                </c:pt>
                <c:pt idx="56">
                  <c:v>3.61E-2</c:v>
                </c:pt>
                <c:pt idx="57">
                  <c:v>3.6900000000000002E-2</c:v>
                </c:pt>
                <c:pt idx="58">
                  <c:v>3.6999999999999998E-2</c:v>
                </c:pt>
                <c:pt idx="59">
                  <c:v>3.7199999999999997E-2</c:v>
                </c:pt>
                <c:pt idx="60">
                  <c:v>3.6200000000000003E-2</c:v>
                </c:pt>
              </c:numCache>
            </c:numRef>
          </c:val>
          <c:extLst>
            <c:ext xmlns:c16="http://schemas.microsoft.com/office/drawing/2014/chart" uri="{C3380CC4-5D6E-409C-BE32-E72D297353CC}">
              <c16:uniqueId val="{00000034-8BCE-47F4-B310-3E82F5F8210B}"/>
            </c:ext>
          </c:extLst>
        </c:ser>
        <c:dLbls>
          <c:showLegendKey val="0"/>
          <c:showVal val="0"/>
          <c:showCatName val="0"/>
          <c:showSerName val="0"/>
          <c:showPercent val="0"/>
          <c:showBubbleSize val="0"/>
        </c:dLbls>
        <c:gapWidth val="150"/>
        <c:axId val="115472256"/>
        <c:axId val="115473792"/>
      </c:barChart>
      <c:dateAx>
        <c:axId val="115472256"/>
        <c:scaling>
          <c:orientation val="minMax"/>
        </c:scaling>
        <c:delete val="0"/>
        <c:axPos val="b"/>
        <c:numFmt formatCode="[$-409]mmm\-yy;@" sourceLinked="1"/>
        <c:majorTickMark val="out"/>
        <c:minorTickMark val="none"/>
        <c:tickLblPos val="low"/>
        <c:spPr>
          <a:ln>
            <a:solidFill>
              <a:schemeClr val="tx2">
                <a:lumMod val="75000"/>
              </a:schemeClr>
            </a:solidFill>
          </a:ln>
        </c:spPr>
        <c:txPr>
          <a:bodyPr rot="-5400000" vert="horz"/>
          <a:lstStyle/>
          <a:p>
            <a:pPr>
              <a:defRPr/>
            </a:pPr>
            <a:endParaRPr lang="en-US"/>
          </a:p>
        </c:txPr>
        <c:crossAx val="115473792"/>
        <c:crosses val="autoZero"/>
        <c:auto val="1"/>
        <c:lblOffset val="100"/>
        <c:baseTimeUnit val="months"/>
        <c:majorUnit val="4"/>
        <c:majorTimeUnit val="months"/>
      </c:dateAx>
      <c:valAx>
        <c:axId val="115473792"/>
        <c:scaling>
          <c:orientation val="minMax"/>
        </c:scaling>
        <c:delete val="0"/>
        <c:axPos val="l"/>
        <c:majorGridlines>
          <c:spPr>
            <a:ln>
              <a:noFill/>
            </a:ln>
          </c:spPr>
        </c:majorGridlines>
        <c:numFmt formatCode="0%" sourceLinked="0"/>
        <c:majorTickMark val="out"/>
        <c:minorTickMark val="none"/>
        <c:tickLblPos val="nextTo"/>
        <c:spPr>
          <a:ln>
            <a:solidFill>
              <a:schemeClr val="tx2">
                <a:lumMod val="75000"/>
              </a:schemeClr>
            </a:solidFill>
          </a:ln>
        </c:spPr>
        <c:crossAx val="11547225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3.9267907289744886E-2"/>
          <c:w val="0.84090987652698113"/>
          <c:h val="0.7672268295007878"/>
        </c:manualLayout>
      </c:layout>
      <c:lineChart>
        <c:grouping val="standard"/>
        <c:varyColors val="0"/>
        <c:ser>
          <c:idx val="0"/>
          <c:order val="0"/>
          <c:tx>
            <c:strRef>
              <c:f>Sheet1!$B$1</c:f>
              <c:strCache>
                <c:ptCount val="1"/>
                <c:pt idx="0">
                  <c:v>YTY% Chg. in Pending Sales</c:v>
                </c:pt>
              </c:strCache>
            </c:strRef>
          </c:tx>
          <c:spPr>
            <a:ln w="38100">
              <a:solidFill>
                <a:schemeClr val="accent4"/>
              </a:solidFill>
            </a:ln>
            <a:effectLst>
              <a:outerShdw blurRad="50800" dist="38100" algn="l" rotWithShape="0">
                <a:prstClr val="black">
                  <a:alpha val="40000"/>
                </a:prstClr>
              </a:outerShdw>
            </a:effectLst>
          </c:spPr>
          <c:marker>
            <c:symbol val="none"/>
          </c:marker>
          <c:dLbls>
            <c:dLbl>
              <c:idx val="36"/>
              <c:layout>
                <c:manualLayout>
                  <c:x val="0"/>
                  <c:y val="-3.6649416110352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8E-464C-9895-706E48D67E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Sheet1!$A$2:$A$38</c:f>
              <c:numCache>
                <c:formatCode>m/d/yyyy</c:formatCode>
                <c:ptCount val="37"/>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numCache>
            </c:numRef>
          </c:cat>
          <c:val>
            <c:numRef>
              <c:f>Sheet1!$B$2:$B$38</c:f>
              <c:numCache>
                <c:formatCode>0.0%</c:formatCode>
                <c:ptCount val="37"/>
                <c:pt idx="0">
                  <c:v>-3.1902925104468016E-2</c:v>
                </c:pt>
                <c:pt idx="1">
                  <c:v>-8.380401944043081E-2</c:v>
                </c:pt>
                <c:pt idx="2">
                  <c:v>-5.2622730329522582E-2</c:v>
                </c:pt>
                <c:pt idx="3">
                  <c:v>-0.10023211648027008</c:v>
                </c:pt>
                <c:pt idx="4">
                  <c:v>-1.704394141145138E-2</c:v>
                </c:pt>
                <c:pt idx="5">
                  <c:v>6.3924874130225628E-3</c:v>
                </c:pt>
                <c:pt idx="6">
                  <c:v>-3.195280098136577E-2</c:v>
                </c:pt>
                <c:pt idx="7">
                  <c:v>-5.9250851305334806E-2</c:v>
                </c:pt>
                <c:pt idx="8">
                  <c:v>-7.0686705767350921E-2</c:v>
                </c:pt>
                <c:pt idx="9">
                  <c:v>-5.1608709782255402E-2</c:v>
                </c:pt>
                <c:pt idx="10">
                  <c:v>-5.9318181818181825E-2</c:v>
                </c:pt>
                <c:pt idx="11">
                  <c:v>-6.1059249380834402E-2</c:v>
                </c:pt>
                <c:pt idx="12">
                  <c:v>3.9013862372374586E-3</c:v>
                </c:pt>
                <c:pt idx="13">
                  <c:v>-3.9784946236559149E-2</c:v>
                </c:pt>
                <c:pt idx="14">
                  <c:v>-0.14250221827861576</c:v>
                </c:pt>
                <c:pt idx="15">
                  <c:v>-4.971857410881797E-2</c:v>
                </c:pt>
                <c:pt idx="16">
                  <c:v>-9.2795827447571422E-2</c:v>
                </c:pt>
                <c:pt idx="17">
                  <c:v>-0.12403450414388006</c:v>
                </c:pt>
                <c:pt idx="18">
                  <c:v>-0.12031713369242869</c:v>
                </c:pt>
                <c:pt idx="19">
                  <c:v>-0.13278410467652046</c:v>
                </c:pt>
                <c:pt idx="20">
                  <c:v>-0.14557796230394093</c:v>
                </c:pt>
                <c:pt idx="21">
                  <c:v>-0.14668498797664031</c:v>
                </c:pt>
                <c:pt idx="22">
                  <c:v>-0.145846800258565</c:v>
                </c:pt>
                <c:pt idx="23">
                  <c:v>-0.15567765567765568</c:v>
                </c:pt>
                <c:pt idx="24">
                  <c:v>-0.15236514522821576</c:v>
                </c:pt>
                <c:pt idx="25">
                  <c:v>-9.9513655069210616E-2</c:v>
                </c:pt>
                <c:pt idx="26">
                  <c:v>2.5875190258751957E-2</c:v>
                </c:pt>
                <c:pt idx="27">
                  <c:v>8.1673060264819686E-3</c:v>
                </c:pt>
                <c:pt idx="28">
                  <c:v>-1.4606876653041612E-2</c:v>
                </c:pt>
                <c:pt idx="29">
                  <c:v>8.6889360880479938E-3</c:v>
                </c:pt>
                <c:pt idx="30">
                  <c:v>7.4097007223942191E-2</c:v>
                </c:pt>
                <c:pt idx="31">
                  <c:v>4.4286113439508279E-2</c:v>
                </c:pt>
                <c:pt idx="32">
                  <c:v>9.80331662167373E-2</c:v>
                </c:pt>
                <c:pt idx="33">
                  <c:v>9.3397745571658586E-2</c:v>
                </c:pt>
                <c:pt idx="34">
                  <c:v>0.15201967647337056</c:v>
                </c:pt>
                <c:pt idx="35">
                  <c:v>8.7852494577006501E-2</c:v>
                </c:pt>
                <c:pt idx="36">
                  <c:v>0.14568239671039751</c:v>
                </c:pt>
              </c:numCache>
            </c:numRef>
          </c:val>
          <c:smooth val="0"/>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smooth val="0"/>
        <c:axId val="112046080"/>
        <c:axId val="112047616"/>
      </c:line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title>
          <c:tx>
            <c:rich>
              <a:bodyPr/>
              <a:lstStyle/>
              <a:p>
                <a:pPr>
                  <a:defRPr b="1"/>
                </a:pPr>
                <a:r>
                  <a:rPr lang="en-US" b="1"/>
                  <a:t>YTY % Chg. in Pending Sales</a:t>
                </a:r>
              </a:p>
            </c:rich>
          </c:tx>
          <c:layout>
            <c:manualLayout>
              <c:xMode val="edge"/>
              <c:yMode val="edge"/>
              <c:x val="1.3339891361659926E-2"/>
              <c:y val="4.1164075699039619E-2"/>
            </c:manualLayout>
          </c:layout>
          <c:overlay val="0"/>
        </c:title>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68784581485084517"/>
        </c:manualLayout>
      </c:layout>
      <c:barChart>
        <c:barDir val="col"/>
        <c:grouping val="clustered"/>
        <c:varyColors val="0"/>
        <c:ser>
          <c:idx val="0"/>
          <c:order val="0"/>
          <c:tx>
            <c:strRef>
              <c:f>Sheet1!$B$1</c:f>
              <c:strCache>
                <c:ptCount val="1"/>
                <c:pt idx="0">
                  <c:v> Median Price </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9-80B0-41BD-BEB1-FBD37C30A237}"/>
              </c:ext>
            </c:extLst>
          </c:dPt>
          <c:dPt>
            <c:idx val="17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3F12-42E9-8FA4-2BFA8E1BCBF2}"/>
              </c:ext>
            </c:extLst>
          </c:dPt>
          <c:dPt>
            <c:idx val="172"/>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C-7B5F-446F-B7BF-EAA7E16AF4C7}"/>
              </c:ext>
            </c:extLst>
          </c:dPt>
          <c:dPt>
            <c:idx val="1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F-169B-498F-B53C-69C28AF45F25}"/>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71A4-4736-807D-7268DBC6B39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323F-41DE-A543-79F7DD4CC94D}"/>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7207-48B9-A906-67803449995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9D36-4BD4-9EB3-F3CC791BAC53}"/>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4254-4B13-88A3-78D7FD2F1789}"/>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8A0D-4C52-A46E-06304630E937}"/>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C-C2C4-4F4C-8D35-2B63D0F1FBFD}"/>
              </c:ext>
            </c:extLst>
          </c:dPt>
          <c:cat>
            <c:numRef>
              <c:f>Sheet1!$A$2:$A$242</c:f>
              <c:numCache>
                <c:formatCode>mmm\-yy</c:formatCode>
                <c:ptCount val="181"/>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numCache>
            </c:numRef>
          </c:cat>
          <c:val>
            <c:numRef>
              <c:f>Sheet1!$B$2:$B$242</c:f>
              <c:numCache>
                <c:formatCode>_("$"* #,##0_);_("$"* \(#,##0\);_("$"* "-"??_);_(@_)</c:formatCode>
                <c:ptCount val="181"/>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564820</c:v>
                </c:pt>
                <c:pt idx="159">
                  <c:v>584460</c:v>
                </c:pt>
                <c:pt idx="160">
                  <c:v>600860</c:v>
                </c:pt>
                <c:pt idx="161">
                  <c:v>601910</c:v>
                </c:pt>
                <c:pt idx="162">
                  <c:v>591230</c:v>
                </c:pt>
                <c:pt idx="163">
                  <c:v>595920</c:v>
                </c:pt>
                <c:pt idx="164">
                  <c:v>578420</c:v>
                </c:pt>
                <c:pt idx="165">
                  <c:v>571070</c:v>
                </c:pt>
                <c:pt idx="166">
                  <c:v>554240</c:v>
                </c:pt>
                <c:pt idx="167">
                  <c:v>557740</c:v>
                </c:pt>
                <c:pt idx="168">
                  <c:v>536830</c:v>
                </c:pt>
                <c:pt idx="169">
                  <c:v>534140</c:v>
                </c:pt>
                <c:pt idx="170">
                  <c:v>565880</c:v>
                </c:pt>
                <c:pt idx="171">
                  <c:v>602920</c:v>
                </c:pt>
                <c:pt idx="172">
                  <c:v>611190</c:v>
                </c:pt>
                <c:pt idx="173">
                  <c:v>610720</c:v>
                </c:pt>
                <c:pt idx="174">
                  <c:v>607990</c:v>
                </c:pt>
                <c:pt idx="175">
                  <c:v>617410</c:v>
                </c:pt>
                <c:pt idx="176">
                  <c:v>605680</c:v>
                </c:pt>
                <c:pt idx="177">
                  <c:v>605280</c:v>
                </c:pt>
                <c:pt idx="178">
                  <c:v>589770</c:v>
                </c:pt>
                <c:pt idx="179">
                  <c:v>614880</c:v>
                </c:pt>
                <c:pt idx="180">
                  <c:v>575160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114489216"/>
        <c:axId val="114490752"/>
      </c:barChart>
      <c:dateAx>
        <c:axId val="114489216"/>
        <c:scaling>
          <c:orientation val="minMax"/>
        </c:scaling>
        <c:delete val="0"/>
        <c:axPos val="b"/>
        <c:numFmt formatCode="mmm\-yy" sourceLinked="1"/>
        <c:majorTickMark val="out"/>
        <c:minorTickMark val="none"/>
        <c:tickLblPos val="nextTo"/>
        <c:spPr>
          <a:ln>
            <a:solidFill>
              <a:schemeClr val="tx2">
                <a:lumMod val="75000"/>
              </a:schemeClr>
            </a:solidFill>
          </a:ln>
        </c:spPr>
        <c:crossAx val="114490752"/>
        <c:crosses val="autoZero"/>
        <c:auto val="1"/>
        <c:lblOffset val="100"/>
        <c:baseTimeUnit val="months"/>
        <c:majorUnit val="8"/>
        <c:majorTimeUnit val="months"/>
      </c:dateAx>
      <c:valAx>
        <c:axId val="114490752"/>
        <c:scaling>
          <c:orientation val="minMax"/>
        </c:scaling>
        <c:delete val="0"/>
        <c:axPos val="l"/>
        <c:numFmt formatCode="_(&quot;$&quot;* #,##0_);_(&quot;$&quot;* \(#,##0\);_(&quot;$&quot;* &quot;-&quot;??_);_(@_)" sourceLinked="1"/>
        <c:majorTickMark val="out"/>
        <c:minorTickMark val="none"/>
        <c:tickLblPos val="nextTo"/>
        <c:spPr>
          <a:ln>
            <a:solidFill>
              <a:schemeClr val="tx2">
                <a:lumMod val="75000"/>
              </a:schemeClr>
            </a:solidFill>
          </a:ln>
        </c:spPr>
        <c:crossAx val="11448921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Century Gothic" panose="020B0502020202020204" pitchFamily="34" charset="0"/>
                <a:ea typeface="+mn-ea"/>
                <a:cs typeface="+mn-cs"/>
              </a:defRPr>
            </a:pPr>
            <a:r>
              <a:rPr lang="en-US"/>
              <a:t>Year-over-Year Price Growth</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a:outerShdw blurRad="50800" dist="38100" dir="2700000" algn="tl" rotWithShape="0">
                <a:prstClr val="black">
                  <a:alpha val="40000"/>
                </a:prstClr>
              </a:outerShdw>
            </a:effectLst>
          </c:spPr>
          <c:invertIfNegative val="0"/>
          <c:dPt>
            <c:idx val="3"/>
            <c:invertIfNegative val="0"/>
            <c:bubble3D val="0"/>
            <c:spPr>
              <a:solidFill>
                <a:schemeClr val="accent2"/>
              </a:solidFill>
              <a:ln>
                <a:solidFill>
                  <a:schemeClr val="accen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A99-44FE-80BD-4DDAB53227EF}"/>
              </c:ext>
            </c:extLst>
          </c:dPt>
          <c:dPt>
            <c:idx val="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A99-44FE-80BD-4DDAB53227EF}"/>
              </c:ext>
            </c:extLst>
          </c:dPt>
          <c:dPt>
            <c:idx val="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A99-44FE-80BD-4DDAB53227EF}"/>
              </c:ext>
            </c:extLst>
          </c:dPt>
          <c:dPt>
            <c:idx val="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A99-44FE-80BD-4DDAB53227EF}"/>
              </c:ext>
            </c:extLst>
          </c:dPt>
          <c:dPt>
            <c:idx val="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A99-44FE-80BD-4DDAB53227EF}"/>
              </c:ext>
            </c:extLst>
          </c:dPt>
          <c:dPt>
            <c:idx val="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A99-44FE-80BD-4DDAB53227EF}"/>
              </c:ext>
            </c:extLst>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'Price Growth'!$A$2:$A$11</c:f>
              <c:strCache>
                <c:ptCount val="10"/>
                <c:pt idx="0">
                  <c:v>0-20</c:v>
                </c:pt>
                <c:pt idx="1">
                  <c:v>20-40</c:v>
                </c:pt>
                <c:pt idx="2">
                  <c:v>40-60</c:v>
                </c:pt>
                <c:pt idx="3">
                  <c:v>60-80</c:v>
                </c:pt>
                <c:pt idx="4">
                  <c:v>80-100</c:v>
                </c:pt>
                <c:pt idx="6">
                  <c:v>80-85</c:v>
                </c:pt>
                <c:pt idx="7">
                  <c:v>86-90</c:v>
                </c:pt>
                <c:pt idx="8">
                  <c:v>91-95</c:v>
                </c:pt>
                <c:pt idx="9">
                  <c:v>96-100</c:v>
                </c:pt>
              </c:strCache>
            </c:strRef>
          </c:cat>
          <c:val>
            <c:numRef>
              <c:f>'Price Growth'!$D$2:$D$11</c:f>
              <c:numCache>
                <c:formatCode>0.0%</c:formatCode>
                <c:ptCount val="10"/>
                <c:pt idx="0">
                  <c:v>7.4561403508771829E-2</c:v>
                </c:pt>
                <c:pt idx="1">
                  <c:v>6.956521739130439E-2</c:v>
                </c:pt>
                <c:pt idx="2">
                  <c:v>6.7368421052631522E-2</c:v>
                </c:pt>
                <c:pt idx="3">
                  <c:v>6.9230769230769207E-2</c:v>
                </c:pt>
                <c:pt idx="4">
                  <c:v>8.6956521739130377E-2</c:v>
                </c:pt>
                <c:pt idx="6">
                  <c:v>6.8965517241379226E-2</c:v>
                </c:pt>
                <c:pt idx="7">
                  <c:v>9.8484848484848397E-2</c:v>
                </c:pt>
                <c:pt idx="8">
                  <c:v>8.0291970802919721E-2</c:v>
                </c:pt>
                <c:pt idx="9">
                  <c:v>7.0512820512820484E-2</c:v>
                </c:pt>
              </c:numCache>
            </c:numRef>
          </c:val>
          <c:extLst>
            <c:ext xmlns:c16="http://schemas.microsoft.com/office/drawing/2014/chart" uri="{C3380CC4-5D6E-409C-BE32-E72D297353CC}">
              <c16:uniqueId val="{0000000C-EA99-44FE-80BD-4DDAB53227EF}"/>
            </c:ext>
          </c:extLst>
        </c:ser>
        <c:dLbls>
          <c:showLegendKey val="0"/>
          <c:showVal val="0"/>
          <c:showCatName val="0"/>
          <c:showSerName val="0"/>
          <c:showPercent val="0"/>
          <c:showBubbleSize val="0"/>
        </c:dLbls>
        <c:gapWidth val="219"/>
        <c:overlap val="-27"/>
        <c:axId val="115384704"/>
        <c:axId val="115386624"/>
      </c:barChart>
      <c:catAx>
        <c:axId val="11538470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r>
                  <a:rPr lang="en-US"/>
                  <a:t>Percentile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title>
        <c:numFmt formatCode="General" sourceLinked="1"/>
        <c:majorTickMark val="none"/>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crossAx val="115386624"/>
        <c:crosses val="autoZero"/>
        <c:auto val="1"/>
        <c:lblAlgn val="ctr"/>
        <c:lblOffset val="100"/>
        <c:noMultiLvlLbl val="0"/>
      </c:catAx>
      <c:valAx>
        <c:axId val="115386624"/>
        <c:scaling>
          <c:orientation val="minMax"/>
        </c:scaling>
        <c:delete val="0"/>
        <c:axPos val="l"/>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400" b="0" i="0" u="none" strike="noStrike" kern="1200" baseline="0">
                <a:solidFill>
                  <a:schemeClr val="bg1"/>
                </a:solidFill>
                <a:latin typeface="Century Gothic" panose="020B0502020202020204" pitchFamily="34" charset="0"/>
                <a:ea typeface="+mn-ea"/>
                <a:cs typeface="+mn-cs"/>
              </a:defRPr>
            </a:pPr>
            <a:endParaRPr lang="en-US"/>
          </a:p>
        </c:txPr>
        <c:crossAx val="115384704"/>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bg1"/>
          </a:solidFill>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04062618216135E-2"/>
          <c:y val="6.2114681375498644E-2"/>
          <c:w val="0.90357763258786383"/>
          <c:h val="0.65105515464944708"/>
        </c:manualLayout>
      </c:layout>
      <c:lineChart>
        <c:grouping val="standard"/>
        <c:varyColors val="0"/>
        <c:ser>
          <c:idx val="0"/>
          <c:order val="0"/>
          <c:tx>
            <c:strRef>
              <c:f>Sheet1!$B$1</c:f>
              <c:strCache>
                <c:ptCount val="1"/>
                <c:pt idx="0">
                  <c:v>Series 1</c:v>
                </c:pt>
              </c:strCache>
            </c:strRef>
          </c:tx>
          <c:spPr>
            <a:ln w="76200">
              <a:solidFill>
                <a:schemeClr val="accent2"/>
              </a:solidFill>
            </a:ln>
            <a:effectLst>
              <a:outerShdw blurRad="50800" dist="38100" algn="l" rotWithShape="0">
                <a:prstClr val="black">
                  <a:alpha val="40000"/>
                </a:prstClr>
              </a:outerShdw>
            </a:effectLst>
          </c:spPr>
          <c:marker>
            <c:symbol val="none"/>
          </c:marker>
          <c:cat>
            <c:numRef>
              <c:f>Sheet1!$A$333:$A$513</c:f>
              <c:numCache>
                <c:formatCode>mmm\-yy</c:formatCode>
                <c:ptCount val="181"/>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numCache>
            </c:numRef>
          </c:cat>
          <c:val>
            <c:numRef>
              <c:f>Sheet1!$B$333:$B$513</c:f>
              <c:numCache>
                <c:formatCode>0.00</c:formatCode>
                <c:ptCount val="181"/>
                <c:pt idx="0">
                  <c:v>105.07843780517578</c:v>
                </c:pt>
                <c:pt idx="1">
                  <c:v>104.38568115234375</c:v>
                </c:pt>
                <c:pt idx="2">
                  <c:v>103.02698516845703</c:v>
                </c:pt>
                <c:pt idx="3">
                  <c:v>97.538642883300781</c:v>
                </c:pt>
                <c:pt idx="4">
                  <c:v>103.12513732910156</c:v>
                </c:pt>
                <c:pt idx="5">
                  <c:v>106.20420074462891</c:v>
                </c:pt>
                <c:pt idx="6">
                  <c:v>103.63174438476563</c:v>
                </c:pt>
                <c:pt idx="7">
                  <c:v>105.49089813232422</c:v>
                </c:pt>
                <c:pt idx="8">
                  <c:v>87.499870300292969</c:v>
                </c:pt>
                <c:pt idx="9">
                  <c:v>85.158645629882813</c:v>
                </c:pt>
                <c:pt idx="10">
                  <c:v>98.320030212402344</c:v>
                </c:pt>
                <c:pt idx="11">
                  <c:v>103.81632232666016</c:v>
                </c:pt>
                <c:pt idx="12">
                  <c:v>106.77764129638672</c:v>
                </c:pt>
                <c:pt idx="13">
                  <c:v>102.66408538818359</c:v>
                </c:pt>
                <c:pt idx="14">
                  <c:v>107.51480102539063</c:v>
                </c:pt>
                <c:pt idx="15">
                  <c:v>109.81467437744141</c:v>
                </c:pt>
                <c:pt idx="16">
                  <c:v>104.69329071044922</c:v>
                </c:pt>
                <c:pt idx="17">
                  <c:v>105.36736297607422</c:v>
                </c:pt>
                <c:pt idx="18">
                  <c:v>107.00928497314453</c:v>
                </c:pt>
                <c:pt idx="19">
                  <c:v>100.197998046875</c:v>
                </c:pt>
                <c:pt idx="20">
                  <c:v>105.87711334228516</c:v>
                </c:pt>
                <c:pt idx="21">
                  <c:v>105.14434051513672</c:v>
                </c:pt>
                <c:pt idx="22">
                  <c:v>105.30390167236328</c:v>
                </c:pt>
                <c:pt idx="23">
                  <c:v>109.99928283691406</c:v>
                </c:pt>
                <c:pt idx="24">
                  <c:v>110.20855712890625</c:v>
                </c:pt>
                <c:pt idx="25">
                  <c:v>111.15021514892578</c:v>
                </c:pt>
                <c:pt idx="26">
                  <c:v>108.15632629394531</c:v>
                </c:pt>
                <c:pt idx="27">
                  <c:v>106.28376770019531</c:v>
                </c:pt>
                <c:pt idx="28">
                  <c:v>108.51926422119141</c:v>
                </c:pt>
                <c:pt idx="29">
                  <c:v>105.266357421875</c:v>
                </c:pt>
                <c:pt idx="30">
                  <c:v>111.94404602050781</c:v>
                </c:pt>
                <c:pt idx="31">
                  <c:v>105.55357360839844</c:v>
                </c:pt>
                <c:pt idx="32">
                  <c:v>99.461257934570313</c:v>
                </c:pt>
                <c:pt idx="33">
                  <c:v>95.239212036132813</c:v>
                </c:pt>
                <c:pt idx="34">
                  <c:v>87.7802734375</c:v>
                </c:pt>
                <c:pt idx="35">
                  <c:v>90.621269226074219</c:v>
                </c:pt>
                <c:pt idx="36">
                  <c:v>87.315139770507813</c:v>
                </c:pt>
                <c:pt idx="37">
                  <c:v>76.38726806640625</c:v>
                </c:pt>
                <c:pt idx="38">
                  <c:v>65.856117248535156</c:v>
                </c:pt>
                <c:pt idx="39">
                  <c:v>62.760730743408203</c:v>
                </c:pt>
                <c:pt idx="40">
                  <c:v>58.066898345947266</c:v>
                </c:pt>
                <c:pt idx="41">
                  <c:v>50.974681854248047</c:v>
                </c:pt>
                <c:pt idx="42">
                  <c:v>51.943153381347656</c:v>
                </c:pt>
                <c:pt idx="43">
                  <c:v>58.475654602050781</c:v>
                </c:pt>
                <c:pt idx="44">
                  <c:v>61.37298583984375</c:v>
                </c:pt>
                <c:pt idx="45">
                  <c:v>38.828983306884766</c:v>
                </c:pt>
                <c:pt idx="46">
                  <c:v>44.651042938232422</c:v>
                </c:pt>
                <c:pt idx="47">
                  <c:v>38.622955322265625</c:v>
                </c:pt>
                <c:pt idx="48">
                  <c:v>37.383121490478516</c:v>
                </c:pt>
                <c:pt idx="49">
                  <c:v>25.302650451660156</c:v>
                </c:pt>
                <c:pt idx="50">
                  <c:v>26.90141487121582</c:v>
                </c:pt>
                <c:pt idx="51">
                  <c:v>40.809295654296875</c:v>
                </c:pt>
                <c:pt idx="52">
                  <c:v>54.8057861328125</c:v>
                </c:pt>
                <c:pt idx="53">
                  <c:v>49.324062347412109</c:v>
                </c:pt>
                <c:pt idx="54">
                  <c:v>47.371604919433594</c:v>
                </c:pt>
                <c:pt idx="55">
                  <c:v>54.478847503662109</c:v>
                </c:pt>
                <c:pt idx="56">
                  <c:v>53.425441741943359</c:v>
                </c:pt>
                <c:pt idx="57">
                  <c:v>48.671260833740234</c:v>
                </c:pt>
                <c:pt idx="58">
                  <c:v>50.640762329101563</c:v>
                </c:pt>
                <c:pt idx="59">
                  <c:v>53.623233795166016</c:v>
                </c:pt>
                <c:pt idx="60">
                  <c:v>56.453590393066406</c:v>
                </c:pt>
                <c:pt idx="61">
                  <c:v>46.424945831298828</c:v>
                </c:pt>
                <c:pt idx="62">
                  <c:v>52.292800903320313</c:v>
                </c:pt>
                <c:pt idx="63">
                  <c:v>57.7353515625</c:v>
                </c:pt>
                <c:pt idx="64">
                  <c:v>62.660324096679688</c:v>
                </c:pt>
                <c:pt idx="65">
                  <c:v>54.313667297363281</c:v>
                </c:pt>
                <c:pt idx="66">
                  <c:v>51.025138854980469</c:v>
                </c:pt>
                <c:pt idx="67">
                  <c:v>53.178218841552734</c:v>
                </c:pt>
                <c:pt idx="68">
                  <c:v>48.610343933105469</c:v>
                </c:pt>
                <c:pt idx="69">
                  <c:v>49.915264129638672</c:v>
                </c:pt>
                <c:pt idx="70">
                  <c:v>57.823970794677734</c:v>
                </c:pt>
                <c:pt idx="71">
                  <c:v>63.401641845703125</c:v>
                </c:pt>
                <c:pt idx="72">
                  <c:v>64.791358947753906</c:v>
                </c:pt>
                <c:pt idx="73">
                  <c:v>72.023307800292969</c:v>
                </c:pt>
                <c:pt idx="74">
                  <c:v>63.824527740478516</c:v>
                </c:pt>
                <c:pt idx="75">
                  <c:v>66.019317626953125</c:v>
                </c:pt>
                <c:pt idx="76">
                  <c:v>61.742794036865234</c:v>
                </c:pt>
                <c:pt idx="77">
                  <c:v>57.618946075439453</c:v>
                </c:pt>
                <c:pt idx="78">
                  <c:v>59.227939605712891</c:v>
                </c:pt>
                <c:pt idx="79">
                  <c:v>45.181694030761719</c:v>
                </c:pt>
                <c:pt idx="80">
                  <c:v>46.368515014648438</c:v>
                </c:pt>
                <c:pt idx="81">
                  <c:v>40.867630004882813</c:v>
                </c:pt>
                <c:pt idx="82">
                  <c:v>55.172801971435547</c:v>
                </c:pt>
                <c:pt idx="83">
                  <c:v>64.757354736328125</c:v>
                </c:pt>
                <c:pt idx="84">
                  <c:v>61.510860443115234</c:v>
                </c:pt>
                <c:pt idx="85">
                  <c:v>71.622032165527344</c:v>
                </c:pt>
                <c:pt idx="86">
                  <c:v>69.450096130371094</c:v>
                </c:pt>
                <c:pt idx="87">
                  <c:v>68.70074462890625</c:v>
                </c:pt>
                <c:pt idx="88">
                  <c:v>64.366348266601563</c:v>
                </c:pt>
                <c:pt idx="89">
                  <c:v>62.686740875244141</c:v>
                </c:pt>
                <c:pt idx="90">
                  <c:v>65.373786926269531</c:v>
                </c:pt>
                <c:pt idx="91">
                  <c:v>61.275157928466797</c:v>
                </c:pt>
                <c:pt idx="92">
                  <c:v>68.352226257324219</c:v>
                </c:pt>
                <c:pt idx="93">
                  <c:v>73.082130432128906</c:v>
                </c:pt>
                <c:pt idx="94">
                  <c:v>71.538131713867188</c:v>
                </c:pt>
                <c:pt idx="95">
                  <c:v>66.693191528320313</c:v>
                </c:pt>
                <c:pt idx="96">
                  <c:v>58.432323455810547</c:v>
                </c:pt>
                <c:pt idx="97">
                  <c:v>68.03509521484375</c:v>
                </c:pt>
                <c:pt idx="98">
                  <c:v>61.897247314453125</c:v>
                </c:pt>
                <c:pt idx="99">
                  <c:v>68.954719543457031</c:v>
                </c:pt>
                <c:pt idx="100">
                  <c:v>74.255409240722656</c:v>
                </c:pt>
                <c:pt idx="101">
                  <c:v>82.126724243164063</c:v>
                </c:pt>
                <c:pt idx="102">
                  <c:v>81.009355012654197</c:v>
                </c:pt>
                <c:pt idx="103">
                  <c:v>81.757221522957593</c:v>
                </c:pt>
                <c:pt idx="104">
                  <c:v>80.204628427652395</c:v>
                </c:pt>
                <c:pt idx="105">
                  <c:v>72.376307583276002</c:v>
                </c:pt>
                <c:pt idx="106">
                  <c:v>72.030153019923205</c:v>
                </c:pt>
                <c:pt idx="107">
                  <c:v>77.535542922462895</c:v>
                </c:pt>
                <c:pt idx="108">
                  <c:v>79.4098806656623</c:v>
                </c:pt>
                <c:pt idx="109">
                  <c:v>78.300636301924101</c:v>
                </c:pt>
                <c:pt idx="110">
                  <c:v>83.861154855769698</c:v>
                </c:pt>
                <c:pt idx="111">
                  <c:v>81.712589035029694</c:v>
                </c:pt>
                <c:pt idx="112">
                  <c:v>82.208088077423994</c:v>
                </c:pt>
                <c:pt idx="113">
                  <c:v>86.366114534908107</c:v>
                </c:pt>
                <c:pt idx="114">
                  <c:v>90.333325161652297</c:v>
                </c:pt>
                <c:pt idx="115">
                  <c:v>93.4151784886119</c:v>
                </c:pt>
                <c:pt idx="116">
                  <c:v>89.0421024530431</c:v>
                </c:pt>
                <c:pt idx="117">
                  <c:v>94.050397907457906</c:v>
                </c:pt>
                <c:pt idx="118">
                  <c:v>91.033111115912106</c:v>
                </c:pt>
                <c:pt idx="119">
                  <c:v>93.062882208409803</c:v>
                </c:pt>
                <c:pt idx="120">
                  <c:v>103.799600106353</c:v>
                </c:pt>
                <c:pt idx="121">
                  <c:v>98.824514961566706</c:v>
                </c:pt>
                <c:pt idx="122">
                  <c:v>101.44126006010001</c:v>
                </c:pt>
                <c:pt idx="123">
                  <c:v>94.315622937580798</c:v>
                </c:pt>
                <c:pt idx="124">
                  <c:v>94.6</c:v>
                </c:pt>
                <c:pt idx="125">
                  <c:v>99.8</c:v>
                </c:pt>
                <c:pt idx="126">
                  <c:v>91</c:v>
                </c:pt>
                <c:pt idx="127">
                  <c:v>101.3</c:v>
                </c:pt>
                <c:pt idx="128">
                  <c:v>102.6</c:v>
                </c:pt>
                <c:pt idx="129">
                  <c:v>99.1</c:v>
                </c:pt>
                <c:pt idx="130">
                  <c:v>92.6</c:v>
                </c:pt>
                <c:pt idx="131">
                  <c:v>96.3</c:v>
                </c:pt>
                <c:pt idx="132">
                  <c:v>97.8</c:v>
                </c:pt>
                <c:pt idx="133">
                  <c:v>94</c:v>
                </c:pt>
                <c:pt idx="134">
                  <c:v>96.1</c:v>
                </c:pt>
                <c:pt idx="135">
                  <c:v>94.7</c:v>
                </c:pt>
                <c:pt idx="136">
                  <c:v>92.4</c:v>
                </c:pt>
                <c:pt idx="137">
                  <c:v>97.4</c:v>
                </c:pt>
                <c:pt idx="138">
                  <c:v>96.7</c:v>
                </c:pt>
                <c:pt idx="139">
                  <c:v>101.8</c:v>
                </c:pt>
                <c:pt idx="140">
                  <c:v>103.5</c:v>
                </c:pt>
                <c:pt idx="141">
                  <c:v>100.8</c:v>
                </c:pt>
                <c:pt idx="142">
                  <c:v>109.4</c:v>
                </c:pt>
                <c:pt idx="143">
                  <c:v>113.3</c:v>
                </c:pt>
                <c:pt idx="144">
                  <c:v>111.6</c:v>
                </c:pt>
                <c:pt idx="145">
                  <c:v>116.1</c:v>
                </c:pt>
                <c:pt idx="146">
                  <c:v>124.9</c:v>
                </c:pt>
                <c:pt idx="147">
                  <c:v>119.4</c:v>
                </c:pt>
                <c:pt idx="148">
                  <c:v>117.6</c:v>
                </c:pt>
                <c:pt idx="149">
                  <c:v>117.3</c:v>
                </c:pt>
                <c:pt idx="150">
                  <c:v>120</c:v>
                </c:pt>
                <c:pt idx="151">
                  <c:v>120.4</c:v>
                </c:pt>
                <c:pt idx="152">
                  <c:v>120.6</c:v>
                </c:pt>
                <c:pt idx="153">
                  <c:v>126.2</c:v>
                </c:pt>
                <c:pt idx="154">
                  <c:v>128.6</c:v>
                </c:pt>
                <c:pt idx="155">
                  <c:v>123.1</c:v>
                </c:pt>
                <c:pt idx="156">
                  <c:v>124.3</c:v>
                </c:pt>
                <c:pt idx="157">
                  <c:v>130</c:v>
                </c:pt>
                <c:pt idx="158">
                  <c:v>127</c:v>
                </c:pt>
                <c:pt idx="159">
                  <c:v>125.6</c:v>
                </c:pt>
                <c:pt idx="160">
                  <c:v>128.80000000000001</c:v>
                </c:pt>
                <c:pt idx="161">
                  <c:v>127.1</c:v>
                </c:pt>
                <c:pt idx="162">
                  <c:v>127.9</c:v>
                </c:pt>
                <c:pt idx="163">
                  <c:v>134.69999999999999</c:v>
                </c:pt>
                <c:pt idx="164">
                  <c:v>135.30000000000001</c:v>
                </c:pt>
                <c:pt idx="165">
                  <c:v>137.9</c:v>
                </c:pt>
                <c:pt idx="166">
                  <c:v>136.4</c:v>
                </c:pt>
                <c:pt idx="167">
                  <c:v>126.6</c:v>
                </c:pt>
                <c:pt idx="168">
                  <c:v>121.7</c:v>
                </c:pt>
                <c:pt idx="169">
                  <c:v>131.4</c:v>
                </c:pt>
                <c:pt idx="170">
                  <c:v>124.2</c:v>
                </c:pt>
                <c:pt idx="171">
                  <c:v>129.19999999999999</c:v>
                </c:pt>
                <c:pt idx="172">
                  <c:v>131.30000000000001</c:v>
                </c:pt>
                <c:pt idx="173">
                  <c:v>124.3</c:v>
                </c:pt>
                <c:pt idx="174">
                  <c:v>135.69999999999999</c:v>
                </c:pt>
                <c:pt idx="175" formatCode="General">
                  <c:v>134.19999999999999</c:v>
                </c:pt>
                <c:pt idx="176" formatCode="General">
                  <c:v>126.3</c:v>
                </c:pt>
                <c:pt idx="177" formatCode="General">
                  <c:v>126.1</c:v>
                </c:pt>
                <c:pt idx="178" formatCode="General">
                  <c:v>126.8</c:v>
                </c:pt>
                <c:pt idx="179" formatCode="General">
                  <c:v>128.19999999999999</c:v>
                </c:pt>
                <c:pt idx="180" formatCode="General">
                  <c:v>131.6</c:v>
                </c:pt>
              </c:numCache>
            </c:numRef>
          </c:val>
          <c:smooth val="0"/>
          <c:extLst>
            <c:ext xmlns:c16="http://schemas.microsoft.com/office/drawing/2014/chart" uri="{C3380CC4-5D6E-409C-BE32-E72D297353CC}">
              <c16:uniqueId val="{00000000-8FC5-49D9-809D-E6D7F8244B0E}"/>
            </c:ext>
          </c:extLst>
        </c:ser>
        <c:dLbls>
          <c:showLegendKey val="0"/>
          <c:showVal val="0"/>
          <c:showCatName val="0"/>
          <c:showSerName val="0"/>
          <c:showPercent val="0"/>
          <c:showBubbleSize val="0"/>
        </c:dLbls>
        <c:smooth val="0"/>
        <c:axId val="122806272"/>
        <c:axId val="122807808"/>
      </c:lineChart>
      <c:dateAx>
        <c:axId val="122806272"/>
        <c:scaling>
          <c:orientation val="minMax"/>
        </c:scaling>
        <c:delete val="0"/>
        <c:axPos val="b"/>
        <c:numFmt formatCode="[$-409]mmm\-yy;@" sourceLinked="0"/>
        <c:majorTickMark val="out"/>
        <c:minorTickMark val="none"/>
        <c:tickLblPos val="nextTo"/>
        <c:spPr>
          <a:ln>
            <a:solidFill>
              <a:schemeClr val="tx2">
                <a:lumMod val="75000"/>
              </a:schemeClr>
            </a:solidFill>
          </a:ln>
        </c:spPr>
        <c:crossAx val="122807808"/>
        <c:crosses val="autoZero"/>
        <c:auto val="1"/>
        <c:lblOffset val="100"/>
        <c:baseTimeUnit val="months"/>
        <c:majorUnit val="8"/>
        <c:majorTimeUnit val="months"/>
      </c:dateAx>
      <c:valAx>
        <c:axId val="122807808"/>
        <c:scaling>
          <c:orientation val="minMax"/>
        </c:scaling>
        <c:delete val="0"/>
        <c:axPos val="l"/>
        <c:title>
          <c:tx>
            <c:rich>
              <a:bodyPr/>
              <a:lstStyle/>
              <a:p>
                <a:pPr>
                  <a:defRPr/>
                </a:pPr>
                <a:r>
                  <a:rPr lang="en-US"/>
                  <a:t>INDEX, 100=1985</a:t>
                </a:r>
              </a:p>
            </c:rich>
          </c:tx>
          <c:layout>
            <c:manualLayout>
              <c:xMode val="edge"/>
              <c:yMode val="edge"/>
              <c:x val="2.5273282229604584E-3"/>
              <c:y val="0.18149387752980226"/>
            </c:manualLayout>
          </c:layout>
          <c:overlay val="0"/>
        </c:title>
        <c:numFmt formatCode="0" sourceLinked="0"/>
        <c:majorTickMark val="out"/>
        <c:minorTickMark val="none"/>
        <c:tickLblPos val="nextTo"/>
        <c:spPr>
          <a:ln>
            <a:solidFill>
              <a:schemeClr val="tx2">
                <a:lumMod val="75000"/>
              </a:schemeClr>
            </a:solidFill>
          </a:ln>
        </c:spPr>
        <c:crossAx val="122806272"/>
        <c:crosses val="autoZero"/>
        <c:crossBetween val="between"/>
      </c:valAx>
    </c:plotArea>
    <c:plotVisOnly val="1"/>
    <c:dispBlanksAs val="gap"/>
    <c:showDLblsOverMax val="0"/>
  </c:chart>
  <c:txPr>
    <a:bodyPr/>
    <a:lstStyle/>
    <a:p>
      <a:pPr>
        <a:defRPr sz="18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S&amp;P</a:t>
            </a:r>
            <a:r>
              <a:rPr lang="en-US" baseline="0" dirty="0"/>
              <a:t> 500</a:t>
            </a:r>
            <a:endParaRPr lang="en-US" dirty="0"/>
          </a:p>
        </c:rich>
      </c:tx>
      <c:overlay val="0"/>
    </c:title>
    <c:autoTitleDeleted val="0"/>
    <c:plotArea>
      <c:layout/>
      <c:lineChart>
        <c:grouping val="standard"/>
        <c:varyColors val="0"/>
        <c:ser>
          <c:idx val="0"/>
          <c:order val="0"/>
          <c:tx>
            <c:strRef>
              <c:f>Sheet1!$B$1</c:f>
              <c:strCache>
                <c:ptCount val="1"/>
                <c:pt idx="0">
                  <c:v>S&amp;P</c:v>
                </c:pt>
              </c:strCache>
            </c:strRef>
          </c:tx>
          <c:spPr>
            <a:ln w="38100">
              <a:solidFill>
                <a:schemeClr val="accent1"/>
              </a:solidFill>
            </a:ln>
          </c:spPr>
          <c:marker>
            <c:symbol val="none"/>
          </c:marker>
          <c:dLbls>
            <c:dLbl>
              <c:idx val="251"/>
              <c:layout>
                <c:manualLayout>
                  <c:x val="-6.8073320743442765E-3"/>
                  <c:y val="-3.1111111111111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53-4C06-A685-B2393F4075B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Sheet1!$A$2:$A$253</c:f>
              <c:numCache>
                <c:formatCode>m/d/yyyy</c:formatCode>
                <c:ptCount val="252"/>
                <c:pt idx="0">
                  <c:v>43516</c:v>
                </c:pt>
                <c:pt idx="1">
                  <c:v>43517</c:v>
                </c:pt>
                <c:pt idx="2">
                  <c:v>43518</c:v>
                </c:pt>
                <c:pt idx="3">
                  <c:v>43521</c:v>
                </c:pt>
                <c:pt idx="4">
                  <c:v>43522</c:v>
                </c:pt>
                <c:pt idx="5">
                  <c:v>43523</c:v>
                </c:pt>
                <c:pt idx="6">
                  <c:v>43524</c:v>
                </c:pt>
                <c:pt idx="7">
                  <c:v>43525</c:v>
                </c:pt>
                <c:pt idx="8">
                  <c:v>43528</c:v>
                </c:pt>
                <c:pt idx="9">
                  <c:v>43529</c:v>
                </c:pt>
                <c:pt idx="10">
                  <c:v>43530</c:v>
                </c:pt>
                <c:pt idx="11">
                  <c:v>43531</c:v>
                </c:pt>
                <c:pt idx="12">
                  <c:v>43532</c:v>
                </c:pt>
                <c:pt idx="13">
                  <c:v>43535</c:v>
                </c:pt>
                <c:pt idx="14">
                  <c:v>43536</c:v>
                </c:pt>
                <c:pt idx="15">
                  <c:v>43537</c:v>
                </c:pt>
                <c:pt idx="16">
                  <c:v>43538</c:v>
                </c:pt>
                <c:pt idx="17">
                  <c:v>43539</c:v>
                </c:pt>
                <c:pt idx="18">
                  <c:v>43542</c:v>
                </c:pt>
                <c:pt idx="19">
                  <c:v>43543</c:v>
                </c:pt>
                <c:pt idx="20">
                  <c:v>43544</c:v>
                </c:pt>
                <c:pt idx="21">
                  <c:v>43545</c:v>
                </c:pt>
                <c:pt idx="22">
                  <c:v>43546</c:v>
                </c:pt>
                <c:pt idx="23">
                  <c:v>43549</c:v>
                </c:pt>
                <c:pt idx="24">
                  <c:v>43550</c:v>
                </c:pt>
                <c:pt idx="25">
                  <c:v>43551</c:v>
                </c:pt>
                <c:pt idx="26">
                  <c:v>43552</c:v>
                </c:pt>
                <c:pt idx="27">
                  <c:v>43553</c:v>
                </c:pt>
                <c:pt idx="28">
                  <c:v>43556</c:v>
                </c:pt>
                <c:pt idx="29">
                  <c:v>43557</c:v>
                </c:pt>
                <c:pt idx="30">
                  <c:v>43558</c:v>
                </c:pt>
                <c:pt idx="31">
                  <c:v>43559</c:v>
                </c:pt>
                <c:pt idx="32">
                  <c:v>43560</c:v>
                </c:pt>
                <c:pt idx="33">
                  <c:v>43563</c:v>
                </c:pt>
                <c:pt idx="34">
                  <c:v>43564</c:v>
                </c:pt>
                <c:pt idx="35">
                  <c:v>43565</c:v>
                </c:pt>
                <c:pt idx="36">
                  <c:v>43566</c:v>
                </c:pt>
                <c:pt idx="37">
                  <c:v>43567</c:v>
                </c:pt>
                <c:pt idx="38">
                  <c:v>43570</c:v>
                </c:pt>
                <c:pt idx="39">
                  <c:v>43571</c:v>
                </c:pt>
                <c:pt idx="40">
                  <c:v>43572</c:v>
                </c:pt>
                <c:pt idx="41">
                  <c:v>43573</c:v>
                </c:pt>
                <c:pt idx="42">
                  <c:v>43577</c:v>
                </c:pt>
                <c:pt idx="43">
                  <c:v>43578</c:v>
                </c:pt>
                <c:pt idx="44">
                  <c:v>43579</c:v>
                </c:pt>
                <c:pt idx="45">
                  <c:v>43580</c:v>
                </c:pt>
                <c:pt idx="46">
                  <c:v>43581</c:v>
                </c:pt>
                <c:pt idx="47">
                  <c:v>43584</c:v>
                </c:pt>
                <c:pt idx="48">
                  <c:v>43585</c:v>
                </c:pt>
                <c:pt idx="49">
                  <c:v>43586</c:v>
                </c:pt>
                <c:pt idx="50">
                  <c:v>43587</c:v>
                </c:pt>
                <c:pt idx="51">
                  <c:v>43588</c:v>
                </c:pt>
                <c:pt idx="52">
                  <c:v>43591</c:v>
                </c:pt>
                <c:pt idx="53">
                  <c:v>43592</c:v>
                </c:pt>
                <c:pt idx="54">
                  <c:v>43593</c:v>
                </c:pt>
                <c:pt idx="55">
                  <c:v>43594</c:v>
                </c:pt>
                <c:pt idx="56">
                  <c:v>43595</c:v>
                </c:pt>
                <c:pt idx="57">
                  <c:v>43598</c:v>
                </c:pt>
                <c:pt idx="58">
                  <c:v>43599</c:v>
                </c:pt>
                <c:pt idx="59">
                  <c:v>43600</c:v>
                </c:pt>
                <c:pt idx="60">
                  <c:v>43601</c:v>
                </c:pt>
                <c:pt idx="61">
                  <c:v>43602</c:v>
                </c:pt>
                <c:pt idx="62">
                  <c:v>43605</c:v>
                </c:pt>
                <c:pt idx="63">
                  <c:v>43606</c:v>
                </c:pt>
                <c:pt idx="64">
                  <c:v>43607</c:v>
                </c:pt>
                <c:pt idx="65">
                  <c:v>43608</c:v>
                </c:pt>
                <c:pt idx="66">
                  <c:v>43609</c:v>
                </c:pt>
                <c:pt idx="67">
                  <c:v>43613</c:v>
                </c:pt>
                <c:pt idx="68">
                  <c:v>43614</c:v>
                </c:pt>
                <c:pt idx="69">
                  <c:v>43615</c:v>
                </c:pt>
                <c:pt idx="70">
                  <c:v>43616</c:v>
                </c:pt>
                <c:pt idx="71">
                  <c:v>43619</c:v>
                </c:pt>
                <c:pt idx="72">
                  <c:v>43620</c:v>
                </c:pt>
                <c:pt idx="73">
                  <c:v>43621</c:v>
                </c:pt>
                <c:pt idx="74">
                  <c:v>43622</c:v>
                </c:pt>
                <c:pt idx="75">
                  <c:v>43623</c:v>
                </c:pt>
                <c:pt idx="76">
                  <c:v>43626</c:v>
                </c:pt>
                <c:pt idx="77">
                  <c:v>43627</c:v>
                </c:pt>
                <c:pt idx="78">
                  <c:v>43628</c:v>
                </c:pt>
                <c:pt idx="79">
                  <c:v>43629</c:v>
                </c:pt>
                <c:pt idx="80">
                  <c:v>43630</c:v>
                </c:pt>
                <c:pt idx="81">
                  <c:v>43633</c:v>
                </c:pt>
                <c:pt idx="82">
                  <c:v>43634</c:v>
                </c:pt>
                <c:pt idx="83">
                  <c:v>43635</c:v>
                </c:pt>
                <c:pt idx="84">
                  <c:v>43636</c:v>
                </c:pt>
                <c:pt idx="85">
                  <c:v>43637</c:v>
                </c:pt>
                <c:pt idx="86">
                  <c:v>43640</c:v>
                </c:pt>
                <c:pt idx="87">
                  <c:v>43641</c:v>
                </c:pt>
                <c:pt idx="88">
                  <c:v>43642</c:v>
                </c:pt>
                <c:pt idx="89">
                  <c:v>43643</c:v>
                </c:pt>
                <c:pt idx="90">
                  <c:v>43644</c:v>
                </c:pt>
                <c:pt idx="91">
                  <c:v>43647</c:v>
                </c:pt>
                <c:pt idx="92">
                  <c:v>43648</c:v>
                </c:pt>
                <c:pt idx="93">
                  <c:v>43649</c:v>
                </c:pt>
                <c:pt idx="94">
                  <c:v>43651</c:v>
                </c:pt>
                <c:pt idx="95">
                  <c:v>43654</c:v>
                </c:pt>
                <c:pt idx="96">
                  <c:v>43655</c:v>
                </c:pt>
                <c:pt idx="97">
                  <c:v>43656</c:v>
                </c:pt>
                <c:pt idx="98">
                  <c:v>43657</c:v>
                </c:pt>
                <c:pt idx="99">
                  <c:v>43658</c:v>
                </c:pt>
                <c:pt idx="100">
                  <c:v>43661</c:v>
                </c:pt>
                <c:pt idx="101">
                  <c:v>43662</c:v>
                </c:pt>
                <c:pt idx="102">
                  <c:v>43663</c:v>
                </c:pt>
                <c:pt idx="103">
                  <c:v>43664</c:v>
                </c:pt>
                <c:pt idx="104">
                  <c:v>43665</c:v>
                </c:pt>
                <c:pt idx="105">
                  <c:v>43668</c:v>
                </c:pt>
                <c:pt idx="106">
                  <c:v>43669</c:v>
                </c:pt>
                <c:pt idx="107">
                  <c:v>43670</c:v>
                </c:pt>
                <c:pt idx="108">
                  <c:v>43671</c:v>
                </c:pt>
                <c:pt idx="109">
                  <c:v>43672</c:v>
                </c:pt>
                <c:pt idx="110">
                  <c:v>43675</c:v>
                </c:pt>
                <c:pt idx="111">
                  <c:v>43676</c:v>
                </c:pt>
                <c:pt idx="112">
                  <c:v>43677</c:v>
                </c:pt>
                <c:pt idx="113">
                  <c:v>43678</c:v>
                </c:pt>
                <c:pt idx="114">
                  <c:v>43679</c:v>
                </c:pt>
                <c:pt idx="115">
                  <c:v>43682</c:v>
                </c:pt>
                <c:pt idx="116">
                  <c:v>43683</c:v>
                </c:pt>
                <c:pt idx="117">
                  <c:v>43684</c:v>
                </c:pt>
                <c:pt idx="118">
                  <c:v>43685</c:v>
                </c:pt>
                <c:pt idx="119">
                  <c:v>43686</c:v>
                </c:pt>
                <c:pt idx="120">
                  <c:v>43689</c:v>
                </c:pt>
                <c:pt idx="121">
                  <c:v>43690</c:v>
                </c:pt>
                <c:pt idx="122">
                  <c:v>43691</c:v>
                </c:pt>
                <c:pt idx="123">
                  <c:v>43692</c:v>
                </c:pt>
                <c:pt idx="124">
                  <c:v>43693</c:v>
                </c:pt>
                <c:pt idx="125">
                  <c:v>43696</c:v>
                </c:pt>
                <c:pt idx="126">
                  <c:v>43697</c:v>
                </c:pt>
                <c:pt idx="127">
                  <c:v>43698</c:v>
                </c:pt>
                <c:pt idx="128">
                  <c:v>43699</c:v>
                </c:pt>
                <c:pt idx="129">
                  <c:v>43700</c:v>
                </c:pt>
                <c:pt idx="130">
                  <c:v>43703</c:v>
                </c:pt>
                <c:pt idx="131">
                  <c:v>43704</c:v>
                </c:pt>
                <c:pt idx="132">
                  <c:v>43705</c:v>
                </c:pt>
                <c:pt idx="133">
                  <c:v>43706</c:v>
                </c:pt>
                <c:pt idx="134">
                  <c:v>43707</c:v>
                </c:pt>
                <c:pt idx="135">
                  <c:v>43711</c:v>
                </c:pt>
                <c:pt idx="136">
                  <c:v>43712</c:v>
                </c:pt>
                <c:pt idx="137">
                  <c:v>43713</c:v>
                </c:pt>
                <c:pt idx="138">
                  <c:v>43714</c:v>
                </c:pt>
                <c:pt idx="139">
                  <c:v>43717</c:v>
                </c:pt>
                <c:pt idx="140">
                  <c:v>43718</c:v>
                </c:pt>
                <c:pt idx="141">
                  <c:v>43719</c:v>
                </c:pt>
                <c:pt idx="142">
                  <c:v>43720</c:v>
                </c:pt>
                <c:pt idx="143">
                  <c:v>43721</c:v>
                </c:pt>
                <c:pt idx="144">
                  <c:v>43724</c:v>
                </c:pt>
                <c:pt idx="145">
                  <c:v>43725</c:v>
                </c:pt>
                <c:pt idx="146">
                  <c:v>43726</c:v>
                </c:pt>
                <c:pt idx="147">
                  <c:v>43727</c:v>
                </c:pt>
                <c:pt idx="148">
                  <c:v>43728</c:v>
                </c:pt>
                <c:pt idx="149">
                  <c:v>43731</c:v>
                </c:pt>
                <c:pt idx="150">
                  <c:v>43732</c:v>
                </c:pt>
                <c:pt idx="151">
                  <c:v>43733</c:v>
                </c:pt>
                <c:pt idx="152">
                  <c:v>43734</c:v>
                </c:pt>
                <c:pt idx="153">
                  <c:v>43735</c:v>
                </c:pt>
                <c:pt idx="154">
                  <c:v>43738</c:v>
                </c:pt>
                <c:pt idx="155">
                  <c:v>43739</c:v>
                </c:pt>
                <c:pt idx="156">
                  <c:v>43740</c:v>
                </c:pt>
                <c:pt idx="157">
                  <c:v>43741</c:v>
                </c:pt>
                <c:pt idx="158">
                  <c:v>43742</c:v>
                </c:pt>
                <c:pt idx="159">
                  <c:v>43745</c:v>
                </c:pt>
                <c:pt idx="160">
                  <c:v>43746</c:v>
                </c:pt>
                <c:pt idx="161">
                  <c:v>43747</c:v>
                </c:pt>
                <c:pt idx="162">
                  <c:v>43748</c:v>
                </c:pt>
                <c:pt idx="163">
                  <c:v>43749</c:v>
                </c:pt>
                <c:pt idx="164">
                  <c:v>43752</c:v>
                </c:pt>
                <c:pt idx="165">
                  <c:v>43753</c:v>
                </c:pt>
                <c:pt idx="166">
                  <c:v>43754</c:v>
                </c:pt>
                <c:pt idx="167">
                  <c:v>43755</c:v>
                </c:pt>
                <c:pt idx="168">
                  <c:v>43756</c:v>
                </c:pt>
                <c:pt idx="169">
                  <c:v>43759</c:v>
                </c:pt>
                <c:pt idx="170">
                  <c:v>43760</c:v>
                </c:pt>
                <c:pt idx="171">
                  <c:v>43761</c:v>
                </c:pt>
                <c:pt idx="172">
                  <c:v>43762</c:v>
                </c:pt>
                <c:pt idx="173">
                  <c:v>43763</c:v>
                </c:pt>
                <c:pt idx="174">
                  <c:v>43766</c:v>
                </c:pt>
                <c:pt idx="175">
                  <c:v>43767</c:v>
                </c:pt>
                <c:pt idx="176">
                  <c:v>43768</c:v>
                </c:pt>
                <c:pt idx="177">
                  <c:v>43769</c:v>
                </c:pt>
                <c:pt idx="178">
                  <c:v>43770</c:v>
                </c:pt>
                <c:pt idx="179">
                  <c:v>43773</c:v>
                </c:pt>
                <c:pt idx="180">
                  <c:v>43774</c:v>
                </c:pt>
                <c:pt idx="181">
                  <c:v>43775</c:v>
                </c:pt>
                <c:pt idx="182">
                  <c:v>43776</c:v>
                </c:pt>
                <c:pt idx="183">
                  <c:v>43777</c:v>
                </c:pt>
                <c:pt idx="184">
                  <c:v>43780</c:v>
                </c:pt>
                <c:pt idx="185">
                  <c:v>43781</c:v>
                </c:pt>
                <c:pt idx="186">
                  <c:v>43782</c:v>
                </c:pt>
                <c:pt idx="187">
                  <c:v>43783</c:v>
                </c:pt>
                <c:pt idx="188">
                  <c:v>43784</c:v>
                </c:pt>
                <c:pt idx="189">
                  <c:v>43787</c:v>
                </c:pt>
                <c:pt idx="190">
                  <c:v>43788</c:v>
                </c:pt>
                <c:pt idx="191">
                  <c:v>43789</c:v>
                </c:pt>
                <c:pt idx="192">
                  <c:v>43790</c:v>
                </c:pt>
                <c:pt idx="193">
                  <c:v>43791</c:v>
                </c:pt>
                <c:pt idx="194">
                  <c:v>43794</c:v>
                </c:pt>
                <c:pt idx="195">
                  <c:v>43795</c:v>
                </c:pt>
                <c:pt idx="196">
                  <c:v>43796</c:v>
                </c:pt>
                <c:pt idx="197">
                  <c:v>43798</c:v>
                </c:pt>
                <c:pt idx="198">
                  <c:v>43801</c:v>
                </c:pt>
                <c:pt idx="199">
                  <c:v>43802</c:v>
                </c:pt>
                <c:pt idx="200">
                  <c:v>43803</c:v>
                </c:pt>
                <c:pt idx="201">
                  <c:v>43804</c:v>
                </c:pt>
                <c:pt idx="202">
                  <c:v>43805</c:v>
                </c:pt>
                <c:pt idx="203">
                  <c:v>43808</c:v>
                </c:pt>
                <c:pt idx="204">
                  <c:v>43809</c:v>
                </c:pt>
                <c:pt idx="205">
                  <c:v>43810</c:v>
                </c:pt>
                <c:pt idx="206">
                  <c:v>43811</c:v>
                </c:pt>
                <c:pt idx="207">
                  <c:v>43812</c:v>
                </c:pt>
                <c:pt idx="208">
                  <c:v>43815</c:v>
                </c:pt>
                <c:pt idx="209">
                  <c:v>43816</c:v>
                </c:pt>
                <c:pt idx="210">
                  <c:v>43817</c:v>
                </c:pt>
                <c:pt idx="211">
                  <c:v>43818</c:v>
                </c:pt>
                <c:pt idx="212">
                  <c:v>43819</c:v>
                </c:pt>
                <c:pt idx="213">
                  <c:v>43822</c:v>
                </c:pt>
                <c:pt idx="214">
                  <c:v>43823</c:v>
                </c:pt>
                <c:pt idx="215">
                  <c:v>43825</c:v>
                </c:pt>
                <c:pt idx="216">
                  <c:v>43826</c:v>
                </c:pt>
                <c:pt idx="217">
                  <c:v>43829</c:v>
                </c:pt>
                <c:pt idx="218">
                  <c:v>43830</c:v>
                </c:pt>
                <c:pt idx="219">
                  <c:v>43832</c:v>
                </c:pt>
                <c:pt idx="220">
                  <c:v>43833</c:v>
                </c:pt>
                <c:pt idx="221">
                  <c:v>43836</c:v>
                </c:pt>
                <c:pt idx="222">
                  <c:v>43837</c:v>
                </c:pt>
                <c:pt idx="223">
                  <c:v>43838</c:v>
                </c:pt>
                <c:pt idx="224">
                  <c:v>43839</c:v>
                </c:pt>
                <c:pt idx="225">
                  <c:v>43840</c:v>
                </c:pt>
                <c:pt idx="226">
                  <c:v>43843</c:v>
                </c:pt>
                <c:pt idx="227">
                  <c:v>43844</c:v>
                </c:pt>
                <c:pt idx="228">
                  <c:v>43845</c:v>
                </c:pt>
                <c:pt idx="229">
                  <c:v>43846</c:v>
                </c:pt>
                <c:pt idx="230">
                  <c:v>43847</c:v>
                </c:pt>
                <c:pt idx="231">
                  <c:v>43851</c:v>
                </c:pt>
                <c:pt idx="232">
                  <c:v>43852</c:v>
                </c:pt>
                <c:pt idx="233">
                  <c:v>43853</c:v>
                </c:pt>
                <c:pt idx="234">
                  <c:v>43854</c:v>
                </c:pt>
                <c:pt idx="235">
                  <c:v>43857</c:v>
                </c:pt>
                <c:pt idx="236">
                  <c:v>43858</c:v>
                </c:pt>
                <c:pt idx="237">
                  <c:v>43859</c:v>
                </c:pt>
                <c:pt idx="238">
                  <c:v>43860</c:v>
                </c:pt>
                <c:pt idx="239">
                  <c:v>43861</c:v>
                </c:pt>
                <c:pt idx="240">
                  <c:v>43864</c:v>
                </c:pt>
                <c:pt idx="241">
                  <c:v>43865</c:v>
                </c:pt>
                <c:pt idx="242">
                  <c:v>43866</c:v>
                </c:pt>
                <c:pt idx="243">
                  <c:v>43867</c:v>
                </c:pt>
                <c:pt idx="244">
                  <c:v>43868</c:v>
                </c:pt>
                <c:pt idx="245">
                  <c:v>43871</c:v>
                </c:pt>
                <c:pt idx="246">
                  <c:v>43872</c:v>
                </c:pt>
                <c:pt idx="247">
                  <c:v>43873</c:v>
                </c:pt>
                <c:pt idx="248">
                  <c:v>43874</c:v>
                </c:pt>
                <c:pt idx="249">
                  <c:v>43875</c:v>
                </c:pt>
                <c:pt idx="250">
                  <c:v>43879</c:v>
                </c:pt>
                <c:pt idx="251">
                  <c:v>43880</c:v>
                </c:pt>
              </c:numCache>
            </c:numRef>
          </c:cat>
          <c:val>
            <c:numRef>
              <c:f>Sheet1!$B$2:$B$253</c:f>
              <c:numCache>
                <c:formatCode>General</c:formatCode>
                <c:ptCount val="252"/>
                <c:pt idx="0">
                  <c:v>2784.6999510000001</c:v>
                </c:pt>
                <c:pt idx="1">
                  <c:v>2774.8798830000001</c:v>
                </c:pt>
                <c:pt idx="2">
                  <c:v>2792.669922</c:v>
                </c:pt>
                <c:pt idx="3">
                  <c:v>2796.110107</c:v>
                </c:pt>
                <c:pt idx="4">
                  <c:v>2793.8999020000001</c:v>
                </c:pt>
                <c:pt idx="5">
                  <c:v>2792.3798830000001</c:v>
                </c:pt>
                <c:pt idx="6">
                  <c:v>2784.48999</c:v>
                </c:pt>
                <c:pt idx="7">
                  <c:v>2803.6899410000001</c:v>
                </c:pt>
                <c:pt idx="8">
                  <c:v>2792.8100589999999</c:v>
                </c:pt>
                <c:pt idx="9">
                  <c:v>2789.6499020000001</c:v>
                </c:pt>
                <c:pt idx="10">
                  <c:v>2771.4499510000001</c:v>
                </c:pt>
                <c:pt idx="11">
                  <c:v>2748.929932</c:v>
                </c:pt>
                <c:pt idx="12">
                  <c:v>2743.070068</c:v>
                </c:pt>
                <c:pt idx="13">
                  <c:v>2783.3000489999999</c:v>
                </c:pt>
                <c:pt idx="14">
                  <c:v>2791.5200199999999</c:v>
                </c:pt>
                <c:pt idx="15">
                  <c:v>2810.919922</c:v>
                </c:pt>
                <c:pt idx="16">
                  <c:v>2808.4799800000001</c:v>
                </c:pt>
                <c:pt idx="17">
                  <c:v>2822.4799800000001</c:v>
                </c:pt>
                <c:pt idx="18">
                  <c:v>2832.9399410000001</c:v>
                </c:pt>
                <c:pt idx="19">
                  <c:v>2832.570068</c:v>
                </c:pt>
                <c:pt idx="20">
                  <c:v>2824.2299800000001</c:v>
                </c:pt>
                <c:pt idx="21">
                  <c:v>2854.8798830000001</c:v>
                </c:pt>
                <c:pt idx="22">
                  <c:v>2800.709961</c:v>
                </c:pt>
                <c:pt idx="23">
                  <c:v>2798.360107</c:v>
                </c:pt>
                <c:pt idx="24">
                  <c:v>2818.459961</c:v>
                </c:pt>
                <c:pt idx="25">
                  <c:v>2805.3701169999999</c:v>
                </c:pt>
                <c:pt idx="26">
                  <c:v>2815.4399410000001</c:v>
                </c:pt>
                <c:pt idx="27">
                  <c:v>2834.3999020000001</c:v>
                </c:pt>
                <c:pt idx="28">
                  <c:v>2867.1899410000001</c:v>
                </c:pt>
                <c:pt idx="29">
                  <c:v>2867.23999</c:v>
                </c:pt>
                <c:pt idx="30">
                  <c:v>2873.3999020000001</c:v>
                </c:pt>
                <c:pt idx="31">
                  <c:v>2879.389893</c:v>
                </c:pt>
                <c:pt idx="32">
                  <c:v>2892.73999</c:v>
                </c:pt>
                <c:pt idx="33">
                  <c:v>2895.7700199999999</c:v>
                </c:pt>
                <c:pt idx="34">
                  <c:v>2878.1999510000001</c:v>
                </c:pt>
                <c:pt idx="35">
                  <c:v>2888.209961</c:v>
                </c:pt>
                <c:pt idx="36">
                  <c:v>2888.320068</c:v>
                </c:pt>
                <c:pt idx="37">
                  <c:v>2907.4099120000001</c:v>
                </c:pt>
                <c:pt idx="38">
                  <c:v>2905.580078</c:v>
                </c:pt>
                <c:pt idx="39">
                  <c:v>2907.0600589999999</c:v>
                </c:pt>
                <c:pt idx="40">
                  <c:v>2900.4499510000001</c:v>
                </c:pt>
                <c:pt idx="41">
                  <c:v>2905.030029</c:v>
                </c:pt>
                <c:pt idx="42">
                  <c:v>2907.969971</c:v>
                </c:pt>
                <c:pt idx="43">
                  <c:v>2933.679932</c:v>
                </c:pt>
                <c:pt idx="44">
                  <c:v>2927.25</c:v>
                </c:pt>
                <c:pt idx="45">
                  <c:v>2926.169922</c:v>
                </c:pt>
                <c:pt idx="46">
                  <c:v>2939.8798830000001</c:v>
                </c:pt>
                <c:pt idx="47">
                  <c:v>2943.030029</c:v>
                </c:pt>
                <c:pt idx="48">
                  <c:v>2945.830078</c:v>
                </c:pt>
                <c:pt idx="49">
                  <c:v>2923.7299800000001</c:v>
                </c:pt>
                <c:pt idx="50">
                  <c:v>2917.5200199999999</c:v>
                </c:pt>
                <c:pt idx="51">
                  <c:v>2945.639893</c:v>
                </c:pt>
                <c:pt idx="52">
                  <c:v>2932.469971</c:v>
                </c:pt>
                <c:pt idx="53">
                  <c:v>2884.0500489999999</c:v>
                </c:pt>
                <c:pt idx="54">
                  <c:v>2879.419922</c:v>
                </c:pt>
                <c:pt idx="55">
                  <c:v>2870.719971</c:v>
                </c:pt>
                <c:pt idx="56">
                  <c:v>2881.3999020000001</c:v>
                </c:pt>
                <c:pt idx="57">
                  <c:v>2811.8701169999999</c:v>
                </c:pt>
                <c:pt idx="58">
                  <c:v>2834.4099120000001</c:v>
                </c:pt>
                <c:pt idx="59">
                  <c:v>2850.959961</c:v>
                </c:pt>
                <c:pt idx="60">
                  <c:v>2876.320068</c:v>
                </c:pt>
                <c:pt idx="61">
                  <c:v>2859.530029</c:v>
                </c:pt>
                <c:pt idx="62">
                  <c:v>2840.2299800000001</c:v>
                </c:pt>
                <c:pt idx="63">
                  <c:v>2864.360107</c:v>
                </c:pt>
                <c:pt idx="64">
                  <c:v>2856.2700199999999</c:v>
                </c:pt>
                <c:pt idx="65">
                  <c:v>2822.23999</c:v>
                </c:pt>
                <c:pt idx="66">
                  <c:v>2826.0600589999999</c:v>
                </c:pt>
                <c:pt idx="67">
                  <c:v>2802.389893</c:v>
                </c:pt>
                <c:pt idx="68">
                  <c:v>2783.0200199999999</c:v>
                </c:pt>
                <c:pt idx="69">
                  <c:v>2788.860107</c:v>
                </c:pt>
                <c:pt idx="70">
                  <c:v>2752.0600589999999</c:v>
                </c:pt>
                <c:pt idx="71">
                  <c:v>2744.4499510000001</c:v>
                </c:pt>
                <c:pt idx="72">
                  <c:v>2803.2700199999999</c:v>
                </c:pt>
                <c:pt idx="73">
                  <c:v>2826.1499020000001</c:v>
                </c:pt>
                <c:pt idx="74">
                  <c:v>2843.48999</c:v>
                </c:pt>
                <c:pt idx="75">
                  <c:v>2873.3400879999999</c:v>
                </c:pt>
                <c:pt idx="76">
                  <c:v>2886.7299800000001</c:v>
                </c:pt>
                <c:pt idx="77">
                  <c:v>2885.719971</c:v>
                </c:pt>
                <c:pt idx="78">
                  <c:v>2879.8400879999999</c:v>
                </c:pt>
                <c:pt idx="79">
                  <c:v>2891.639893</c:v>
                </c:pt>
                <c:pt idx="80">
                  <c:v>2886.9799800000001</c:v>
                </c:pt>
                <c:pt idx="81">
                  <c:v>2889.669922</c:v>
                </c:pt>
                <c:pt idx="82">
                  <c:v>2917.75</c:v>
                </c:pt>
                <c:pt idx="83">
                  <c:v>2926.459961</c:v>
                </c:pt>
                <c:pt idx="84">
                  <c:v>2954.179932</c:v>
                </c:pt>
                <c:pt idx="85">
                  <c:v>2950.459961</c:v>
                </c:pt>
                <c:pt idx="86">
                  <c:v>2945.3500979999999</c:v>
                </c:pt>
                <c:pt idx="87">
                  <c:v>2917.3798830000001</c:v>
                </c:pt>
                <c:pt idx="88">
                  <c:v>2913.780029</c:v>
                </c:pt>
                <c:pt idx="89">
                  <c:v>2924.919922</c:v>
                </c:pt>
                <c:pt idx="90">
                  <c:v>2941.76001</c:v>
                </c:pt>
                <c:pt idx="91">
                  <c:v>2964.330078</c:v>
                </c:pt>
                <c:pt idx="92">
                  <c:v>2973.01001</c:v>
                </c:pt>
                <c:pt idx="93">
                  <c:v>2995.820068</c:v>
                </c:pt>
                <c:pt idx="94">
                  <c:v>2990.4099120000001</c:v>
                </c:pt>
                <c:pt idx="95">
                  <c:v>2975.9499510000001</c:v>
                </c:pt>
                <c:pt idx="96">
                  <c:v>2979.6298830000001</c:v>
                </c:pt>
                <c:pt idx="97">
                  <c:v>2993.070068</c:v>
                </c:pt>
                <c:pt idx="98">
                  <c:v>2999.9099120000001</c:v>
                </c:pt>
                <c:pt idx="99">
                  <c:v>3013.7700199999999</c:v>
                </c:pt>
                <c:pt idx="100">
                  <c:v>3014.3000489999999</c:v>
                </c:pt>
                <c:pt idx="101">
                  <c:v>3004.040039</c:v>
                </c:pt>
                <c:pt idx="102">
                  <c:v>2984.419922</c:v>
                </c:pt>
                <c:pt idx="103">
                  <c:v>2995.110107</c:v>
                </c:pt>
                <c:pt idx="104">
                  <c:v>2976.610107</c:v>
                </c:pt>
                <c:pt idx="105">
                  <c:v>2985.030029</c:v>
                </c:pt>
                <c:pt idx="106">
                  <c:v>3005.469971</c:v>
                </c:pt>
                <c:pt idx="107">
                  <c:v>3019.5600589999999</c:v>
                </c:pt>
                <c:pt idx="108">
                  <c:v>3003.669922</c:v>
                </c:pt>
                <c:pt idx="109">
                  <c:v>3025.860107</c:v>
                </c:pt>
                <c:pt idx="110">
                  <c:v>3020.969971</c:v>
                </c:pt>
                <c:pt idx="111">
                  <c:v>3013.179932</c:v>
                </c:pt>
                <c:pt idx="112">
                  <c:v>2980.3798830000001</c:v>
                </c:pt>
                <c:pt idx="113">
                  <c:v>2953.5600589999999</c:v>
                </c:pt>
                <c:pt idx="114">
                  <c:v>2932.0500489999999</c:v>
                </c:pt>
                <c:pt idx="115">
                  <c:v>2844.73999</c:v>
                </c:pt>
                <c:pt idx="116">
                  <c:v>2881.7700199999999</c:v>
                </c:pt>
                <c:pt idx="117">
                  <c:v>2883.9799800000001</c:v>
                </c:pt>
                <c:pt idx="118">
                  <c:v>2938.0900879999999</c:v>
                </c:pt>
                <c:pt idx="119">
                  <c:v>2918.6499020000001</c:v>
                </c:pt>
                <c:pt idx="120">
                  <c:v>2882.6999510000001</c:v>
                </c:pt>
                <c:pt idx="121">
                  <c:v>2926.320068</c:v>
                </c:pt>
                <c:pt idx="122">
                  <c:v>2840.6000979999999</c:v>
                </c:pt>
                <c:pt idx="123">
                  <c:v>2847.6000979999999</c:v>
                </c:pt>
                <c:pt idx="124">
                  <c:v>2888.679932</c:v>
                </c:pt>
                <c:pt idx="125">
                  <c:v>2923.6499020000001</c:v>
                </c:pt>
                <c:pt idx="126">
                  <c:v>2900.51001</c:v>
                </c:pt>
                <c:pt idx="127">
                  <c:v>2924.429932</c:v>
                </c:pt>
                <c:pt idx="128">
                  <c:v>2922.9499510000001</c:v>
                </c:pt>
                <c:pt idx="129">
                  <c:v>2847.110107</c:v>
                </c:pt>
                <c:pt idx="130">
                  <c:v>2878.3798830000001</c:v>
                </c:pt>
                <c:pt idx="131">
                  <c:v>2869.1599120000001</c:v>
                </c:pt>
                <c:pt idx="132">
                  <c:v>2887.9399410000001</c:v>
                </c:pt>
                <c:pt idx="133">
                  <c:v>2924.580078</c:v>
                </c:pt>
                <c:pt idx="134">
                  <c:v>2926.459961</c:v>
                </c:pt>
                <c:pt idx="135">
                  <c:v>2906.2700199999999</c:v>
                </c:pt>
                <c:pt idx="136">
                  <c:v>2937.780029</c:v>
                </c:pt>
                <c:pt idx="137">
                  <c:v>2976</c:v>
                </c:pt>
                <c:pt idx="138">
                  <c:v>2978.709961</c:v>
                </c:pt>
                <c:pt idx="139">
                  <c:v>2978.429932</c:v>
                </c:pt>
                <c:pt idx="140">
                  <c:v>2979.389893</c:v>
                </c:pt>
                <c:pt idx="141">
                  <c:v>3000.929932</c:v>
                </c:pt>
                <c:pt idx="142">
                  <c:v>3009.570068</c:v>
                </c:pt>
                <c:pt idx="143">
                  <c:v>3007.389893</c:v>
                </c:pt>
                <c:pt idx="144">
                  <c:v>2997.959961</c:v>
                </c:pt>
                <c:pt idx="145">
                  <c:v>3005.6999510000001</c:v>
                </c:pt>
                <c:pt idx="146">
                  <c:v>3006.7299800000001</c:v>
                </c:pt>
                <c:pt idx="147">
                  <c:v>3006.790039</c:v>
                </c:pt>
                <c:pt idx="148">
                  <c:v>2992.070068</c:v>
                </c:pt>
                <c:pt idx="149">
                  <c:v>2991.780029</c:v>
                </c:pt>
                <c:pt idx="150">
                  <c:v>2966.6000979999999</c:v>
                </c:pt>
                <c:pt idx="151">
                  <c:v>2984.8701169999999</c:v>
                </c:pt>
                <c:pt idx="152">
                  <c:v>2977.6201169999999</c:v>
                </c:pt>
                <c:pt idx="153">
                  <c:v>2961.790039</c:v>
                </c:pt>
                <c:pt idx="154">
                  <c:v>2976.73999</c:v>
                </c:pt>
                <c:pt idx="155">
                  <c:v>2940.25</c:v>
                </c:pt>
                <c:pt idx="156">
                  <c:v>2887.610107</c:v>
                </c:pt>
                <c:pt idx="157">
                  <c:v>2910.6298830000001</c:v>
                </c:pt>
                <c:pt idx="158">
                  <c:v>2952.01001</c:v>
                </c:pt>
                <c:pt idx="159">
                  <c:v>2938.790039</c:v>
                </c:pt>
                <c:pt idx="160">
                  <c:v>2893.0600589999999</c:v>
                </c:pt>
                <c:pt idx="161">
                  <c:v>2919.3999020000001</c:v>
                </c:pt>
                <c:pt idx="162">
                  <c:v>2938.1298830000001</c:v>
                </c:pt>
                <c:pt idx="163">
                  <c:v>2970.2700199999999</c:v>
                </c:pt>
                <c:pt idx="164">
                  <c:v>2966.1499020000001</c:v>
                </c:pt>
                <c:pt idx="165">
                  <c:v>2995.679932</c:v>
                </c:pt>
                <c:pt idx="166">
                  <c:v>2989.6899410000001</c:v>
                </c:pt>
                <c:pt idx="167">
                  <c:v>2997.9499510000001</c:v>
                </c:pt>
                <c:pt idx="168">
                  <c:v>2986.1999510000001</c:v>
                </c:pt>
                <c:pt idx="169">
                  <c:v>3006.719971</c:v>
                </c:pt>
                <c:pt idx="170">
                  <c:v>2995.98999</c:v>
                </c:pt>
                <c:pt idx="171">
                  <c:v>3004.5200199999999</c:v>
                </c:pt>
                <c:pt idx="172">
                  <c:v>3010.290039</c:v>
                </c:pt>
                <c:pt idx="173">
                  <c:v>3022.5500489999999</c:v>
                </c:pt>
                <c:pt idx="174">
                  <c:v>3039.419922</c:v>
                </c:pt>
                <c:pt idx="175">
                  <c:v>3036.889893</c:v>
                </c:pt>
                <c:pt idx="176">
                  <c:v>3046.7700199999999</c:v>
                </c:pt>
                <c:pt idx="177">
                  <c:v>3037.5600589999999</c:v>
                </c:pt>
                <c:pt idx="178">
                  <c:v>3066.9099120000001</c:v>
                </c:pt>
                <c:pt idx="179">
                  <c:v>3078.2700199999999</c:v>
                </c:pt>
                <c:pt idx="180">
                  <c:v>3074.6201169999999</c:v>
                </c:pt>
                <c:pt idx="181">
                  <c:v>3076.780029</c:v>
                </c:pt>
                <c:pt idx="182">
                  <c:v>3085.179932</c:v>
                </c:pt>
                <c:pt idx="183">
                  <c:v>3093.080078</c:v>
                </c:pt>
                <c:pt idx="184">
                  <c:v>3087.01001</c:v>
                </c:pt>
                <c:pt idx="185">
                  <c:v>3091.8400879999999</c:v>
                </c:pt>
                <c:pt idx="186">
                  <c:v>3094.040039</c:v>
                </c:pt>
                <c:pt idx="187">
                  <c:v>3096.6298830000001</c:v>
                </c:pt>
                <c:pt idx="188">
                  <c:v>3120.459961</c:v>
                </c:pt>
                <c:pt idx="189">
                  <c:v>3122.030029</c:v>
                </c:pt>
                <c:pt idx="190">
                  <c:v>3120.179932</c:v>
                </c:pt>
                <c:pt idx="191">
                  <c:v>3108.459961</c:v>
                </c:pt>
                <c:pt idx="192">
                  <c:v>3103.540039</c:v>
                </c:pt>
                <c:pt idx="193">
                  <c:v>3110.290039</c:v>
                </c:pt>
                <c:pt idx="194">
                  <c:v>3133.639893</c:v>
                </c:pt>
                <c:pt idx="195">
                  <c:v>3140.5200199999999</c:v>
                </c:pt>
                <c:pt idx="196">
                  <c:v>3153.6298830000001</c:v>
                </c:pt>
                <c:pt idx="197">
                  <c:v>3140.9799800000001</c:v>
                </c:pt>
                <c:pt idx="198">
                  <c:v>3113.8701169999999</c:v>
                </c:pt>
                <c:pt idx="199">
                  <c:v>3093.1999510000001</c:v>
                </c:pt>
                <c:pt idx="200">
                  <c:v>3112.76001</c:v>
                </c:pt>
                <c:pt idx="201">
                  <c:v>3117.429932</c:v>
                </c:pt>
                <c:pt idx="202">
                  <c:v>3145.9099120000001</c:v>
                </c:pt>
                <c:pt idx="203">
                  <c:v>3135.959961</c:v>
                </c:pt>
                <c:pt idx="204">
                  <c:v>3132.5200199999999</c:v>
                </c:pt>
                <c:pt idx="205">
                  <c:v>3141.6298830000001</c:v>
                </c:pt>
                <c:pt idx="206">
                  <c:v>3168.570068</c:v>
                </c:pt>
                <c:pt idx="207">
                  <c:v>3168.8000489999999</c:v>
                </c:pt>
                <c:pt idx="208">
                  <c:v>3191.4499510000001</c:v>
                </c:pt>
                <c:pt idx="209">
                  <c:v>3192.5200199999999</c:v>
                </c:pt>
                <c:pt idx="210">
                  <c:v>3191.139893</c:v>
                </c:pt>
                <c:pt idx="211">
                  <c:v>3205.3701169999999</c:v>
                </c:pt>
                <c:pt idx="212">
                  <c:v>3221.219971</c:v>
                </c:pt>
                <c:pt idx="213">
                  <c:v>3224.01001</c:v>
                </c:pt>
                <c:pt idx="214">
                  <c:v>3223.3798830000001</c:v>
                </c:pt>
                <c:pt idx="215">
                  <c:v>3239.9099120000001</c:v>
                </c:pt>
                <c:pt idx="216">
                  <c:v>3240.0200199999999</c:v>
                </c:pt>
                <c:pt idx="217">
                  <c:v>3221.290039</c:v>
                </c:pt>
                <c:pt idx="218">
                  <c:v>3230.780029</c:v>
                </c:pt>
                <c:pt idx="219">
                  <c:v>3257.8500979999999</c:v>
                </c:pt>
                <c:pt idx="220">
                  <c:v>3234.8500979999999</c:v>
                </c:pt>
                <c:pt idx="221">
                  <c:v>3246.280029</c:v>
                </c:pt>
                <c:pt idx="222">
                  <c:v>3237.179932</c:v>
                </c:pt>
                <c:pt idx="223">
                  <c:v>3253.0500489999999</c:v>
                </c:pt>
                <c:pt idx="224">
                  <c:v>3274.6999510000001</c:v>
                </c:pt>
                <c:pt idx="225">
                  <c:v>3265.3500979999999</c:v>
                </c:pt>
                <c:pt idx="226">
                  <c:v>3288.1298830000001</c:v>
                </c:pt>
                <c:pt idx="227">
                  <c:v>3283.1499020000001</c:v>
                </c:pt>
                <c:pt idx="228">
                  <c:v>3289.290039</c:v>
                </c:pt>
                <c:pt idx="229">
                  <c:v>3316.8100589999999</c:v>
                </c:pt>
                <c:pt idx="230">
                  <c:v>3329.6201169999999</c:v>
                </c:pt>
                <c:pt idx="231">
                  <c:v>3320.790039</c:v>
                </c:pt>
                <c:pt idx="232">
                  <c:v>3321.75</c:v>
                </c:pt>
                <c:pt idx="233">
                  <c:v>3325.540039</c:v>
                </c:pt>
                <c:pt idx="234">
                  <c:v>3295.469971</c:v>
                </c:pt>
                <c:pt idx="235">
                  <c:v>3243.6298830000001</c:v>
                </c:pt>
                <c:pt idx="236">
                  <c:v>3276.23999</c:v>
                </c:pt>
                <c:pt idx="237">
                  <c:v>3273.3999020000001</c:v>
                </c:pt>
                <c:pt idx="238">
                  <c:v>3283.6599120000001</c:v>
                </c:pt>
                <c:pt idx="239">
                  <c:v>3225.5200199999999</c:v>
                </c:pt>
                <c:pt idx="240">
                  <c:v>3248.919922</c:v>
                </c:pt>
                <c:pt idx="241">
                  <c:v>3297.5900879999999</c:v>
                </c:pt>
                <c:pt idx="242">
                  <c:v>3334.6899410000001</c:v>
                </c:pt>
                <c:pt idx="243">
                  <c:v>3345.780029</c:v>
                </c:pt>
                <c:pt idx="244">
                  <c:v>3327.709961</c:v>
                </c:pt>
                <c:pt idx="245">
                  <c:v>3352.0900879999999</c:v>
                </c:pt>
                <c:pt idx="246">
                  <c:v>3357.75</c:v>
                </c:pt>
                <c:pt idx="247">
                  <c:v>3379.4499510000001</c:v>
                </c:pt>
                <c:pt idx="248">
                  <c:v>3373.9399410000001</c:v>
                </c:pt>
                <c:pt idx="249">
                  <c:v>3380.1599120000001</c:v>
                </c:pt>
                <c:pt idx="250">
                  <c:v>3370.290039</c:v>
                </c:pt>
                <c:pt idx="251">
                  <c:v>3386.1499020000001</c:v>
                </c:pt>
              </c:numCache>
            </c:numRef>
          </c:val>
          <c:smooth val="0"/>
          <c:extLst>
            <c:ext xmlns:c16="http://schemas.microsoft.com/office/drawing/2014/chart" uri="{C3380CC4-5D6E-409C-BE32-E72D297353CC}">
              <c16:uniqueId val="{00000000-A329-43E6-9AC7-FF8B29E0791C}"/>
            </c:ext>
          </c:extLst>
        </c:ser>
        <c:dLbls>
          <c:showLegendKey val="0"/>
          <c:showVal val="0"/>
          <c:showCatName val="0"/>
          <c:showSerName val="0"/>
          <c:showPercent val="0"/>
          <c:showBubbleSize val="0"/>
        </c:dLbls>
        <c:smooth val="0"/>
        <c:axId val="105755776"/>
        <c:axId val="105757312"/>
      </c:lineChart>
      <c:dateAx>
        <c:axId val="105755776"/>
        <c:scaling>
          <c:orientation val="minMax"/>
        </c:scaling>
        <c:delete val="0"/>
        <c:axPos val="b"/>
        <c:numFmt formatCode="m/d/yyyy" sourceLinked="1"/>
        <c:majorTickMark val="out"/>
        <c:minorTickMark val="none"/>
        <c:tickLblPos val="nextTo"/>
        <c:spPr>
          <a:ln>
            <a:solidFill>
              <a:schemeClr val="bg1"/>
            </a:solidFill>
          </a:ln>
        </c:spPr>
        <c:txPr>
          <a:bodyPr rot="-2700000"/>
          <a:lstStyle/>
          <a:p>
            <a:pPr>
              <a:defRPr/>
            </a:pPr>
            <a:endParaRPr lang="en-US"/>
          </a:p>
        </c:txPr>
        <c:crossAx val="105757312"/>
        <c:crosses val="autoZero"/>
        <c:auto val="1"/>
        <c:lblOffset val="100"/>
        <c:baseTimeUnit val="days"/>
      </c:dateAx>
      <c:valAx>
        <c:axId val="105757312"/>
        <c:scaling>
          <c:orientation val="minMax"/>
          <c:max val="3400"/>
          <c:min val="2600"/>
        </c:scaling>
        <c:delete val="0"/>
        <c:axPos val="l"/>
        <c:numFmt formatCode="General" sourceLinked="1"/>
        <c:majorTickMark val="out"/>
        <c:minorTickMark val="none"/>
        <c:tickLblPos val="nextTo"/>
        <c:spPr>
          <a:ln>
            <a:solidFill>
              <a:schemeClr val="bg1"/>
            </a:solidFill>
          </a:ln>
        </c:spPr>
        <c:crossAx val="105755776"/>
        <c:crosses val="autoZero"/>
        <c:crossBetween val="between"/>
      </c:valAx>
    </c:plotArea>
    <c:plotVisOnly val="1"/>
    <c:dispBlanksAs val="gap"/>
    <c:showDLblsOverMax val="0"/>
  </c:chart>
  <c:txPr>
    <a:bodyPr/>
    <a:lstStyle/>
    <a:p>
      <a:pPr>
        <a:defRPr sz="2400">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0.73654</cdr:x>
      <cdr:y>0.31729</cdr:y>
    </cdr:from>
    <cdr:to>
      <cdr:x>0.97215</cdr:x>
      <cdr:y>0.39542</cdr:y>
    </cdr:to>
    <cdr:sp macro="" textlink="">
      <cdr:nvSpPr>
        <cdr:cNvPr id="2" name="TextBox 1"/>
        <cdr:cNvSpPr txBox="1"/>
      </cdr:nvSpPr>
      <cdr:spPr>
        <a:xfrm xmlns:a="http://schemas.openxmlformats.org/drawingml/2006/main">
          <a:off x="12179030" y="1905000"/>
          <a:ext cx="3895870" cy="469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500" b="1" dirty="0">
              <a:solidFill>
                <a:schemeClr val="accent3"/>
              </a:solidFill>
            </a:rPr>
            <a:t>Long Run Average: 6.5</a:t>
          </a:r>
        </a:p>
      </cdr:txBody>
    </cdr:sp>
  </cdr:relSizeAnchor>
</c:userShapes>
</file>

<file path=ppt/drawings/drawing2.xml><?xml version="1.0" encoding="utf-8"?>
<c:userShapes xmlns:c="http://schemas.openxmlformats.org/drawingml/2006/chart">
  <cdr:relSizeAnchor xmlns:cdr="http://schemas.openxmlformats.org/drawingml/2006/chartDrawing">
    <cdr:from>
      <cdr:x>0.79367</cdr:x>
      <cdr:y>0.46052</cdr:y>
    </cdr:from>
    <cdr:to>
      <cdr:x>0.98081</cdr:x>
      <cdr:y>0.46052</cdr:y>
    </cdr:to>
    <cdr:sp macro="" textlink="">
      <cdr:nvSpPr>
        <cdr:cNvPr id="2" name="Line 6"/>
        <cdr:cNvSpPr>
          <a:spLocks xmlns:a="http://schemas.openxmlformats.org/drawingml/2006/main" noChangeShapeType="1"/>
        </cdr:cNvSpPr>
      </cdr:nvSpPr>
      <cdr:spPr bwMode="auto">
        <a:xfrm xmlns:a="http://schemas.openxmlformats.org/drawingml/2006/main" flipV="1">
          <a:off x="8668960" y="2000232"/>
          <a:ext cx="2044047" cy="0"/>
        </a:xfrm>
        <a:prstGeom xmlns:a="http://schemas.openxmlformats.org/drawingml/2006/main" prst="line">
          <a:avLst/>
        </a:prstGeom>
        <a:noFill xmlns:a="http://schemas.openxmlformats.org/drawingml/2006/main"/>
        <a:ln xmlns:a="http://schemas.openxmlformats.org/drawingml/2006/main" w="76200">
          <a:solidFill>
            <a:schemeClr val="accent1"/>
          </a:solidFill>
          <a:round/>
          <a:headEnd/>
          <a:tailEnd/>
        </a:ln>
        <a:effectLst xmlns:a="http://schemas.openxmlformats.org/drawingml/2006/main">
          <a:outerShdw dist="35921" dir="2700000" algn="ctr" rotWithShape="0">
            <a:schemeClr val="bg2"/>
          </a:outerShdw>
        </a:effectLst>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spcBef>
              <a:spcPct val="0"/>
            </a:spcBef>
            <a:spcAft>
              <a:spcPct val="0"/>
            </a:spcAft>
          </a:pPr>
          <a:endParaRPr lang="en-US" sz="2400" dirty="0">
            <a:solidFill>
              <a:prstClr val="black"/>
            </a:solidFill>
            <a:latin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19.02.2020</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l2OmyguHNQE&amp;feature=youtu.b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40465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684213"/>
            <a:ext cx="6078537" cy="3419475"/>
          </a:xfrm>
        </p:spPr>
      </p:sp>
      <p:sp>
        <p:nvSpPr>
          <p:cNvPr id="3" name="Notes Placeholder 2"/>
          <p:cNvSpPr>
            <a:spLocks noGrp="1"/>
          </p:cNvSpPr>
          <p:nvPr>
            <p:ph type="body" idx="1"/>
          </p:nvPr>
        </p:nvSpPr>
        <p:spPr>
          <a:xfrm>
            <a:off x="370922" y="4074187"/>
            <a:ext cx="7437120" cy="2760345"/>
          </a:xfrm>
        </p:spPr>
        <p:txBody>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911340"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34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55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https://finance.yahoo.com/quote/%5EDJI?p=^DJI</a:t>
            </a:r>
          </a:p>
        </p:txBody>
      </p:sp>
      <p:sp>
        <p:nvSpPr>
          <p:cNvPr id="4" name="Slide Number Placeholder 3"/>
          <p:cNvSpPr>
            <a:spLocks noGrp="1"/>
          </p:cNvSpPr>
          <p:nvPr>
            <p:ph type="sldNum" sz="quarter" idx="5"/>
          </p:nvPr>
        </p:nvSpPr>
        <p:spPr/>
        <p:txBody>
          <a:bodyPr/>
          <a:lstStyle/>
          <a:p>
            <a:fld id="{9A679D58-2B1D-4B88-92AC-01F30F153484}" type="slidenum">
              <a:rPr lang="en-US" smtClean="0"/>
              <a:t>13</a:t>
            </a:fld>
            <a:endParaRPr lang="en-US"/>
          </a:p>
        </p:txBody>
      </p:sp>
    </p:spTree>
    <p:extLst>
      <p:ext uri="{BB962C8B-B14F-4D97-AF65-F5344CB8AC3E}">
        <p14:creationId xmlns:p14="http://schemas.microsoft.com/office/powerpoint/2010/main" val="166508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60301-7DCB-4910-9D81-3D7BAF0B9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7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64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0CBF6-C2E0-4C81-825C-0DF6521AD1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6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9175" indent="-291990" eaLnBrk="0" hangingPunct="0">
              <a:defRPr sz="2900">
                <a:solidFill>
                  <a:schemeClr val="tx1"/>
                </a:solidFill>
                <a:latin typeface="Times New Roman" pitchFamily="18" charset="0"/>
              </a:defRPr>
            </a:lvl2pPr>
            <a:lvl3pPr marL="1167959" indent="-233593" eaLnBrk="0" hangingPunct="0">
              <a:defRPr sz="2900">
                <a:solidFill>
                  <a:schemeClr val="tx1"/>
                </a:solidFill>
                <a:latin typeface="Times New Roman" pitchFamily="18" charset="0"/>
              </a:defRPr>
            </a:lvl3pPr>
            <a:lvl4pPr marL="1635145" indent="-233593" eaLnBrk="0" hangingPunct="0">
              <a:defRPr sz="2900">
                <a:solidFill>
                  <a:schemeClr val="tx1"/>
                </a:solidFill>
                <a:latin typeface="Times New Roman" pitchFamily="18" charset="0"/>
              </a:defRPr>
            </a:lvl4pPr>
            <a:lvl5pPr marL="2102329" indent="-233593" eaLnBrk="0" hangingPunct="0">
              <a:defRPr sz="2900">
                <a:solidFill>
                  <a:schemeClr val="tx1"/>
                </a:solidFill>
                <a:latin typeface="Times New Roman" pitchFamily="18" charset="0"/>
              </a:defRPr>
            </a:lvl5pPr>
            <a:lvl6pPr marL="2569514" indent="-233593" eaLnBrk="0" fontAlgn="base" hangingPunct="0">
              <a:spcBef>
                <a:spcPct val="0"/>
              </a:spcBef>
              <a:spcAft>
                <a:spcPct val="0"/>
              </a:spcAft>
              <a:defRPr sz="2900">
                <a:solidFill>
                  <a:schemeClr val="tx1"/>
                </a:solidFill>
                <a:latin typeface="Times New Roman" pitchFamily="18" charset="0"/>
              </a:defRPr>
            </a:lvl6pPr>
            <a:lvl7pPr marL="3036699" indent="-233593" eaLnBrk="0" fontAlgn="base" hangingPunct="0">
              <a:spcBef>
                <a:spcPct val="0"/>
              </a:spcBef>
              <a:spcAft>
                <a:spcPct val="0"/>
              </a:spcAft>
              <a:defRPr sz="2900">
                <a:solidFill>
                  <a:schemeClr val="tx1"/>
                </a:solidFill>
                <a:latin typeface="Times New Roman" pitchFamily="18" charset="0"/>
              </a:defRPr>
            </a:lvl7pPr>
            <a:lvl8pPr marL="3503882" indent="-233593" eaLnBrk="0" fontAlgn="base" hangingPunct="0">
              <a:spcBef>
                <a:spcPct val="0"/>
              </a:spcBef>
              <a:spcAft>
                <a:spcPct val="0"/>
              </a:spcAft>
              <a:defRPr sz="2900">
                <a:solidFill>
                  <a:schemeClr val="tx1"/>
                </a:solidFill>
                <a:latin typeface="Times New Roman" pitchFamily="18" charset="0"/>
              </a:defRPr>
            </a:lvl8pPr>
            <a:lvl9pPr marL="3971067" indent="-23359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19</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2322513" y="527050"/>
            <a:ext cx="4684712" cy="26352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66610" algn="l"/>
              </a:tabLst>
            </a:pPr>
            <a:endParaRPr lang="en-US" dirty="0">
              <a:latin typeface="Arial" charset="0"/>
            </a:endParaRPr>
          </a:p>
        </p:txBody>
      </p:sp>
    </p:spTree>
    <p:extLst>
      <p:ext uri="{BB962C8B-B14F-4D97-AF65-F5344CB8AC3E}">
        <p14:creationId xmlns:p14="http://schemas.microsoft.com/office/powerpoint/2010/main" val="408207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r>
              <a:rPr lang="en-US" dirty="0"/>
              <a:t>Average conversion rate: new members/new licensees – 84% (1998 – 2016)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0CBF6-C2E0-4C81-825C-0DF6521AD1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27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60301-7DCB-4910-9D81-3D7BAF0B993B}" type="slidenum">
              <a:rPr lang="en-US" smtClean="0"/>
              <a:pPr/>
              <a:t>23</a:t>
            </a:fld>
            <a:endParaRPr lang="en-US"/>
          </a:p>
        </p:txBody>
      </p:sp>
    </p:spTree>
    <p:extLst>
      <p:ext uri="{BB962C8B-B14F-4D97-AF65-F5344CB8AC3E}">
        <p14:creationId xmlns:p14="http://schemas.microsoft.com/office/powerpoint/2010/main" val="78582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BBCB2-CC93-4539-84EB-540E837D65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96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pitchFamily="18" charset="0"/>
              </a:rPr>
              <a:t>C.A.R. began producing its Housing Affordability Index (HAI) in 1984. At that time, fixed-rate mortgages were the prevailing form of financing a home purchase, while the calculations used to produce the HAI reflected a 20 percent down payment. The methodology also assumed a monthly payment for principal, interest, taxes and insurance that was no more than 30 percent of a household’s income. In the more than two decades since the CALIFORNIA ASSOCIATION OF REALTORS® first conceived the HAI, the mortgage finance landscape has changed dramatically. The range of mortgage products available to buyers as well as underwriting criteria has changed. C.A.R. developed the new index measuring affordability for first-time home buyers to better reflect the realities of today’s real estate market.</a:t>
            </a:r>
          </a:p>
          <a:p>
            <a:endParaRPr lang="en-US" dirty="0"/>
          </a:p>
        </p:txBody>
      </p:sp>
      <p:sp>
        <p:nvSpPr>
          <p:cNvPr id="4" name="Slide Number Placeholder 3"/>
          <p:cNvSpPr>
            <a:spLocks noGrp="1"/>
          </p:cNvSpPr>
          <p:nvPr>
            <p:ph type="sldNum" sz="quarter" idx="10"/>
          </p:nvPr>
        </p:nvSpPr>
        <p:spPr/>
        <p:txBody>
          <a:bodyPr/>
          <a:lstStyle/>
          <a:p>
            <a:fld id="{19460301-7DCB-4910-9D81-3D7BAF0B993B}" type="slidenum">
              <a:rPr lang="en-US" smtClean="0"/>
              <a:pPr/>
              <a:t>25</a:t>
            </a:fld>
            <a:endParaRPr lang="en-US"/>
          </a:p>
        </p:txBody>
      </p:sp>
    </p:spTree>
    <p:extLst>
      <p:ext uri="{BB962C8B-B14F-4D97-AF65-F5344CB8AC3E}">
        <p14:creationId xmlns:p14="http://schemas.microsoft.com/office/powerpoint/2010/main" val="315335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2</a:t>
            </a:fld>
            <a:endParaRPr lang="en-US"/>
          </a:p>
        </p:txBody>
      </p:sp>
    </p:spTree>
    <p:extLst>
      <p:ext uri="{BB962C8B-B14F-4D97-AF65-F5344CB8AC3E}">
        <p14:creationId xmlns:p14="http://schemas.microsoft.com/office/powerpoint/2010/main" val="336047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12" eaLnBrk="0" hangingPunct="0">
              <a:defRPr sz="2800">
                <a:solidFill>
                  <a:schemeClr val="tx1"/>
                </a:solidFill>
                <a:latin typeface="Times New Roman" pitchFamily="18" charset="0"/>
              </a:defRPr>
            </a:lvl1pPr>
            <a:lvl2pPr marL="751241" indent="-288939" defTabSz="926212" eaLnBrk="0" hangingPunct="0">
              <a:defRPr sz="2800">
                <a:solidFill>
                  <a:schemeClr val="tx1"/>
                </a:solidFill>
                <a:latin typeface="Times New Roman" pitchFamily="18" charset="0"/>
              </a:defRPr>
            </a:lvl2pPr>
            <a:lvl3pPr marL="1155758" indent="-231151" defTabSz="926212" eaLnBrk="0" hangingPunct="0">
              <a:defRPr sz="2800">
                <a:solidFill>
                  <a:schemeClr val="tx1"/>
                </a:solidFill>
                <a:latin typeface="Times New Roman" pitchFamily="18" charset="0"/>
              </a:defRPr>
            </a:lvl3pPr>
            <a:lvl4pPr marL="1618061" indent="-231151" defTabSz="926212" eaLnBrk="0" hangingPunct="0">
              <a:defRPr sz="2800">
                <a:solidFill>
                  <a:schemeClr val="tx1"/>
                </a:solidFill>
                <a:latin typeface="Times New Roman" pitchFamily="18" charset="0"/>
              </a:defRPr>
            </a:lvl4pPr>
            <a:lvl5pPr marL="2080364" indent="-231151" defTabSz="926212" eaLnBrk="0" hangingPunct="0">
              <a:defRPr sz="2800">
                <a:solidFill>
                  <a:schemeClr val="tx1"/>
                </a:solidFill>
                <a:latin typeface="Times New Roman" pitchFamily="18" charset="0"/>
              </a:defRPr>
            </a:lvl5pPr>
            <a:lvl6pPr marL="2542665" indent="-231151" defTabSz="926212" eaLnBrk="0" fontAlgn="base" hangingPunct="0">
              <a:spcBef>
                <a:spcPct val="0"/>
              </a:spcBef>
              <a:spcAft>
                <a:spcPct val="0"/>
              </a:spcAft>
              <a:defRPr sz="2800">
                <a:solidFill>
                  <a:schemeClr val="tx1"/>
                </a:solidFill>
                <a:latin typeface="Times New Roman" pitchFamily="18" charset="0"/>
              </a:defRPr>
            </a:lvl6pPr>
            <a:lvl7pPr marL="3004969" indent="-231151" defTabSz="926212" eaLnBrk="0" fontAlgn="base" hangingPunct="0">
              <a:spcBef>
                <a:spcPct val="0"/>
              </a:spcBef>
              <a:spcAft>
                <a:spcPct val="0"/>
              </a:spcAft>
              <a:defRPr sz="2800">
                <a:solidFill>
                  <a:schemeClr val="tx1"/>
                </a:solidFill>
                <a:latin typeface="Times New Roman" pitchFamily="18" charset="0"/>
              </a:defRPr>
            </a:lvl7pPr>
            <a:lvl8pPr marL="3467272" indent="-231151" defTabSz="926212" eaLnBrk="0" fontAlgn="base" hangingPunct="0">
              <a:spcBef>
                <a:spcPct val="0"/>
              </a:spcBef>
              <a:spcAft>
                <a:spcPct val="0"/>
              </a:spcAft>
              <a:defRPr sz="2800">
                <a:solidFill>
                  <a:schemeClr val="tx1"/>
                </a:solidFill>
                <a:latin typeface="Times New Roman" pitchFamily="18" charset="0"/>
              </a:defRPr>
            </a:lvl8pPr>
            <a:lvl9pPr marL="3929576" indent="-231151" defTabSz="926212" eaLnBrk="0" fontAlgn="base" hangingPunct="0">
              <a:spcBef>
                <a:spcPct val="0"/>
              </a:spcBef>
              <a:spcAft>
                <a:spcPct val="0"/>
              </a:spcAft>
              <a:defRPr sz="2800">
                <a:solidFill>
                  <a:schemeClr val="tx1"/>
                </a:solidFill>
                <a:latin typeface="Times New Roman" pitchFamily="18" charset="0"/>
              </a:defRPr>
            </a:lvl9pPr>
          </a:lstStyle>
          <a:p>
            <a:pPr marL="0" marR="0" lvl="0" indent="0" algn="r" defTabSz="926212" rtl="0" eaLnBrk="1" fontAlgn="auto" latinLnBrk="0" hangingPunct="1">
              <a:lnSpc>
                <a:spcPct val="100000"/>
              </a:lnSpc>
              <a:spcBef>
                <a:spcPts val="0"/>
              </a:spcBef>
              <a:spcAft>
                <a:spcPts val="0"/>
              </a:spcAft>
              <a:buClrTx/>
              <a:buSzTx/>
              <a:buFontTx/>
              <a:buNone/>
              <a:tabLst/>
              <a:defRPr/>
            </a:pPr>
            <a:fld id="{E21B028A-8009-45D9-9FA7-4AB97E769AD8}"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2621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363" indent="-173363" defTabSz="924605">
              <a:buFont typeface="Arial" pitchFamily="34" charset="0"/>
              <a:buChar char="•"/>
              <a:defRPr/>
            </a:pPr>
            <a:r>
              <a:rPr lang="en-US" baseline="0" dirty="0"/>
              <a:t>%yes</a:t>
            </a:r>
          </a:p>
          <a:p>
            <a:pPr marL="173363" indent="-173363" defTabSz="924605">
              <a:buFont typeface="Arial" pitchFamily="34" charset="0"/>
              <a:buChar char="•"/>
              <a:defRPr/>
            </a:pPr>
            <a:r>
              <a:rPr lang="en-US" baseline="0" dirty="0"/>
              <a:t>September 2018-January 2020 n=300</a:t>
            </a:r>
          </a:p>
          <a:p>
            <a:pPr marL="173363" indent="-173363" defTabSz="924605">
              <a:buFont typeface="Arial" pitchFamily="34" charset="0"/>
              <a:buChar char="•"/>
              <a:defRPr/>
            </a:pPr>
            <a:r>
              <a:rPr lang="en-US" baseline="0" dirty="0"/>
              <a:t>February 2020 and beyond n=1,000</a:t>
            </a:r>
          </a:p>
        </p:txBody>
      </p:sp>
    </p:spTree>
    <p:extLst>
      <p:ext uri="{BB962C8B-B14F-4D97-AF65-F5344CB8AC3E}">
        <p14:creationId xmlns:p14="http://schemas.microsoft.com/office/powerpoint/2010/main" val="3999271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29</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438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37</a:t>
            </a:fld>
            <a:endParaRPr lang="uk-UA"/>
          </a:p>
        </p:txBody>
      </p:sp>
    </p:spTree>
    <p:extLst>
      <p:ext uri="{BB962C8B-B14F-4D97-AF65-F5344CB8AC3E}">
        <p14:creationId xmlns:p14="http://schemas.microsoft.com/office/powerpoint/2010/main" val="337045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After decades of coasting along relatively comfortably, the real estate industry is facing an onslaught of disruptors. It started with the listing portals – Zillow, Trulia and the others.</a:t>
            </a:r>
          </a:p>
          <a:p>
            <a:pPr fontAlgn="base"/>
            <a:r>
              <a:rPr lang="en-US" sz="1200" b="0" i="0" kern="1200" dirty="0">
                <a:solidFill>
                  <a:schemeClr val="tx1"/>
                </a:solidFill>
                <a:effectLst/>
                <a:latin typeface="+mn-lt"/>
                <a:ea typeface="+mn-ea"/>
                <a:cs typeface="+mn-cs"/>
              </a:rPr>
              <a:t>In the beginning, they were primarily lead generators (and lead sellers) and they stayed away from actual transactions.</a:t>
            </a:r>
          </a:p>
          <a:p>
            <a:pPr fontAlgn="base"/>
            <a:r>
              <a:rPr lang="en-US" sz="1200" b="0" i="0" kern="1200" dirty="0">
                <a:solidFill>
                  <a:schemeClr val="tx1"/>
                </a:solidFill>
                <a:effectLst/>
                <a:latin typeface="+mn-lt"/>
                <a:ea typeface="+mn-ea"/>
                <a:cs typeface="+mn-cs"/>
              </a:rPr>
              <a:t>Then, </a:t>
            </a:r>
            <a:r>
              <a:rPr lang="en-US" sz="1200" b="0" i="0" kern="1200" dirty="0" err="1">
                <a:solidFill>
                  <a:schemeClr val="tx1"/>
                </a:solidFill>
                <a:effectLst/>
                <a:latin typeface="+mn-lt"/>
                <a:ea typeface="+mn-ea"/>
                <a:cs typeface="+mn-cs"/>
              </a:rPr>
              <a:t>OpenDoor</a:t>
            </a:r>
            <a:r>
              <a:rPr lang="en-US" sz="1200" b="0" i="0" kern="1200" dirty="0">
                <a:solidFill>
                  <a:schemeClr val="tx1"/>
                </a:solidFill>
                <a:effectLst/>
                <a:latin typeface="+mn-lt"/>
                <a:ea typeface="+mn-ea"/>
                <a:cs typeface="+mn-cs"/>
              </a:rPr>
              <a:t> launched in 2014 and the industry began changing. This company and its imitators began “moving closer to the transaction … getting involved in more parts of” it, Michael </a:t>
            </a:r>
            <a:r>
              <a:rPr lang="en-US" sz="1200" b="0" i="0" kern="1200" dirty="0" err="1">
                <a:solidFill>
                  <a:schemeClr val="tx1"/>
                </a:solidFill>
                <a:effectLst/>
                <a:latin typeface="+mn-lt"/>
                <a:ea typeface="+mn-ea"/>
                <a:cs typeface="+mn-cs"/>
              </a:rPr>
              <a:t>DelPrete</a:t>
            </a:r>
            <a:r>
              <a:rPr lang="en-US" sz="1200" b="0" i="0" kern="1200" dirty="0">
                <a:solidFill>
                  <a:schemeClr val="tx1"/>
                </a:solidFill>
                <a:effectLst/>
                <a:latin typeface="+mn-lt"/>
                <a:ea typeface="+mn-ea"/>
                <a:cs typeface="+mn-cs"/>
              </a:rPr>
              <a:t> claims in an Inman Select </a:t>
            </a:r>
            <a:r>
              <a:rPr lang="en-US" sz="1200" b="0" i="0" u="none" strike="noStrike" kern="1200" dirty="0">
                <a:solidFill>
                  <a:schemeClr val="tx1"/>
                </a:solidFill>
                <a:effectLst/>
                <a:latin typeface="+mn-lt"/>
                <a:ea typeface="+mn-ea"/>
                <a:cs typeface="+mn-cs"/>
                <a:hlinkClick r:id="rId3"/>
              </a:rPr>
              <a:t>video</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With Instant Offers, he says, Zillow began “moving from search engine to service engine.”</a:t>
            </a:r>
          </a:p>
          <a:p>
            <a:pPr fontAlgn="base"/>
            <a:r>
              <a:rPr lang="en-US" sz="1200" b="0" i="0" kern="1200" dirty="0">
                <a:solidFill>
                  <a:schemeClr val="tx1"/>
                </a:solidFill>
                <a:effectLst/>
                <a:latin typeface="+mn-lt"/>
                <a:ea typeface="+mn-ea"/>
                <a:cs typeface="+mn-cs"/>
              </a:rPr>
              <a:t>Today, there are several others in the </a:t>
            </a:r>
            <a:r>
              <a:rPr lang="en-US" sz="1200" b="0" i="0" kern="1200" dirty="0" err="1">
                <a:solidFill>
                  <a:schemeClr val="tx1"/>
                </a:solidFill>
                <a:effectLst/>
                <a:latin typeface="+mn-lt"/>
                <a:ea typeface="+mn-ea"/>
                <a:cs typeface="+mn-cs"/>
              </a:rPr>
              <a:t>iBuyer</a:t>
            </a:r>
            <a:r>
              <a:rPr lang="en-US" sz="1200" b="0" i="0" kern="1200" dirty="0">
                <a:solidFill>
                  <a:schemeClr val="tx1"/>
                </a:solidFill>
                <a:effectLst/>
                <a:latin typeface="+mn-lt"/>
                <a:ea typeface="+mn-ea"/>
                <a:cs typeface="+mn-cs"/>
              </a:rPr>
              <a:t> space, all clamoring for the holy grail of real estate: listings.</a:t>
            </a: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41</a:t>
            </a:fld>
            <a:endParaRPr lang="uk-UA"/>
          </a:p>
        </p:txBody>
      </p:sp>
    </p:spTree>
    <p:extLst>
      <p:ext uri="{BB962C8B-B14F-4D97-AF65-F5344CB8AC3E}">
        <p14:creationId xmlns:p14="http://schemas.microsoft.com/office/powerpoint/2010/main" val="1715459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42</a:t>
            </a:fld>
            <a:endParaRPr lang="uk-UA"/>
          </a:p>
        </p:txBody>
      </p:sp>
    </p:spTree>
    <p:extLst>
      <p:ext uri="{BB962C8B-B14F-4D97-AF65-F5344CB8AC3E}">
        <p14:creationId xmlns:p14="http://schemas.microsoft.com/office/powerpoint/2010/main" val="269647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43</a:t>
            </a:fld>
            <a:endParaRPr lang="uk-UA"/>
          </a:p>
        </p:txBody>
      </p:sp>
    </p:spTree>
    <p:extLst>
      <p:ext uri="{BB962C8B-B14F-4D97-AF65-F5344CB8AC3E}">
        <p14:creationId xmlns:p14="http://schemas.microsoft.com/office/powerpoint/2010/main" val="350197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C3A12-1E0F-412B-B376-8089A55D946C}" type="slidenum">
              <a:rPr lang="uk-UA" smtClean="0"/>
              <a:t>45</a:t>
            </a:fld>
            <a:endParaRPr lang="uk-UA"/>
          </a:p>
        </p:txBody>
      </p:sp>
    </p:spTree>
    <p:extLst>
      <p:ext uri="{BB962C8B-B14F-4D97-AF65-F5344CB8AC3E}">
        <p14:creationId xmlns:p14="http://schemas.microsoft.com/office/powerpoint/2010/main" val="3505613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7235" rtl="0" eaLnBrk="1" fontAlgn="auto" latinLnBrk="0" hangingPunct="1">
              <a:lnSpc>
                <a:spcPct val="100000"/>
              </a:lnSpc>
              <a:spcBef>
                <a:spcPts val="0"/>
              </a:spcBef>
              <a:spcAft>
                <a:spcPts val="0"/>
              </a:spcAft>
              <a:buClrTx/>
              <a:buSzTx/>
              <a:buFontTx/>
              <a:buNone/>
              <a:tabLst/>
              <a:defRPr/>
            </a:pPr>
            <a:fld id="{A112FC2A-497E-4383-893D-55AB0EB08BB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235"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030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319" indent="-287814" eaLnBrk="0" hangingPunct="0">
              <a:defRPr sz="2400">
                <a:solidFill>
                  <a:schemeClr val="tx1"/>
                </a:solidFill>
                <a:latin typeface="Times New Roman" pitchFamily="18" charset="0"/>
              </a:defRPr>
            </a:lvl2pPr>
            <a:lvl3pPr marL="1151259" indent="-230252" eaLnBrk="0" hangingPunct="0">
              <a:defRPr sz="2400">
                <a:solidFill>
                  <a:schemeClr val="tx1"/>
                </a:solidFill>
                <a:latin typeface="Times New Roman" pitchFamily="18" charset="0"/>
              </a:defRPr>
            </a:lvl3pPr>
            <a:lvl4pPr marL="1611762" indent="-230252" eaLnBrk="0" hangingPunct="0">
              <a:defRPr sz="2400">
                <a:solidFill>
                  <a:schemeClr val="tx1"/>
                </a:solidFill>
                <a:latin typeface="Times New Roman" pitchFamily="18" charset="0"/>
              </a:defRPr>
            </a:lvl4pPr>
            <a:lvl5pPr marL="2072266" indent="-230252" eaLnBrk="0" hangingPunct="0">
              <a:defRPr sz="2400">
                <a:solidFill>
                  <a:schemeClr val="tx1"/>
                </a:solidFill>
                <a:latin typeface="Times New Roman" pitchFamily="18" charset="0"/>
              </a:defRPr>
            </a:lvl5pPr>
            <a:lvl6pPr marL="2532769" indent="-230252" eaLnBrk="0" fontAlgn="base" hangingPunct="0">
              <a:spcBef>
                <a:spcPct val="0"/>
              </a:spcBef>
              <a:spcAft>
                <a:spcPct val="0"/>
              </a:spcAft>
              <a:defRPr sz="2400">
                <a:solidFill>
                  <a:schemeClr val="tx1"/>
                </a:solidFill>
                <a:latin typeface="Times New Roman" pitchFamily="18" charset="0"/>
              </a:defRPr>
            </a:lvl6pPr>
            <a:lvl7pPr marL="2993272" indent="-230252" eaLnBrk="0" fontAlgn="base" hangingPunct="0">
              <a:spcBef>
                <a:spcPct val="0"/>
              </a:spcBef>
              <a:spcAft>
                <a:spcPct val="0"/>
              </a:spcAft>
              <a:defRPr sz="2400">
                <a:solidFill>
                  <a:schemeClr val="tx1"/>
                </a:solidFill>
                <a:latin typeface="Times New Roman" pitchFamily="18" charset="0"/>
              </a:defRPr>
            </a:lvl7pPr>
            <a:lvl8pPr marL="3453778" indent="-230252" eaLnBrk="0" fontAlgn="base" hangingPunct="0">
              <a:spcBef>
                <a:spcPct val="0"/>
              </a:spcBef>
              <a:spcAft>
                <a:spcPct val="0"/>
              </a:spcAft>
              <a:defRPr sz="2400">
                <a:solidFill>
                  <a:schemeClr val="tx1"/>
                </a:solidFill>
                <a:latin typeface="Times New Roman" pitchFamily="18" charset="0"/>
              </a:defRPr>
            </a:lvl8pPr>
            <a:lvl9pPr marL="3914280" indent="-230252" eaLnBrk="0" fontAlgn="base" hangingPunct="0">
              <a:spcBef>
                <a:spcPct val="0"/>
              </a:spcBef>
              <a:spcAft>
                <a:spcPct val="0"/>
              </a:spcAft>
              <a:defRPr sz="2400">
                <a:solidFill>
                  <a:schemeClr val="tx1"/>
                </a:solidFill>
                <a:latin typeface="Times New Roman" pitchFamily="18" charset="0"/>
              </a:defRPr>
            </a:lvl9pPr>
          </a:lstStyle>
          <a:p>
            <a:pPr eaLnBrk="1" hangingPunct="1"/>
            <a:fld id="{6298E2D6-93F3-4E75-8F2B-641F158A5699}" type="slidenum">
              <a:rPr lang="en-US" sz="1200">
                <a:solidFill>
                  <a:prstClr val="black"/>
                </a:solidFill>
              </a:rPr>
              <a:pPr eaLnBrk="1" hangingPunct="1"/>
              <a:t>49</a:t>
            </a:fld>
            <a:endParaRPr lang="en-US" sz="1200">
              <a:solidFill>
                <a:prstClr val="black"/>
              </a:solidFill>
            </a:endParaRPr>
          </a:p>
        </p:txBody>
      </p:sp>
      <p:sp>
        <p:nvSpPr>
          <p:cNvPr id="59395" name="Rectangle 7"/>
          <p:cNvSpPr txBox="1">
            <a:spLocks noGrp="1" noChangeArrowheads="1"/>
          </p:cNvSpPr>
          <p:nvPr/>
        </p:nvSpPr>
        <p:spPr bwMode="auto">
          <a:xfrm>
            <a:off x="3972566" y="8831349"/>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73" tIns="47939" rIns="95873" bIns="47939"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algn="r" eaLnBrk="1" hangingPunct="1"/>
            <a:fld id="{DE7417D5-FAF7-4B72-B49F-6131C326D8C4}" type="slidenum">
              <a:rPr lang="en-US" sz="1200">
                <a:solidFill>
                  <a:prstClr val="black"/>
                </a:solidFill>
                <a:latin typeface="Arial Unicode MS" pitchFamily="34" charset="-128"/>
              </a:rPr>
              <a:pPr algn="r" eaLnBrk="1" hangingPunct="1"/>
              <a:t>49</a:t>
            </a:fld>
            <a:endParaRPr lang="en-US" sz="1200">
              <a:solidFill>
                <a:prstClr val="black"/>
              </a:solidFill>
              <a:latin typeface="Arial Unicode MS" pitchFamily="34" charset="-128"/>
            </a:endParaRPr>
          </a:p>
        </p:txBody>
      </p:sp>
      <p:sp>
        <p:nvSpPr>
          <p:cNvPr id="59396" name="Rectangle 2"/>
          <p:cNvSpPr>
            <a:spLocks noGrp="1" noRot="1" noChangeAspect="1" noChangeArrowheads="1" noTextEdit="1"/>
          </p:cNvSpPr>
          <p:nvPr>
            <p:ph type="sldImg"/>
          </p:nvPr>
        </p:nvSpPr>
        <p:spPr>
          <a:xfrm>
            <a:off x="415925" y="701675"/>
            <a:ext cx="6188075" cy="3481388"/>
          </a:xfrm>
          <a:ln/>
        </p:spPr>
      </p:sp>
      <p:sp>
        <p:nvSpPr>
          <p:cNvPr id="59397" name="Rectangle 3"/>
          <p:cNvSpPr>
            <a:spLocks noGrp="1" noChangeArrowheads="1"/>
          </p:cNvSpPr>
          <p:nvPr>
            <p:ph type="body" idx="1"/>
          </p:nvPr>
        </p:nvSpPr>
        <p:spPr>
          <a:xfrm>
            <a:off x="934722" y="4416479"/>
            <a:ext cx="5140960" cy="4180751"/>
          </a:xfrm>
          <a:noFill/>
        </p:spPr>
        <p:txBody>
          <a:bodyPr lIns="96790" tIns="48394" rIns="96790" bIns="48394"/>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3748660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7235" rtl="0" eaLnBrk="1" fontAlgn="auto" latinLnBrk="0" hangingPunct="1">
              <a:lnSpc>
                <a:spcPct val="100000"/>
              </a:lnSpc>
              <a:spcBef>
                <a:spcPts val="0"/>
              </a:spcBef>
              <a:spcAft>
                <a:spcPts val="0"/>
              </a:spcAft>
              <a:buClrTx/>
              <a:buSzTx/>
              <a:buFontTx/>
              <a:buNone/>
              <a:tabLst/>
              <a:defRPr/>
            </a:pPr>
            <a:fld id="{A112FC2A-497E-4383-893D-55AB0EB08BB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23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78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319" indent="-287814" eaLnBrk="0" hangingPunct="0">
              <a:defRPr sz="2400">
                <a:solidFill>
                  <a:schemeClr val="tx1"/>
                </a:solidFill>
                <a:latin typeface="Times New Roman" pitchFamily="18" charset="0"/>
              </a:defRPr>
            </a:lvl2pPr>
            <a:lvl3pPr marL="1151259" indent="-230252" eaLnBrk="0" hangingPunct="0">
              <a:defRPr sz="2400">
                <a:solidFill>
                  <a:schemeClr val="tx1"/>
                </a:solidFill>
                <a:latin typeface="Times New Roman" pitchFamily="18" charset="0"/>
              </a:defRPr>
            </a:lvl3pPr>
            <a:lvl4pPr marL="1611762" indent="-230252" eaLnBrk="0" hangingPunct="0">
              <a:defRPr sz="2400">
                <a:solidFill>
                  <a:schemeClr val="tx1"/>
                </a:solidFill>
                <a:latin typeface="Times New Roman" pitchFamily="18" charset="0"/>
              </a:defRPr>
            </a:lvl4pPr>
            <a:lvl5pPr marL="2072266" indent="-230252" eaLnBrk="0" hangingPunct="0">
              <a:defRPr sz="2400">
                <a:solidFill>
                  <a:schemeClr val="tx1"/>
                </a:solidFill>
                <a:latin typeface="Times New Roman" pitchFamily="18" charset="0"/>
              </a:defRPr>
            </a:lvl5pPr>
            <a:lvl6pPr marL="2532769" indent="-230252" eaLnBrk="0" fontAlgn="base" hangingPunct="0">
              <a:spcBef>
                <a:spcPct val="0"/>
              </a:spcBef>
              <a:spcAft>
                <a:spcPct val="0"/>
              </a:spcAft>
              <a:defRPr sz="2400">
                <a:solidFill>
                  <a:schemeClr val="tx1"/>
                </a:solidFill>
                <a:latin typeface="Times New Roman" pitchFamily="18" charset="0"/>
              </a:defRPr>
            </a:lvl6pPr>
            <a:lvl7pPr marL="2993272" indent="-230252" eaLnBrk="0" fontAlgn="base" hangingPunct="0">
              <a:spcBef>
                <a:spcPct val="0"/>
              </a:spcBef>
              <a:spcAft>
                <a:spcPct val="0"/>
              </a:spcAft>
              <a:defRPr sz="2400">
                <a:solidFill>
                  <a:schemeClr val="tx1"/>
                </a:solidFill>
                <a:latin typeface="Times New Roman" pitchFamily="18" charset="0"/>
              </a:defRPr>
            </a:lvl7pPr>
            <a:lvl8pPr marL="3453778" indent="-230252" eaLnBrk="0" fontAlgn="base" hangingPunct="0">
              <a:spcBef>
                <a:spcPct val="0"/>
              </a:spcBef>
              <a:spcAft>
                <a:spcPct val="0"/>
              </a:spcAft>
              <a:defRPr sz="2400">
                <a:solidFill>
                  <a:schemeClr val="tx1"/>
                </a:solidFill>
                <a:latin typeface="Times New Roman" pitchFamily="18" charset="0"/>
              </a:defRPr>
            </a:lvl8pPr>
            <a:lvl9pPr marL="3914280" indent="-230252" eaLnBrk="0" fontAlgn="base" hangingPunct="0">
              <a:spcBef>
                <a:spcPct val="0"/>
              </a:spcBef>
              <a:spcAft>
                <a:spcPct val="0"/>
              </a:spcAft>
              <a:defRPr sz="2400">
                <a:solidFill>
                  <a:schemeClr val="tx1"/>
                </a:solidFill>
                <a:latin typeface="Times New Roman" pitchFamily="18" charset="0"/>
              </a:defRPr>
            </a:lvl9pPr>
          </a:lstStyle>
          <a:p>
            <a:pPr eaLnBrk="1" hangingPunct="1"/>
            <a:fld id="{6298E2D6-93F3-4E75-8F2B-641F158A5699}" type="slidenum">
              <a:rPr lang="en-US" sz="1200">
                <a:solidFill>
                  <a:prstClr val="black"/>
                </a:solidFill>
              </a:rPr>
              <a:pPr eaLnBrk="1" hangingPunct="1"/>
              <a:t>4</a:t>
            </a:fld>
            <a:endParaRPr lang="en-US" sz="1200">
              <a:solidFill>
                <a:prstClr val="black"/>
              </a:solidFill>
            </a:endParaRPr>
          </a:p>
        </p:txBody>
      </p:sp>
      <p:sp>
        <p:nvSpPr>
          <p:cNvPr id="59395" name="Rectangle 7"/>
          <p:cNvSpPr txBox="1">
            <a:spLocks noGrp="1" noChangeArrowheads="1"/>
          </p:cNvSpPr>
          <p:nvPr/>
        </p:nvSpPr>
        <p:spPr bwMode="auto">
          <a:xfrm>
            <a:off x="3972566" y="8831349"/>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73" tIns="47939" rIns="95873" bIns="47939"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algn="r" eaLnBrk="1" hangingPunct="1"/>
            <a:fld id="{DE7417D5-FAF7-4B72-B49F-6131C326D8C4}" type="slidenum">
              <a:rPr lang="en-US" sz="1200">
                <a:solidFill>
                  <a:prstClr val="black"/>
                </a:solidFill>
                <a:latin typeface="Arial Unicode MS" pitchFamily="34" charset="-128"/>
              </a:rPr>
              <a:pPr algn="r" eaLnBrk="1" hangingPunct="1"/>
              <a:t>4</a:t>
            </a:fld>
            <a:endParaRPr lang="en-US" sz="1200">
              <a:solidFill>
                <a:prstClr val="black"/>
              </a:solidFill>
              <a:latin typeface="Arial Unicode MS" pitchFamily="34" charset="-128"/>
            </a:endParaRPr>
          </a:p>
        </p:txBody>
      </p:sp>
      <p:sp>
        <p:nvSpPr>
          <p:cNvPr id="59396" name="Rectangle 2"/>
          <p:cNvSpPr>
            <a:spLocks noGrp="1" noRot="1" noChangeAspect="1" noChangeArrowheads="1" noTextEdit="1"/>
          </p:cNvSpPr>
          <p:nvPr>
            <p:ph type="sldImg"/>
          </p:nvPr>
        </p:nvSpPr>
        <p:spPr>
          <a:xfrm>
            <a:off x="415925" y="701675"/>
            <a:ext cx="6188075" cy="3481388"/>
          </a:xfrm>
          <a:ln/>
        </p:spPr>
      </p:sp>
      <p:sp>
        <p:nvSpPr>
          <p:cNvPr id="59397" name="Rectangle 3"/>
          <p:cNvSpPr>
            <a:spLocks noGrp="1" noChangeArrowheads="1"/>
          </p:cNvSpPr>
          <p:nvPr>
            <p:ph type="body" idx="1"/>
          </p:nvPr>
        </p:nvSpPr>
        <p:spPr>
          <a:xfrm>
            <a:off x="934722" y="4416479"/>
            <a:ext cx="5140960" cy="4180751"/>
          </a:xfrm>
          <a:noFill/>
        </p:spPr>
        <p:txBody>
          <a:bodyPr lIns="96790" tIns="48394" rIns="96790" bIns="48394"/>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entury Gothic" panose="020B0502020202020204" pitchFamily="34" charset="0"/>
              </a:rPr>
              <a:t>*Sales are seasonally adjusted and annualized </a:t>
            </a:r>
          </a:p>
          <a:p>
            <a:pPr eaLnBrk="1" hangingPunct="1"/>
            <a:endParaRPr lang="en-US" dirty="0">
              <a:latin typeface="Times New Roman" pitchFamily="18" charset="0"/>
            </a:endParaRPr>
          </a:p>
        </p:txBody>
      </p:sp>
    </p:spTree>
    <p:extLst>
      <p:ext uri="{BB962C8B-B14F-4D97-AF65-F5344CB8AC3E}">
        <p14:creationId xmlns:p14="http://schemas.microsoft.com/office/powerpoint/2010/main" val="882044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21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C3A12-1E0F-412B-B376-8089A55D946C}" type="slidenum">
              <a:rPr lang="uk-UA" smtClean="0"/>
              <a:t>53</a:t>
            </a:fld>
            <a:endParaRPr lang="uk-UA"/>
          </a:p>
        </p:txBody>
      </p:sp>
    </p:spTree>
    <p:extLst>
      <p:ext uri="{BB962C8B-B14F-4D97-AF65-F5344CB8AC3E}">
        <p14:creationId xmlns:p14="http://schemas.microsoft.com/office/powerpoint/2010/main" val="2150780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C3A12-1E0F-412B-B376-8089A55D946C}" type="slidenum">
              <a:rPr lang="uk-UA" smtClean="0"/>
              <a:t>54</a:t>
            </a:fld>
            <a:endParaRPr lang="uk-UA"/>
          </a:p>
        </p:txBody>
      </p:sp>
    </p:spTree>
    <p:extLst>
      <p:ext uri="{BB962C8B-B14F-4D97-AF65-F5344CB8AC3E}">
        <p14:creationId xmlns:p14="http://schemas.microsoft.com/office/powerpoint/2010/main" val="1465775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C3A12-1E0F-412B-B376-8089A55D946C}" type="slidenum">
              <a:rPr lang="uk-UA" smtClean="0"/>
              <a:t>55</a:t>
            </a:fld>
            <a:endParaRPr lang="uk-UA"/>
          </a:p>
        </p:txBody>
      </p:sp>
    </p:spTree>
    <p:extLst>
      <p:ext uri="{BB962C8B-B14F-4D97-AF65-F5344CB8AC3E}">
        <p14:creationId xmlns:p14="http://schemas.microsoft.com/office/powerpoint/2010/main" val="14977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5</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None/>
              <a:tabLst>
                <a:tab pos="308974" algn="l"/>
              </a:tabLst>
            </a:pP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6</a:t>
            </a:fld>
            <a:endParaRPr lang="en-US"/>
          </a:p>
        </p:txBody>
      </p:sp>
    </p:spTree>
    <p:extLst>
      <p:ext uri="{BB962C8B-B14F-4D97-AF65-F5344CB8AC3E}">
        <p14:creationId xmlns:p14="http://schemas.microsoft.com/office/powerpoint/2010/main" val="203886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7</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r>
              <a:rPr lang="en-US" sz="1500" dirty="0">
                <a:latin typeface="Arial" charset="0"/>
              </a:rPr>
              <a:t> Largest </a:t>
            </a:r>
            <a:r>
              <a:rPr lang="en-US" sz="1500" dirty="0" err="1">
                <a:latin typeface="Arial" charset="0"/>
              </a:rPr>
              <a:t>yty</a:t>
            </a:r>
            <a:r>
              <a:rPr lang="en-US" sz="1500" dirty="0">
                <a:latin typeface="Arial" charset="0"/>
              </a:rPr>
              <a:t> gain since Aug 2012;</a:t>
            </a:r>
            <a:r>
              <a:rPr lang="en-US" sz="1500" baseline="0" dirty="0">
                <a:latin typeface="Arial" charset="0"/>
              </a:rPr>
              <a:t> largest in 88 months</a:t>
            </a: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9225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9</a:t>
            </a:fld>
            <a:endParaRPr lang="en-US"/>
          </a:p>
        </p:txBody>
      </p:sp>
    </p:spTree>
    <p:extLst>
      <p:ext uri="{BB962C8B-B14F-4D97-AF65-F5344CB8AC3E}">
        <p14:creationId xmlns:p14="http://schemas.microsoft.com/office/powerpoint/2010/main" val="114309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nonfarm payroll employment increased by 145,000 in December. Employers added position for a record 10</a:t>
            </a:r>
            <a:r>
              <a:rPr lang="en-US" baseline="30000" dirty="0"/>
              <a:t>th</a:t>
            </a:r>
            <a:r>
              <a:rPr lang="en-US" dirty="0"/>
              <a:t> straight year.  </a:t>
            </a:r>
          </a:p>
        </p:txBody>
      </p:sp>
      <p:sp>
        <p:nvSpPr>
          <p:cNvPr id="4" name="Slide Number Placeholder 3"/>
          <p:cNvSpPr>
            <a:spLocks noGrp="1"/>
          </p:cNvSpPr>
          <p:nvPr>
            <p:ph type="sldNum" sz="quarter" idx="5"/>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326918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75D31025-A14E-4D42-9621-9892FC0D17D9}"/>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E04E564A-3569-4365-BC23-988AA4ED6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53524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4789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0336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57C98A0-06C3-49EA-B08F-2D3A0EB8187E}"/>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4CFC3C1A-14CD-4EFF-A958-0D9F05359D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94994"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9343052"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337308" y="457200"/>
            <a:ext cx="15588344"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92843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65376" y="457200"/>
            <a:ext cx="16060277" cy="914400"/>
          </a:xfrm>
          <a:prstGeom prst="rect">
            <a:avLst/>
          </a:prstGeom>
        </p:spPr>
        <p:txBody>
          <a:bodyPr/>
          <a:lstStyle>
            <a:lvl1pPr algn="l">
              <a:defRPr sz="6000"/>
            </a:lvl1pPr>
          </a:lstStyle>
          <a:p>
            <a:r>
              <a:rPr lang="en-US" dirty="0"/>
              <a:t>Click to edit Master title style</a:t>
            </a:r>
          </a:p>
        </p:txBody>
      </p:sp>
      <p:sp>
        <p:nvSpPr>
          <p:cNvPr id="4" name="Text Placeholder 2"/>
          <p:cNvSpPr>
            <a:spLocks noGrp="1"/>
          </p:cNvSpPr>
          <p:nvPr>
            <p:ph idx="1"/>
          </p:nvPr>
        </p:nvSpPr>
        <p:spPr>
          <a:xfrm>
            <a:off x="928116" y="1828802"/>
            <a:ext cx="16431768" cy="6743700"/>
          </a:xfrm>
          <a:prstGeom prst="rect">
            <a:avLst/>
          </a:prstGeom>
        </p:spPr>
        <p:txBody>
          <a:bodyPr vert="horz" lIns="91440" tIns="45720" rIns="91440" bIns="45720" rtlCol="0">
            <a:normAutofit/>
          </a:bodyPr>
          <a:lstStyle>
            <a:lvl1pPr>
              <a:defRPr sz="2100"/>
            </a:lvl1pPr>
            <a:lvl2pPr>
              <a:defRPr sz="2100"/>
            </a:lvl2pPr>
            <a:lvl3pPr>
              <a:defRPr sz="2100"/>
            </a:lvl3pPr>
            <a:lvl4pPr>
              <a:defRPr sz="2100"/>
            </a:lvl4pPr>
            <a:lvl5pPr>
              <a:defRPr sz="2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17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7300" y="9534526"/>
            <a:ext cx="4114800" cy="547688"/>
          </a:xfrm>
          <a:prstGeom prst="rect">
            <a:avLst/>
          </a:prstGeom>
        </p:spPr>
        <p:txBody>
          <a:bodyPr/>
          <a:lstStyle/>
          <a:p>
            <a:fld id="{8A526B6B-165E-4C1B-BA3E-50B370260C83}" type="datetimeFigureOut">
              <a:rPr lang="en-US" smtClean="0"/>
              <a:t>2/19/2020</a:t>
            </a:fld>
            <a:endParaRPr lang="en-US" dirty="0"/>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2239347" y="457200"/>
            <a:ext cx="15896253"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2222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593028"/>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7" r:id="rId3"/>
    <p:sldLayoutId id="2147483663" r:id="rId4"/>
    <p:sldLayoutId id="2147483680" r:id="rId5"/>
    <p:sldLayoutId id="2147483799" r:id="rId6"/>
    <p:sldLayoutId id="2147483801" r:id="rId7"/>
    <p:sldLayoutId id="2147483802" r:id="rId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5.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21.sv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 Id="rId1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D2614A-41F4-4A22-BD91-CBD7BE1330BF}"/>
              </a:ext>
            </a:extLst>
          </p:cNvPr>
          <p:cNvGrpSpPr/>
          <p:nvPr/>
        </p:nvGrpSpPr>
        <p:grpSpPr>
          <a:xfrm>
            <a:off x="9642473" y="-1"/>
            <a:ext cx="8645527" cy="10287001"/>
            <a:chOff x="9642473" y="-1"/>
            <a:chExt cx="8645527" cy="10287001"/>
          </a:xfrm>
        </p:grpSpPr>
        <p:pic>
          <p:nvPicPr>
            <p:cNvPr id="4" name="Picture 3">
              <a:extLst>
                <a:ext uri="{FF2B5EF4-FFF2-40B4-BE49-F238E27FC236}">
                  <a16:creationId xmlns:a16="http://schemas.microsoft.com/office/drawing/2014/main" id="{1F165B0E-BF83-472D-98D8-1DF62FDDA6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7048500"/>
              <a:ext cx="4396154" cy="3238500"/>
            </a:xfrm>
            <a:prstGeom prst="rect">
              <a:avLst/>
            </a:prstGeom>
          </p:spPr>
        </p:pic>
        <p:pic>
          <p:nvPicPr>
            <p:cNvPr id="12" name="Picture 11">
              <a:extLst>
                <a:ext uri="{FF2B5EF4-FFF2-40B4-BE49-F238E27FC236}">
                  <a16:creationId xmlns:a16="http://schemas.microsoft.com/office/drawing/2014/main" id="{FD02F794-A919-4CC7-BC00-E704934787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4005715"/>
              <a:ext cx="4396154" cy="3238500"/>
            </a:xfrm>
            <a:prstGeom prst="rect">
              <a:avLst/>
            </a:prstGeom>
          </p:spPr>
        </p:pic>
        <p:pic>
          <p:nvPicPr>
            <p:cNvPr id="13" name="Picture 12">
              <a:extLst>
                <a:ext uri="{FF2B5EF4-FFF2-40B4-BE49-F238E27FC236}">
                  <a16:creationId xmlns:a16="http://schemas.microsoft.com/office/drawing/2014/main" id="{B5023A76-9842-42EF-93EF-A76ACB5449C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974526"/>
              <a:ext cx="4396154" cy="3238500"/>
            </a:xfrm>
            <a:prstGeom prst="rect">
              <a:avLst/>
            </a:prstGeom>
          </p:spPr>
        </p:pic>
        <p:pic>
          <p:nvPicPr>
            <p:cNvPr id="14" name="Picture 13">
              <a:extLst>
                <a:ext uri="{FF2B5EF4-FFF2-40B4-BE49-F238E27FC236}">
                  <a16:creationId xmlns:a16="http://schemas.microsoft.com/office/drawing/2014/main" id="{BC40A8CB-885C-429C-BCC9-F8CD07B12E3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13891846" y="-1"/>
              <a:ext cx="4396154" cy="1170241"/>
            </a:xfrm>
            <a:prstGeom prst="rect">
              <a:avLst/>
            </a:prstGeom>
          </p:spPr>
        </p:pic>
        <p:pic>
          <p:nvPicPr>
            <p:cNvPr id="16" name="Picture 15">
              <a:extLst>
                <a:ext uri="{FF2B5EF4-FFF2-40B4-BE49-F238E27FC236}">
                  <a16:creationId xmlns:a16="http://schemas.microsoft.com/office/drawing/2014/main" id="{6BC80948-A51D-4F94-9268-44684AF6B4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7048500"/>
              <a:ext cx="4396154" cy="3238500"/>
            </a:xfrm>
            <a:prstGeom prst="rect">
              <a:avLst/>
            </a:prstGeom>
          </p:spPr>
        </p:pic>
        <p:pic>
          <p:nvPicPr>
            <p:cNvPr id="17" name="Picture 16">
              <a:extLst>
                <a:ext uri="{FF2B5EF4-FFF2-40B4-BE49-F238E27FC236}">
                  <a16:creationId xmlns:a16="http://schemas.microsoft.com/office/drawing/2014/main" id="{81A95586-ACDA-47C1-ADC0-E676C257F9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4005715"/>
              <a:ext cx="4396154" cy="3238500"/>
            </a:xfrm>
            <a:prstGeom prst="rect">
              <a:avLst/>
            </a:prstGeom>
          </p:spPr>
        </p:pic>
        <p:pic>
          <p:nvPicPr>
            <p:cNvPr id="18" name="Picture 17">
              <a:extLst>
                <a:ext uri="{FF2B5EF4-FFF2-40B4-BE49-F238E27FC236}">
                  <a16:creationId xmlns:a16="http://schemas.microsoft.com/office/drawing/2014/main" id="{D231F10E-AB45-4C21-86B9-FDA37AAF0BD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974526"/>
              <a:ext cx="4396154" cy="3238500"/>
            </a:xfrm>
            <a:prstGeom prst="rect">
              <a:avLst/>
            </a:prstGeom>
          </p:spPr>
        </p:pic>
        <p:pic>
          <p:nvPicPr>
            <p:cNvPr id="19" name="Picture 18">
              <a:extLst>
                <a:ext uri="{FF2B5EF4-FFF2-40B4-BE49-F238E27FC236}">
                  <a16:creationId xmlns:a16="http://schemas.microsoft.com/office/drawing/2014/main" id="{B885D1ED-9622-4277-BB0C-D2FEAD3ED57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9642473" y="-1"/>
              <a:ext cx="4396154" cy="1170241"/>
            </a:xfrm>
            <a:prstGeom prst="rect">
              <a:avLst/>
            </a:prstGeom>
          </p:spPr>
        </p:pic>
      </p:grpSp>
      <p:sp>
        <p:nvSpPr>
          <p:cNvPr id="2" name="Rectangle 1">
            <a:extLst>
              <a:ext uri="{FF2B5EF4-FFF2-40B4-BE49-F238E27FC236}">
                <a16:creationId xmlns:a16="http://schemas.microsoft.com/office/drawing/2014/main" id="{E8278113-269B-462C-B030-83C452EB0868}"/>
              </a:ext>
            </a:extLst>
          </p:cNvPr>
          <p:cNvSpPr/>
          <p:nvPr/>
        </p:nvSpPr>
        <p:spPr>
          <a:xfrm rot="928982">
            <a:off x="-3515655" y="-5143500"/>
            <a:ext cx="14706600" cy="16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5388D7D-B56C-475D-9057-614D1BC072F7}"/>
              </a:ext>
            </a:extLst>
          </p:cNvPr>
          <p:cNvSpPr txBox="1">
            <a:spLocks/>
          </p:cNvSpPr>
          <p:nvPr/>
        </p:nvSpPr>
        <p:spPr>
          <a:xfrm>
            <a:off x="2018941" y="2857500"/>
            <a:ext cx="8877659" cy="2524125"/>
          </a:xfrm>
          <a:prstGeom prst="rect">
            <a:avLst/>
          </a:prstGeom>
        </p:spPr>
        <p:txBody>
          <a:bodyPr anchor="b"/>
          <a:lstStyle>
            <a:lvl1pPr algn="l" defTabSz="685800" rtl="0" eaLnBrk="1" latinLnBrk="0" hangingPunct="1">
              <a:lnSpc>
                <a:spcPct val="90000"/>
              </a:lnSpc>
              <a:spcBef>
                <a:spcPct val="0"/>
              </a:spcBef>
              <a:buNone/>
              <a:defRPr sz="4500" b="1" kern="1200">
                <a:solidFill>
                  <a:schemeClr val="tx1"/>
                </a:solidFill>
                <a:effectLst/>
                <a:latin typeface="Century Gothic" panose="020B0502020202020204" pitchFamily="34" charset="0"/>
                <a:ea typeface="+mj-ea"/>
                <a:cs typeface="+mj-cs"/>
              </a:defRPr>
            </a:lvl1pPr>
          </a:lstStyle>
          <a:p>
            <a:r>
              <a:rPr lang="en-US" sz="5400" dirty="0">
                <a:solidFill>
                  <a:schemeClr val="accent1"/>
                </a:solidFill>
              </a:rPr>
              <a:t>California Housing </a:t>
            </a:r>
          </a:p>
          <a:p>
            <a:r>
              <a:rPr lang="en-US" sz="5400" dirty="0">
                <a:solidFill>
                  <a:schemeClr val="accent1"/>
                </a:solidFill>
              </a:rPr>
              <a:t>Market Outlook</a:t>
            </a:r>
          </a:p>
        </p:txBody>
      </p:sp>
      <p:sp>
        <p:nvSpPr>
          <p:cNvPr id="7" name="Subtitle 2">
            <a:extLst>
              <a:ext uri="{FF2B5EF4-FFF2-40B4-BE49-F238E27FC236}">
                <a16:creationId xmlns:a16="http://schemas.microsoft.com/office/drawing/2014/main" id="{7CDA8F23-1850-4ECC-86D8-65286CA7E4C4}"/>
              </a:ext>
            </a:extLst>
          </p:cNvPr>
          <p:cNvSpPr txBox="1">
            <a:spLocks/>
          </p:cNvSpPr>
          <p:nvPr/>
        </p:nvSpPr>
        <p:spPr>
          <a:xfrm>
            <a:off x="2018940" y="5730211"/>
            <a:ext cx="8725260" cy="14573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solidFill>
                  <a:schemeClr val="bg1"/>
                </a:solidFill>
              </a:rPr>
              <a:t>Monterey County Association of REALTORS®</a:t>
            </a:r>
          </a:p>
          <a:p>
            <a:r>
              <a:rPr lang="en-US" sz="3000" dirty="0">
                <a:solidFill>
                  <a:schemeClr val="bg1"/>
                </a:solidFill>
              </a:rPr>
              <a:t>February 21, 2020</a:t>
            </a:r>
          </a:p>
          <a:p>
            <a:endParaRPr lang="en-US" sz="3000" dirty="0">
              <a:solidFill>
                <a:schemeClr val="bg1"/>
              </a:solidFill>
            </a:endParaRPr>
          </a:p>
          <a:p>
            <a:r>
              <a:rPr lang="en-US" sz="3000" dirty="0">
                <a:solidFill>
                  <a:schemeClr val="bg1"/>
                </a:solidFill>
              </a:rPr>
              <a:t>Joel Singer</a:t>
            </a:r>
          </a:p>
          <a:p>
            <a:r>
              <a:rPr lang="en-US" sz="3000" dirty="0">
                <a:solidFill>
                  <a:schemeClr val="bg1"/>
                </a:solidFill>
              </a:rPr>
              <a:t>Chief Executive Officer</a:t>
            </a:r>
          </a:p>
        </p:txBody>
      </p:sp>
      <p:sp>
        <p:nvSpPr>
          <p:cNvPr id="11" name="Rectangle 10">
            <a:extLst>
              <a:ext uri="{FF2B5EF4-FFF2-40B4-BE49-F238E27FC236}">
                <a16:creationId xmlns:a16="http://schemas.microsoft.com/office/drawing/2014/main" id="{186F4895-E525-44B6-B7F0-DBC6F2AA5F2C}"/>
              </a:ext>
            </a:extLst>
          </p:cNvPr>
          <p:cNvSpPr/>
          <p:nvPr/>
        </p:nvSpPr>
        <p:spPr>
          <a:xfrm>
            <a:off x="1546219" y="-1714500"/>
            <a:ext cx="130181" cy="95630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pic>
        <p:nvPicPr>
          <p:cNvPr id="9" name="Picture 8">
            <a:extLst>
              <a:ext uri="{FF2B5EF4-FFF2-40B4-BE49-F238E27FC236}">
                <a16:creationId xmlns:a16="http://schemas.microsoft.com/office/drawing/2014/main" id="{7F2F9DCC-01BF-4E6B-BD83-7C91462E6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3877" y="8115300"/>
            <a:ext cx="2858723" cy="1164930"/>
          </a:xfrm>
          <a:prstGeom prst="rect">
            <a:avLst/>
          </a:prstGeom>
        </p:spPr>
      </p:pic>
    </p:spTree>
    <p:extLst>
      <p:ext uri="{BB962C8B-B14F-4D97-AF65-F5344CB8AC3E}">
        <p14:creationId xmlns:p14="http://schemas.microsoft.com/office/powerpoint/2010/main" val="366047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081671"/>
            <a:ext cx="10668000"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solidFill>
                <a:effectLst/>
                <a:uLnTx/>
                <a:uFillTx/>
                <a:latin typeface="Century Gothic" panose="020F0302020204030204"/>
                <a:ea typeface="Lato Semibold" panose="020F0502020204030203" pitchFamily="34" charset="0"/>
                <a:cs typeface="Lato Semibold" panose="020F0502020204030203" pitchFamily="34" charset="0"/>
              </a:rPr>
              <a:t>2020 Outlook</a:t>
            </a:r>
            <a:endParaRPr kumimoji="0" lang="ru-RU" sz="6600" b="1" i="0" u="none" strike="noStrike" kern="1200" cap="none" spc="0" normalizeH="0" baseline="0" noProof="0" dirty="0">
              <a:ln>
                <a:noFill/>
              </a:ln>
              <a:solidFill>
                <a:schemeClr val="accent1"/>
              </a:solidFill>
              <a:effectLst/>
              <a:uLnTx/>
              <a:uFillTx/>
              <a:latin typeface="Century Gothic" panose="020F0302020204030204"/>
              <a:ea typeface="Lato Semibold" panose="020F0502020204030203" pitchFamily="34" charset="0"/>
              <a:cs typeface="Lato Semibold" panose="020F0502020204030203" pitchFamily="34" charset="0"/>
            </a:endParaRPr>
          </a:p>
        </p:txBody>
      </p:sp>
      <p:sp>
        <p:nvSpPr>
          <p:cNvPr id="6" name="Rectangle 5">
            <a:extLst>
              <a:ext uri="{FF2B5EF4-FFF2-40B4-BE49-F238E27FC236}">
                <a16:creationId xmlns:a16="http://schemas.microsoft.com/office/drawing/2014/main" id="{4FF82536-A525-4A68-B493-14E5BB284020}"/>
              </a:ext>
            </a:extLst>
          </p:cNvPr>
          <p:cNvSpPr/>
          <p:nvPr/>
        </p:nvSpPr>
        <p:spPr>
          <a:xfrm>
            <a:off x="5105400" y="1"/>
            <a:ext cx="152400" cy="66674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1330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8026" y="809737"/>
            <a:ext cx="9843374" cy="1338828"/>
          </a:xfrm>
        </p:spPr>
        <p:txBody>
          <a:bodyPr/>
          <a:lstStyle/>
          <a:p>
            <a:r>
              <a:rPr lang="en-US" dirty="0"/>
              <a:t>Economic fundamentals solid… </a:t>
            </a:r>
            <a:br>
              <a:rPr lang="en-US" dirty="0"/>
            </a:br>
            <a:r>
              <a:rPr lang="en-US" dirty="0">
                <a:solidFill>
                  <a:schemeClr val="bg1"/>
                </a:solidFill>
              </a:rPr>
              <a:t>for now</a:t>
            </a:r>
            <a:endParaRPr lang="uk-UA" dirty="0">
              <a:solidFill>
                <a:schemeClr val="bg1"/>
              </a:solidFill>
            </a:endParaRPr>
          </a:p>
        </p:txBody>
      </p:sp>
      <p:sp>
        <p:nvSpPr>
          <p:cNvPr id="3" name="Slide Number Placeholder 2"/>
          <p:cNvSpPr>
            <a:spLocks noGrp="1"/>
          </p:cNvSpPr>
          <p:nvPr>
            <p:ph type="sldNum" sz="quarter" idx="10"/>
          </p:nvPr>
        </p:nvSpPr>
        <p:spPr/>
        <p:txBody>
          <a:bodyPr/>
          <a:lstStyle/>
          <a:p>
            <a:pPr algn="l"/>
            <a:r>
              <a:rPr lang="en-US" dirty="0"/>
              <a:t>page</a:t>
            </a:r>
          </a:p>
          <a:p>
            <a:pPr algn="l"/>
            <a:fld id="{37D409AB-2201-4E18-8A34-C31753AD9B06}" type="slidenum">
              <a:rPr smtClean="0"/>
              <a:pPr algn="l"/>
              <a:t>11</a:t>
            </a:fld>
            <a:endParaRPr dirty="0"/>
          </a:p>
        </p:txBody>
      </p:sp>
      <p:sp>
        <p:nvSpPr>
          <p:cNvPr id="32" name="Rectangle 31">
            <a:extLst>
              <a:ext uri="{FF2B5EF4-FFF2-40B4-BE49-F238E27FC236}">
                <a16:creationId xmlns:a16="http://schemas.microsoft.com/office/drawing/2014/main" id="{3E12BA8F-E006-4DE3-A574-C3CFA108CF04}"/>
              </a:ext>
            </a:extLst>
          </p:cNvPr>
          <p:cNvSpPr/>
          <p:nvPr/>
        </p:nvSpPr>
        <p:spPr>
          <a:xfrm>
            <a:off x="8077200" y="8961440"/>
            <a:ext cx="8382000" cy="400110"/>
          </a:xfrm>
          <a:prstGeom prst="rect">
            <a:avLst/>
          </a:prstGeom>
        </p:spPr>
        <p:txBody>
          <a:bodyPr wrap="square">
            <a:spAutoFit/>
          </a:bodyPr>
          <a:lstStyle/>
          <a:p>
            <a:pPr defTabSz="914354"/>
            <a:r>
              <a:rPr lang="en-US" sz="2000" b="1" dirty="0">
                <a:solidFill>
                  <a:schemeClr val="accent1"/>
                </a:solidFill>
                <a:latin typeface="Century Gothic" panose="020B0502020202020204" pitchFamily="34" charset="0"/>
              </a:rPr>
              <a:t>SOURCE: Bureau of Labor Statistics &amp; Bureau of Economic Analysis</a:t>
            </a:r>
          </a:p>
        </p:txBody>
      </p:sp>
      <p:grpSp>
        <p:nvGrpSpPr>
          <p:cNvPr id="33" name="Group 32">
            <a:extLst>
              <a:ext uri="{FF2B5EF4-FFF2-40B4-BE49-F238E27FC236}">
                <a16:creationId xmlns:a16="http://schemas.microsoft.com/office/drawing/2014/main" id="{10891288-CAFC-4642-89C4-C72D5B16327A}"/>
              </a:ext>
            </a:extLst>
          </p:cNvPr>
          <p:cNvGrpSpPr/>
          <p:nvPr/>
        </p:nvGrpSpPr>
        <p:grpSpPr>
          <a:xfrm>
            <a:off x="2058154" y="2628900"/>
            <a:ext cx="6400800" cy="1256342"/>
            <a:chOff x="2058154" y="2628900"/>
            <a:chExt cx="6400800" cy="1256342"/>
          </a:xfrm>
        </p:grpSpPr>
        <p:sp>
          <p:nvSpPr>
            <p:cNvPr id="35" name="TextBox 34">
              <a:extLst>
                <a:ext uri="{FF2B5EF4-FFF2-40B4-BE49-F238E27FC236}">
                  <a16:creationId xmlns:a16="http://schemas.microsoft.com/office/drawing/2014/main" id="{AB9E869C-A1AD-469F-B2AD-96D6023D103D}"/>
                </a:ext>
              </a:extLst>
            </p:cNvPr>
            <p:cNvSpPr txBox="1"/>
            <p:nvPr/>
          </p:nvSpPr>
          <p:spPr>
            <a:xfrm>
              <a:off x="3187305" y="2628900"/>
              <a:ext cx="5271648" cy="769441"/>
            </a:xfrm>
            <a:prstGeom prst="rect">
              <a:avLst/>
            </a:prstGeom>
            <a:noFill/>
          </p:spPr>
          <p:txBody>
            <a:bodyPr wrap="square" rtlCol="0">
              <a:spAutoFit/>
            </a:bodyPr>
            <a:lstStyle/>
            <a:p>
              <a:r>
                <a:rPr lang="en-US" sz="4400" dirty="0">
                  <a:solidFill>
                    <a:schemeClr val="bg1"/>
                  </a:solidFill>
                  <a:latin typeface="+mj-lt"/>
                </a:rPr>
                <a:t>GDP </a:t>
              </a:r>
              <a:r>
                <a:rPr lang="en-US" sz="4400" b="1" dirty="0">
                  <a:solidFill>
                    <a:schemeClr val="accent1"/>
                  </a:solidFill>
                  <a:latin typeface="+mj-lt"/>
                </a:rPr>
                <a:t>2.1%</a:t>
              </a:r>
              <a:endParaRPr lang="uk-UA" sz="4400" b="1" dirty="0">
                <a:solidFill>
                  <a:schemeClr val="accent1"/>
                </a:solidFill>
                <a:latin typeface="+mj-lt"/>
              </a:endParaRPr>
            </a:p>
          </p:txBody>
        </p:sp>
        <p:sp>
          <p:nvSpPr>
            <p:cNvPr id="36" name="TextBox 35">
              <a:extLst>
                <a:ext uri="{FF2B5EF4-FFF2-40B4-BE49-F238E27FC236}">
                  <a16:creationId xmlns:a16="http://schemas.microsoft.com/office/drawing/2014/main" id="{5BAE844E-6421-411B-8F4A-B23BA8DD9261}"/>
                </a:ext>
              </a:extLst>
            </p:cNvPr>
            <p:cNvSpPr txBox="1"/>
            <p:nvPr/>
          </p:nvSpPr>
          <p:spPr>
            <a:xfrm>
              <a:off x="3187306" y="3362022"/>
              <a:ext cx="5271648" cy="523220"/>
            </a:xfrm>
            <a:prstGeom prst="rect">
              <a:avLst/>
            </a:prstGeom>
            <a:noFill/>
          </p:spPr>
          <p:txBody>
            <a:bodyPr wrap="square" rtlCol="0">
              <a:spAutoFit/>
            </a:bodyPr>
            <a:lstStyle/>
            <a:p>
              <a:r>
                <a:rPr lang="en-US" sz="2800" dirty="0">
                  <a:solidFill>
                    <a:schemeClr val="bg1"/>
                  </a:solidFill>
                </a:rPr>
                <a:t>2019-Q4</a:t>
              </a:r>
            </a:p>
          </p:txBody>
        </p:sp>
        <p:grpSp>
          <p:nvGrpSpPr>
            <p:cNvPr id="37" name="Group 36">
              <a:extLst>
                <a:ext uri="{FF2B5EF4-FFF2-40B4-BE49-F238E27FC236}">
                  <a16:creationId xmlns:a16="http://schemas.microsoft.com/office/drawing/2014/main" id="{A8F22050-1D1E-40A2-916E-079CA15896E9}"/>
                </a:ext>
              </a:extLst>
            </p:cNvPr>
            <p:cNvGrpSpPr/>
            <p:nvPr/>
          </p:nvGrpSpPr>
          <p:grpSpPr>
            <a:xfrm>
              <a:off x="2058154" y="2787071"/>
              <a:ext cx="914400" cy="914400"/>
              <a:chOff x="2058154" y="2787071"/>
              <a:chExt cx="914400" cy="914400"/>
            </a:xfrm>
          </p:grpSpPr>
          <p:sp>
            <p:nvSpPr>
              <p:cNvPr id="39" name="Oval 38">
                <a:extLst>
                  <a:ext uri="{FF2B5EF4-FFF2-40B4-BE49-F238E27FC236}">
                    <a16:creationId xmlns:a16="http://schemas.microsoft.com/office/drawing/2014/main" id="{E44082A5-28D8-47FE-A983-E4D4A084C93A}"/>
                  </a:ext>
                </a:extLst>
              </p:cNvPr>
              <p:cNvSpPr/>
              <p:nvPr/>
            </p:nvSpPr>
            <p:spPr>
              <a:xfrm>
                <a:off x="2058154" y="2787071"/>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accent2"/>
                  </a:solidFill>
                </a:endParaRPr>
              </a:p>
            </p:txBody>
          </p:sp>
          <p:pic>
            <p:nvPicPr>
              <p:cNvPr id="43" name="Picture 42">
                <a:extLst>
                  <a:ext uri="{FF2B5EF4-FFF2-40B4-BE49-F238E27FC236}">
                    <a16:creationId xmlns:a16="http://schemas.microsoft.com/office/drawing/2014/main" id="{65FD7376-035F-4301-84C3-52FD1D7E3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113" y="3008700"/>
                <a:ext cx="468482" cy="471142"/>
              </a:xfrm>
              <a:prstGeom prst="rect">
                <a:avLst/>
              </a:prstGeom>
            </p:spPr>
          </p:pic>
        </p:grpSp>
      </p:grpSp>
      <p:grpSp>
        <p:nvGrpSpPr>
          <p:cNvPr id="46" name="Group 45">
            <a:extLst>
              <a:ext uri="{FF2B5EF4-FFF2-40B4-BE49-F238E27FC236}">
                <a16:creationId xmlns:a16="http://schemas.microsoft.com/office/drawing/2014/main" id="{EF89B67A-2976-46AE-A7C1-44B66F76E859}"/>
              </a:ext>
            </a:extLst>
          </p:cNvPr>
          <p:cNvGrpSpPr/>
          <p:nvPr/>
        </p:nvGrpSpPr>
        <p:grpSpPr>
          <a:xfrm>
            <a:off x="2058154" y="4874744"/>
            <a:ext cx="6400801" cy="1256342"/>
            <a:chOff x="10058400" y="3345121"/>
            <a:chExt cx="6400801" cy="1256342"/>
          </a:xfrm>
        </p:grpSpPr>
        <p:sp>
          <p:nvSpPr>
            <p:cNvPr id="47" name="Oval 46">
              <a:extLst>
                <a:ext uri="{FF2B5EF4-FFF2-40B4-BE49-F238E27FC236}">
                  <a16:creationId xmlns:a16="http://schemas.microsoft.com/office/drawing/2014/main" id="{FF06B796-08EB-40B6-B373-7186142674C3}"/>
                </a:ext>
              </a:extLst>
            </p:cNvPr>
            <p:cNvSpPr/>
            <p:nvPr/>
          </p:nvSpPr>
          <p:spPr>
            <a:xfrm>
              <a:off x="10058400" y="3503292"/>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48" name="TextBox 47">
              <a:extLst>
                <a:ext uri="{FF2B5EF4-FFF2-40B4-BE49-F238E27FC236}">
                  <a16:creationId xmlns:a16="http://schemas.microsoft.com/office/drawing/2014/main" id="{B670FC69-1441-4E85-8B46-941B6AB1A66E}"/>
                </a:ext>
              </a:extLst>
            </p:cNvPr>
            <p:cNvSpPr txBox="1"/>
            <p:nvPr/>
          </p:nvSpPr>
          <p:spPr>
            <a:xfrm>
              <a:off x="11187552" y="3345121"/>
              <a:ext cx="5271648" cy="769441"/>
            </a:xfrm>
            <a:prstGeom prst="rect">
              <a:avLst/>
            </a:prstGeom>
            <a:noFill/>
          </p:spPr>
          <p:txBody>
            <a:bodyPr wrap="square" rtlCol="0">
              <a:spAutoFit/>
            </a:bodyPr>
            <a:lstStyle/>
            <a:p>
              <a:r>
                <a:rPr lang="en-US" sz="4400" dirty="0">
                  <a:solidFill>
                    <a:schemeClr val="bg1"/>
                  </a:solidFill>
                  <a:latin typeface="+mj-lt"/>
                </a:rPr>
                <a:t>Consumption</a:t>
              </a:r>
              <a:r>
                <a:rPr lang="en-US" sz="4400" dirty="0">
                  <a:latin typeface="+mj-lt"/>
                </a:rPr>
                <a:t> </a:t>
              </a:r>
              <a:r>
                <a:rPr lang="en-US" sz="4400" b="1" dirty="0">
                  <a:solidFill>
                    <a:schemeClr val="accent1"/>
                  </a:solidFill>
                  <a:latin typeface="+mj-lt"/>
                </a:rPr>
                <a:t>1.8%</a:t>
              </a:r>
              <a:endParaRPr lang="uk-UA" sz="4400" b="1" dirty="0">
                <a:solidFill>
                  <a:schemeClr val="accent1"/>
                </a:solidFill>
                <a:latin typeface="+mj-lt"/>
              </a:endParaRPr>
            </a:p>
          </p:txBody>
        </p:sp>
        <p:sp>
          <p:nvSpPr>
            <p:cNvPr id="49" name="TextBox 48">
              <a:extLst>
                <a:ext uri="{FF2B5EF4-FFF2-40B4-BE49-F238E27FC236}">
                  <a16:creationId xmlns:a16="http://schemas.microsoft.com/office/drawing/2014/main" id="{19C083C9-3214-47C5-9528-28676B10ACE3}"/>
                </a:ext>
              </a:extLst>
            </p:cNvPr>
            <p:cNvSpPr txBox="1"/>
            <p:nvPr/>
          </p:nvSpPr>
          <p:spPr>
            <a:xfrm>
              <a:off x="11187553" y="4078243"/>
              <a:ext cx="5271648" cy="523220"/>
            </a:xfrm>
            <a:prstGeom prst="rect">
              <a:avLst/>
            </a:prstGeom>
            <a:noFill/>
          </p:spPr>
          <p:txBody>
            <a:bodyPr wrap="square" rtlCol="0">
              <a:spAutoFit/>
            </a:bodyPr>
            <a:lstStyle/>
            <a:p>
              <a:r>
                <a:rPr lang="en-US" sz="2800" dirty="0">
                  <a:solidFill>
                    <a:schemeClr val="bg1"/>
                  </a:solidFill>
                </a:rPr>
                <a:t>2019-Q4</a:t>
              </a:r>
            </a:p>
          </p:txBody>
        </p:sp>
      </p:grpSp>
      <p:grpSp>
        <p:nvGrpSpPr>
          <p:cNvPr id="50" name="Group 49">
            <a:extLst>
              <a:ext uri="{FF2B5EF4-FFF2-40B4-BE49-F238E27FC236}">
                <a16:creationId xmlns:a16="http://schemas.microsoft.com/office/drawing/2014/main" id="{C2312393-6272-44DD-A27F-1542BBCC1F11}"/>
              </a:ext>
            </a:extLst>
          </p:cNvPr>
          <p:cNvGrpSpPr/>
          <p:nvPr/>
        </p:nvGrpSpPr>
        <p:grpSpPr>
          <a:xfrm>
            <a:off x="9898137" y="3701471"/>
            <a:ext cx="7018263" cy="1256342"/>
            <a:chOff x="10058400" y="6054591"/>
            <a:chExt cx="7018263" cy="1256342"/>
          </a:xfrm>
        </p:grpSpPr>
        <p:grpSp>
          <p:nvGrpSpPr>
            <p:cNvPr id="53" name="Group 52">
              <a:extLst>
                <a:ext uri="{FF2B5EF4-FFF2-40B4-BE49-F238E27FC236}">
                  <a16:creationId xmlns:a16="http://schemas.microsoft.com/office/drawing/2014/main" id="{62E9A3EE-C21A-420F-93D8-18DBFD68377D}"/>
                </a:ext>
              </a:extLst>
            </p:cNvPr>
            <p:cNvGrpSpPr/>
            <p:nvPr/>
          </p:nvGrpSpPr>
          <p:grpSpPr>
            <a:xfrm>
              <a:off x="10058400" y="6054591"/>
              <a:ext cx="7018263" cy="1256342"/>
              <a:chOff x="10058400" y="6054591"/>
              <a:chExt cx="7018263" cy="1256342"/>
            </a:xfrm>
          </p:grpSpPr>
          <p:sp>
            <p:nvSpPr>
              <p:cNvPr id="63" name="Oval 62">
                <a:extLst>
                  <a:ext uri="{FF2B5EF4-FFF2-40B4-BE49-F238E27FC236}">
                    <a16:creationId xmlns:a16="http://schemas.microsoft.com/office/drawing/2014/main" id="{624677D5-0ABA-4C98-9724-8B43E94FF85F}"/>
                  </a:ext>
                </a:extLst>
              </p:cNvPr>
              <p:cNvSpPr/>
              <p:nvPr/>
            </p:nvSpPr>
            <p:spPr>
              <a:xfrm>
                <a:off x="10058400" y="6246492"/>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accent5"/>
                  </a:solidFill>
                </a:endParaRPr>
              </a:p>
            </p:txBody>
          </p:sp>
          <p:sp>
            <p:nvSpPr>
              <p:cNvPr id="64" name="TextBox 63">
                <a:extLst>
                  <a:ext uri="{FF2B5EF4-FFF2-40B4-BE49-F238E27FC236}">
                    <a16:creationId xmlns:a16="http://schemas.microsoft.com/office/drawing/2014/main" id="{C6CDE6F0-0AB2-4E78-A91D-1C8628CF42BB}"/>
                  </a:ext>
                </a:extLst>
              </p:cNvPr>
              <p:cNvSpPr txBox="1"/>
              <p:nvPr/>
            </p:nvSpPr>
            <p:spPr>
              <a:xfrm>
                <a:off x="11195415" y="6054591"/>
                <a:ext cx="5881248" cy="769441"/>
              </a:xfrm>
              <a:prstGeom prst="rect">
                <a:avLst/>
              </a:prstGeom>
              <a:noFill/>
            </p:spPr>
            <p:txBody>
              <a:bodyPr wrap="square" rtlCol="0">
                <a:spAutoFit/>
              </a:bodyPr>
              <a:lstStyle/>
              <a:p>
                <a:r>
                  <a:rPr lang="en-US" sz="4400" dirty="0">
                    <a:solidFill>
                      <a:schemeClr val="bg1"/>
                    </a:solidFill>
                    <a:latin typeface="+mj-lt"/>
                  </a:rPr>
                  <a:t>Unemployment</a:t>
                </a:r>
                <a:r>
                  <a:rPr lang="en-US" sz="4400" dirty="0">
                    <a:latin typeface="+mj-lt"/>
                  </a:rPr>
                  <a:t> </a:t>
                </a:r>
                <a:r>
                  <a:rPr lang="en-US" sz="4400" b="1" dirty="0">
                    <a:solidFill>
                      <a:schemeClr val="accent1"/>
                    </a:solidFill>
                    <a:latin typeface="+mj-lt"/>
                  </a:rPr>
                  <a:t>3.5%</a:t>
                </a:r>
                <a:endParaRPr lang="uk-UA" sz="4400" b="1" dirty="0">
                  <a:solidFill>
                    <a:schemeClr val="accent1"/>
                  </a:solidFill>
                  <a:latin typeface="+mj-lt"/>
                </a:endParaRPr>
              </a:p>
            </p:txBody>
          </p:sp>
          <p:sp>
            <p:nvSpPr>
              <p:cNvPr id="65" name="TextBox 64">
                <a:extLst>
                  <a:ext uri="{FF2B5EF4-FFF2-40B4-BE49-F238E27FC236}">
                    <a16:creationId xmlns:a16="http://schemas.microsoft.com/office/drawing/2014/main" id="{FD0B3ABD-BC34-44C0-AEA1-2A724B57ACEF}"/>
                  </a:ext>
                </a:extLst>
              </p:cNvPr>
              <p:cNvSpPr txBox="1"/>
              <p:nvPr/>
            </p:nvSpPr>
            <p:spPr>
              <a:xfrm>
                <a:off x="11195416" y="6787713"/>
                <a:ext cx="5271648" cy="523220"/>
              </a:xfrm>
              <a:prstGeom prst="rect">
                <a:avLst/>
              </a:prstGeom>
              <a:noFill/>
            </p:spPr>
            <p:txBody>
              <a:bodyPr wrap="square" rtlCol="0">
                <a:spAutoFit/>
              </a:bodyPr>
              <a:lstStyle/>
              <a:p>
                <a:r>
                  <a:rPr lang="en-US" sz="2800" dirty="0">
                    <a:solidFill>
                      <a:schemeClr val="bg1"/>
                    </a:solidFill>
                  </a:rPr>
                  <a:t>December 2019</a:t>
                </a:r>
              </a:p>
            </p:txBody>
          </p:sp>
        </p:grpSp>
        <p:pic>
          <p:nvPicPr>
            <p:cNvPr id="59" name="Picture 58">
              <a:extLst>
                <a:ext uri="{FF2B5EF4-FFF2-40B4-BE49-F238E27FC236}">
                  <a16:creationId xmlns:a16="http://schemas.microsoft.com/office/drawing/2014/main" id="{3F32D8CD-58A8-4C9D-9FEB-D2073748EF46}"/>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269292" y="6469189"/>
              <a:ext cx="469006" cy="469006"/>
            </a:xfrm>
            <a:prstGeom prst="rect">
              <a:avLst/>
            </a:prstGeom>
          </p:spPr>
        </p:pic>
      </p:grpSp>
      <p:grpSp>
        <p:nvGrpSpPr>
          <p:cNvPr id="66" name="Group 65">
            <a:extLst>
              <a:ext uri="{FF2B5EF4-FFF2-40B4-BE49-F238E27FC236}">
                <a16:creationId xmlns:a16="http://schemas.microsoft.com/office/drawing/2014/main" id="{20018FE2-4FE4-41D8-B5FC-4DCF4B6746B5}"/>
              </a:ext>
            </a:extLst>
          </p:cNvPr>
          <p:cNvGrpSpPr/>
          <p:nvPr/>
        </p:nvGrpSpPr>
        <p:grpSpPr>
          <a:xfrm>
            <a:off x="2058154" y="6877593"/>
            <a:ext cx="6400801" cy="1256342"/>
            <a:chOff x="12733264" y="3030719"/>
            <a:chExt cx="6400801" cy="1256342"/>
          </a:xfrm>
        </p:grpSpPr>
        <p:grpSp>
          <p:nvGrpSpPr>
            <p:cNvPr id="67" name="Group 66">
              <a:extLst>
                <a:ext uri="{FF2B5EF4-FFF2-40B4-BE49-F238E27FC236}">
                  <a16:creationId xmlns:a16="http://schemas.microsoft.com/office/drawing/2014/main" id="{F1C9605E-FEB0-445D-BB6C-4C7F3D481BB5}"/>
                </a:ext>
              </a:extLst>
            </p:cNvPr>
            <p:cNvGrpSpPr/>
            <p:nvPr/>
          </p:nvGrpSpPr>
          <p:grpSpPr>
            <a:xfrm>
              <a:off x="12733264" y="3030719"/>
              <a:ext cx="6400801" cy="1256342"/>
              <a:chOff x="1828800" y="3311391"/>
              <a:chExt cx="6400801" cy="1256342"/>
            </a:xfrm>
          </p:grpSpPr>
          <p:sp>
            <p:nvSpPr>
              <p:cNvPr id="69" name="Oval 68">
                <a:extLst>
                  <a:ext uri="{FF2B5EF4-FFF2-40B4-BE49-F238E27FC236}">
                    <a16:creationId xmlns:a16="http://schemas.microsoft.com/office/drawing/2014/main" id="{9CAB1756-C058-474C-B43C-150C6BE58AF8}"/>
                  </a:ext>
                </a:extLst>
              </p:cNvPr>
              <p:cNvSpPr/>
              <p:nvPr/>
            </p:nvSpPr>
            <p:spPr>
              <a:xfrm>
                <a:off x="1828800" y="3503292"/>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0" name="TextBox 69">
                <a:extLst>
                  <a:ext uri="{FF2B5EF4-FFF2-40B4-BE49-F238E27FC236}">
                    <a16:creationId xmlns:a16="http://schemas.microsoft.com/office/drawing/2014/main" id="{87F659C6-03D7-4371-8A43-50DB5B915ED6}"/>
                  </a:ext>
                </a:extLst>
              </p:cNvPr>
              <p:cNvSpPr txBox="1"/>
              <p:nvPr/>
            </p:nvSpPr>
            <p:spPr>
              <a:xfrm>
                <a:off x="2957952" y="3311391"/>
                <a:ext cx="5271648" cy="769441"/>
              </a:xfrm>
              <a:prstGeom prst="rect">
                <a:avLst/>
              </a:prstGeom>
              <a:noFill/>
            </p:spPr>
            <p:txBody>
              <a:bodyPr wrap="square" rtlCol="0">
                <a:spAutoFit/>
              </a:bodyPr>
              <a:lstStyle/>
              <a:p>
                <a:r>
                  <a:rPr lang="en-US" sz="4400" dirty="0">
                    <a:solidFill>
                      <a:schemeClr val="bg1"/>
                    </a:solidFill>
                    <a:latin typeface="+mj-lt"/>
                  </a:rPr>
                  <a:t>Core CPI </a:t>
                </a:r>
                <a:r>
                  <a:rPr lang="en-US" sz="4400" b="1" dirty="0">
                    <a:solidFill>
                      <a:schemeClr val="accent1"/>
                    </a:solidFill>
                    <a:latin typeface="+mj-lt"/>
                  </a:rPr>
                  <a:t>2.3%</a:t>
                </a:r>
                <a:endParaRPr lang="uk-UA" sz="4400" b="1" dirty="0">
                  <a:solidFill>
                    <a:schemeClr val="accent1"/>
                  </a:solidFill>
                  <a:latin typeface="+mj-lt"/>
                </a:endParaRPr>
              </a:p>
            </p:txBody>
          </p:sp>
          <p:sp>
            <p:nvSpPr>
              <p:cNvPr id="71" name="TextBox 70">
                <a:extLst>
                  <a:ext uri="{FF2B5EF4-FFF2-40B4-BE49-F238E27FC236}">
                    <a16:creationId xmlns:a16="http://schemas.microsoft.com/office/drawing/2014/main" id="{98F88325-7C17-4B4E-8828-5450A8E94127}"/>
                  </a:ext>
                </a:extLst>
              </p:cNvPr>
              <p:cNvSpPr txBox="1"/>
              <p:nvPr/>
            </p:nvSpPr>
            <p:spPr>
              <a:xfrm>
                <a:off x="2957953" y="4044513"/>
                <a:ext cx="5271648" cy="523220"/>
              </a:xfrm>
              <a:prstGeom prst="rect">
                <a:avLst/>
              </a:prstGeom>
              <a:noFill/>
            </p:spPr>
            <p:txBody>
              <a:bodyPr wrap="square" rtlCol="0">
                <a:spAutoFit/>
              </a:bodyPr>
              <a:lstStyle/>
              <a:p>
                <a:r>
                  <a:rPr lang="en-US" sz="2800" dirty="0">
                    <a:solidFill>
                      <a:schemeClr val="bg1"/>
                    </a:solidFill>
                  </a:rPr>
                  <a:t>December 2019</a:t>
                </a:r>
              </a:p>
            </p:txBody>
          </p:sp>
        </p:grpSp>
        <p:pic>
          <p:nvPicPr>
            <p:cNvPr id="68" name="Picture 67">
              <a:extLst>
                <a:ext uri="{FF2B5EF4-FFF2-40B4-BE49-F238E27FC236}">
                  <a16:creationId xmlns:a16="http://schemas.microsoft.com/office/drawing/2014/main" id="{780D2FDA-7B94-4D48-B5C5-C68DBCDAFD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4610" y="3366981"/>
              <a:ext cx="547341" cy="547342"/>
            </a:xfrm>
            <a:prstGeom prst="rect">
              <a:avLst/>
            </a:prstGeom>
          </p:spPr>
        </p:pic>
      </p:grpSp>
      <p:grpSp>
        <p:nvGrpSpPr>
          <p:cNvPr id="72" name="Group 71">
            <a:extLst>
              <a:ext uri="{FF2B5EF4-FFF2-40B4-BE49-F238E27FC236}">
                <a16:creationId xmlns:a16="http://schemas.microsoft.com/office/drawing/2014/main" id="{634B4617-09BF-4CE8-9F9D-57517D4C9674}"/>
              </a:ext>
            </a:extLst>
          </p:cNvPr>
          <p:cNvGrpSpPr/>
          <p:nvPr/>
        </p:nvGrpSpPr>
        <p:grpSpPr>
          <a:xfrm>
            <a:off x="9898137" y="5947315"/>
            <a:ext cx="7018263" cy="1256342"/>
            <a:chOff x="9898137" y="5947315"/>
            <a:chExt cx="7018263" cy="1256342"/>
          </a:xfrm>
        </p:grpSpPr>
        <p:sp>
          <p:nvSpPr>
            <p:cNvPr id="73" name="Oval 72">
              <a:extLst>
                <a:ext uri="{FF2B5EF4-FFF2-40B4-BE49-F238E27FC236}">
                  <a16:creationId xmlns:a16="http://schemas.microsoft.com/office/drawing/2014/main" id="{3EBD369F-3BFB-40BF-9D4D-69E6573F80E2}"/>
                </a:ext>
              </a:extLst>
            </p:cNvPr>
            <p:cNvSpPr/>
            <p:nvPr/>
          </p:nvSpPr>
          <p:spPr>
            <a:xfrm>
              <a:off x="9898137" y="6139216"/>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4" name="TextBox 73">
              <a:extLst>
                <a:ext uri="{FF2B5EF4-FFF2-40B4-BE49-F238E27FC236}">
                  <a16:creationId xmlns:a16="http://schemas.microsoft.com/office/drawing/2014/main" id="{A83CFC80-70D8-4E00-A610-22972B1ECD80}"/>
                </a:ext>
              </a:extLst>
            </p:cNvPr>
            <p:cNvSpPr txBox="1"/>
            <p:nvPr/>
          </p:nvSpPr>
          <p:spPr>
            <a:xfrm>
              <a:off x="11035152" y="5947315"/>
              <a:ext cx="5881248" cy="769441"/>
            </a:xfrm>
            <a:prstGeom prst="rect">
              <a:avLst/>
            </a:prstGeom>
            <a:noFill/>
          </p:spPr>
          <p:txBody>
            <a:bodyPr wrap="square" rtlCol="0">
              <a:spAutoFit/>
            </a:bodyPr>
            <a:lstStyle/>
            <a:p>
              <a:r>
                <a:rPr lang="en-US" sz="4400" dirty="0">
                  <a:solidFill>
                    <a:schemeClr val="bg1"/>
                  </a:solidFill>
                  <a:latin typeface="+mj-lt"/>
                </a:rPr>
                <a:t>Job Growth </a:t>
              </a:r>
              <a:r>
                <a:rPr lang="en-US" sz="4400" b="1" dirty="0">
                  <a:solidFill>
                    <a:schemeClr val="accent1"/>
                  </a:solidFill>
                  <a:latin typeface="+mj-lt"/>
                </a:rPr>
                <a:t>1.4%</a:t>
              </a:r>
              <a:endParaRPr lang="uk-UA" sz="4400" b="1" dirty="0">
                <a:solidFill>
                  <a:schemeClr val="accent1"/>
                </a:solidFill>
                <a:latin typeface="+mj-lt"/>
              </a:endParaRPr>
            </a:p>
          </p:txBody>
        </p:sp>
        <p:sp>
          <p:nvSpPr>
            <p:cNvPr id="75" name="TextBox 74">
              <a:extLst>
                <a:ext uri="{FF2B5EF4-FFF2-40B4-BE49-F238E27FC236}">
                  <a16:creationId xmlns:a16="http://schemas.microsoft.com/office/drawing/2014/main" id="{22D902E6-092A-44CD-9EB1-3D2CBCC30146}"/>
                </a:ext>
              </a:extLst>
            </p:cNvPr>
            <p:cNvSpPr txBox="1"/>
            <p:nvPr/>
          </p:nvSpPr>
          <p:spPr>
            <a:xfrm>
              <a:off x="11035153" y="6680437"/>
              <a:ext cx="5271648" cy="523220"/>
            </a:xfrm>
            <a:prstGeom prst="rect">
              <a:avLst/>
            </a:prstGeom>
            <a:noFill/>
          </p:spPr>
          <p:txBody>
            <a:bodyPr wrap="square" rtlCol="0">
              <a:spAutoFit/>
            </a:bodyPr>
            <a:lstStyle/>
            <a:p>
              <a:r>
                <a:rPr lang="en-US" sz="2800" dirty="0">
                  <a:solidFill>
                    <a:schemeClr val="bg1"/>
                  </a:solidFill>
                </a:rPr>
                <a:t>December 2019</a:t>
              </a:r>
            </a:p>
          </p:txBody>
        </p:sp>
        <p:pic>
          <p:nvPicPr>
            <p:cNvPr id="76" name="Picture 75">
              <a:extLst>
                <a:ext uri="{FF2B5EF4-FFF2-40B4-BE49-F238E27FC236}">
                  <a16:creationId xmlns:a16="http://schemas.microsoft.com/office/drawing/2014/main" id="{B4921E7A-E790-4CDB-B54E-C4D1AC7645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9735" y="6340814"/>
              <a:ext cx="511205" cy="511205"/>
            </a:xfrm>
            <a:prstGeom prst="rect">
              <a:avLst/>
            </a:prstGeom>
          </p:spPr>
        </p:pic>
      </p:grpSp>
      <p:pic>
        <p:nvPicPr>
          <p:cNvPr id="77" name="Graphic 76" descr="Shopping cart">
            <a:extLst>
              <a:ext uri="{FF2B5EF4-FFF2-40B4-BE49-F238E27FC236}">
                <a16:creationId xmlns:a16="http://schemas.microsoft.com/office/drawing/2014/main" id="{FC5ACC10-BEF4-4A2E-A7E5-373255267F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45403" y="5222028"/>
            <a:ext cx="536173" cy="536173"/>
          </a:xfrm>
          <a:prstGeom prst="rect">
            <a:avLst/>
          </a:prstGeom>
        </p:spPr>
      </p:pic>
    </p:spTree>
    <p:extLst>
      <p:ext uri="{BB962C8B-B14F-4D97-AF65-F5344CB8AC3E}">
        <p14:creationId xmlns:p14="http://schemas.microsoft.com/office/powerpoint/2010/main" val="232579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2" y="3040133"/>
          <a:ext cx="16775423" cy="57709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58027" y="809738"/>
            <a:ext cx="16396574" cy="715581"/>
          </a:xfrm>
        </p:spPr>
        <p:txBody>
          <a:bodyPr/>
          <a:lstStyle/>
          <a:p>
            <a:r>
              <a:rPr lang="en-US" dirty="0"/>
              <a:t>Consumer Confidence highest since August</a:t>
            </a:r>
            <a:endParaRPr lang="en-US" dirty="0">
              <a:solidFill>
                <a:schemeClr val="bg1"/>
              </a:solidFill>
            </a:endParaRPr>
          </a:p>
        </p:txBody>
      </p:sp>
      <p:sp>
        <p:nvSpPr>
          <p:cNvPr id="6" name="Slide Number Placeholder 2">
            <a:extLst>
              <a:ext uri="{FF2B5EF4-FFF2-40B4-BE49-F238E27FC236}">
                <a16:creationId xmlns:a16="http://schemas.microsoft.com/office/drawing/2014/main" id="{27158974-06C4-4B42-BF0A-E58234034372}"/>
              </a:ext>
            </a:extLst>
          </p:cNvPr>
          <p:cNvSpPr>
            <a:spLocks noGrp="1"/>
          </p:cNvSpPr>
          <p:nvPr>
            <p:ph type="sldNum" sz="quarter" idx="10"/>
          </p:nvPr>
        </p:nvSpPr>
        <p:spPr/>
        <p:txBody>
          <a:bodyPr/>
          <a:lstStyle/>
          <a:p>
            <a:pPr defTabSz="1371669">
              <a:defRPr/>
            </a:pPr>
            <a:r>
              <a:rPr lang="en-US" dirty="0">
                <a:solidFill>
                  <a:srgbClr val="6D9BEB"/>
                </a:solidFill>
                <a:latin typeface="Century Gothic" panose="020B0502020202020204" pitchFamily="34" charset="0"/>
              </a:rPr>
              <a:t>page</a:t>
            </a:r>
          </a:p>
          <a:p>
            <a:pPr defTabSz="1371669">
              <a:defRPr/>
            </a:pPr>
            <a:fld id="{37D409AB-2201-4E18-8A34-C31753AD9B06}" type="slidenum">
              <a:rPr lang="uk-UA">
                <a:solidFill>
                  <a:srgbClr val="6D9BEB"/>
                </a:solidFill>
                <a:latin typeface="Century Gothic" panose="020B0502020202020204" pitchFamily="34" charset="0"/>
              </a:rPr>
              <a:pPr defTabSz="1371669">
                <a:defRPr/>
              </a:pPr>
              <a:t>12</a:t>
            </a:fld>
            <a:endParaRPr lang="uk-UA" dirty="0">
              <a:solidFill>
                <a:srgbClr val="6D9BEB"/>
              </a:solidFill>
              <a:latin typeface="Century Gothic" panose="020B0502020202020204" pitchFamily="34" charset="0"/>
            </a:endParaRPr>
          </a:p>
        </p:txBody>
      </p:sp>
      <p:sp>
        <p:nvSpPr>
          <p:cNvPr id="3" name="Content Placeholder 2"/>
          <p:cNvSpPr>
            <a:spLocks noGrp="1"/>
          </p:cNvSpPr>
          <p:nvPr>
            <p:ph idx="4294967295"/>
          </p:nvPr>
        </p:nvSpPr>
        <p:spPr>
          <a:xfrm>
            <a:off x="5410200" y="2634677"/>
            <a:ext cx="7696200" cy="914400"/>
          </a:xfrm>
          <a:prstGeom prst="rect">
            <a:avLst/>
          </a:prstGeom>
        </p:spPr>
        <p:txBody>
          <a:bodyPr>
            <a:normAutofit/>
          </a:bodyPr>
          <a:lstStyle/>
          <a:p>
            <a:pPr marL="0" indent="0" algn="ctr">
              <a:buNone/>
            </a:pPr>
            <a:r>
              <a:rPr lang="en-US" sz="3000" b="1" dirty="0">
                <a:solidFill>
                  <a:schemeClr val="bg1"/>
                </a:solidFill>
              </a:rPr>
              <a:t> January 2020 </a:t>
            </a:r>
            <a:r>
              <a:rPr lang="en-US" sz="3000" b="1" dirty="0">
                <a:solidFill>
                  <a:schemeClr val="accent1"/>
                </a:solidFill>
              </a:rPr>
              <a:t>131.6  </a:t>
            </a:r>
          </a:p>
        </p:txBody>
      </p:sp>
      <p:sp>
        <p:nvSpPr>
          <p:cNvPr id="8" name="Slide Number Placeholder 2">
            <a:extLst>
              <a:ext uri="{FF2B5EF4-FFF2-40B4-BE49-F238E27FC236}">
                <a16:creationId xmlns:a16="http://schemas.microsoft.com/office/drawing/2014/main" id="{3630F8D0-DF33-4253-B3B6-EDDD496E5022}"/>
              </a:ext>
            </a:extLst>
          </p:cNvPr>
          <p:cNvSpPr txBox="1">
            <a:spLocks/>
          </p:cNvSpPr>
          <p:nvPr/>
        </p:nvSpPr>
        <p:spPr>
          <a:xfrm>
            <a:off x="8763000" y="9226574"/>
            <a:ext cx="7543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defRPr/>
            </a:pPr>
            <a:r>
              <a:rPr lang="en-US" sz="1800" dirty="0">
                <a:solidFill>
                  <a:srgbClr val="6D9BEB"/>
                </a:solidFill>
                <a:latin typeface="Century Gothic" panose="020B0502020202020204" pitchFamily="34" charset="0"/>
              </a:rPr>
              <a:t>SERIES: Consumer Confidence</a:t>
            </a:r>
          </a:p>
          <a:p>
            <a:pPr defTabSz="914400">
              <a:defRPr/>
            </a:pPr>
            <a:r>
              <a:rPr lang="en-US" sz="1800" dirty="0">
                <a:solidFill>
                  <a:srgbClr val="6D9BEB"/>
                </a:solidFill>
                <a:latin typeface="Century Gothic" panose="020B0502020202020204" pitchFamily="34" charset="0"/>
              </a:rPr>
              <a:t>SOURCE: The Conference Board</a:t>
            </a:r>
          </a:p>
        </p:txBody>
      </p:sp>
    </p:spTree>
    <p:extLst>
      <p:ext uri="{BB962C8B-B14F-4D97-AF65-F5344CB8AC3E}">
        <p14:creationId xmlns:p14="http://schemas.microsoft.com/office/powerpoint/2010/main" val="240103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358026" y="809738"/>
            <a:ext cx="13577174" cy="1338828"/>
          </a:xfrm>
        </p:spPr>
        <p:txBody>
          <a:bodyPr/>
          <a:lstStyle/>
          <a:p>
            <a:r>
              <a:rPr lang="en-US" dirty="0"/>
              <a:t>Stock market concerns about the Coronavirus outbreak but keeps climbing</a:t>
            </a:r>
          </a:p>
        </p:txBody>
      </p:sp>
      <p:sp>
        <p:nvSpPr>
          <p:cNvPr id="6" name="Slide Number Placeholder 2">
            <a:extLst>
              <a:ext uri="{FF2B5EF4-FFF2-40B4-BE49-F238E27FC236}">
                <a16:creationId xmlns:a16="http://schemas.microsoft.com/office/drawing/2014/main" id="{F8627F1C-7580-4B23-A534-310A11E36E51}"/>
              </a:ext>
            </a:extLst>
          </p:cNvPr>
          <p:cNvSpPr>
            <a:spLocks noGrp="1"/>
          </p:cNvSpPr>
          <p:nvPr>
            <p:ph type="sldNum" sz="quarter" idx="10"/>
          </p:nvPr>
        </p:nvSpPr>
        <p:spPr/>
        <p:txBody>
          <a:bodyPr/>
          <a:lstStyle/>
          <a:p>
            <a:r>
              <a:rPr lang="en-US" dirty="0"/>
              <a:t>page</a:t>
            </a:r>
          </a:p>
          <a:p>
            <a:fld id="{37D409AB-2201-4E18-8A34-C31753AD9B06}" type="slidenum">
              <a:rPr lang="uk-UA"/>
              <a:pPr/>
              <a:t>13</a:t>
            </a:fld>
            <a:endParaRPr lang="uk-UA" dirty="0"/>
          </a:p>
        </p:txBody>
      </p:sp>
      <p:sp>
        <p:nvSpPr>
          <p:cNvPr id="9" name="Slide Number Placeholder 2">
            <a:extLst>
              <a:ext uri="{FF2B5EF4-FFF2-40B4-BE49-F238E27FC236}">
                <a16:creationId xmlns:a16="http://schemas.microsoft.com/office/drawing/2014/main" id="{A51608CC-2D1C-4C5E-A026-1EE8CF5D9477}"/>
              </a:ext>
            </a:extLst>
          </p:cNvPr>
          <p:cNvSpPr txBox="1">
            <a:spLocks/>
          </p:cNvSpPr>
          <p:nvPr/>
        </p:nvSpPr>
        <p:spPr>
          <a:xfrm>
            <a:off x="9982200" y="9296066"/>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r>
              <a:rPr lang="en-US" sz="1800" dirty="0">
                <a:solidFill>
                  <a:schemeClr val="accent1"/>
                </a:solidFill>
                <a:latin typeface="Century Gothic" panose="020B0502020202020204" pitchFamily="34" charset="0"/>
              </a:rPr>
              <a:t>SERIES: Dow 30</a:t>
            </a:r>
          </a:p>
          <a:p>
            <a:pPr defTabSz="914400"/>
            <a:r>
              <a:rPr lang="en-US" sz="1800" dirty="0">
                <a:solidFill>
                  <a:schemeClr val="accent1"/>
                </a:solidFill>
                <a:latin typeface="Century Gothic" panose="020B0502020202020204" pitchFamily="34" charset="0"/>
              </a:rPr>
              <a:t>SOURCE: Yahoo! Finance</a:t>
            </a:r>
          </a:p>
        </p:txBody>
      </p:sp>
      <p:graphicFrame>
        <p:nvGraphicFramePr>
          <p:cNvPr id="10" name="Chart 9">
            <a:extLst>
              <a:ext uri="{FF2B5EF4-FFF2-40B4-BE49-F238E27FC236}">
                <a16:creationId xmlns:a16="http://schemas.microsoft.com/office/drawing/2014/main" id="{CFBDABFF-1E61-4EF0-A979-198C952DD82F}"/>
              </a:ext>
            </a:extLst>
          </p:cNvPr>
          <p:cNvGraphicFramePr/>
          <p:nvPr>
            <p:extLst>
              <p:ext uri="{D42A27DB-BD31-4B8C-83A1-F6EECF244321}">
                <p14:modId xmlns:p14="http://schemas.microsoft.com/office/powerpoint/2010/main" val="2510958174"/>
              </p:ext>
            </p:extLst>
          </p:nvPr>
        </p:nvGraphicFramePr>
        <p:xfrm>
          <a:off x="659080" y="2841486"/>
          <a:ext cx="16790719"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945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U.S. economic outlook</a:t>
            </a:r>
          </a:p>
        </p:txBody>
      </p:sp>
      <p:sp>
        <p:nvSpPr>
          <p:cNvPr id="5"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prstClr val="white"/>
                </a:solidFill>
                <a:latin typeface="Century Gothic" panose="020B0502020202020204" pitchFamily="34" charset="0"/>
              </a:rPr>
              <a:t>SERIES: U.S. Economic Outlook</a:t>
            </a:r>
          </a:p>
          <a:p>
            <a:pPr>
              <a:defRPr/>
            </a:pPr>
            <a:r>
              <a:rPr lang="en-US" sz="1800" dirty="0">
                <a:solidFill>
                  <a:prstClr val="white"/>
                </a:solidFill>
                <a:latin typeface="Century Gothic" panose="020B0502020202020204" pitchFamily="34" charset="0"/>
              </a:rPr>
              <a:t>SOURCE:  CALIFORNIA ASSOCIATION OF REALTORS® </a:t>
            </a:r>
          </a:p>
        </p:txBody>
      </p:sp>
      <p:graphicFrame>
        <p:nvGraphicFramePr>
          <p:cNvPr id="3" name="Table 2"/>
          <p:cNvGraphicFramePr>
            <a:graphicFrameLocks noGrp="1"/>
          </p:cNvGraphicFramePr>
          <p:nvPr/>
        </p:nvGraphicFramePr>
        <p:xfrm>
          <a:off x="2539068" y="2349595"/>
          <a:ext cx="13209866" cy="5384865"/>
        </p:xfrm>
        <a:graphic>
          <a:graphicData uri="http://schemas.openxmlformats.org/drawingml/2006/table">
            <a:tbl>
              <a:tblPr firstRow="1" bandRow="1">
                <a:tableStyleId>{5C22544A-7EE6-4342-B048-85BDC9FD1C3A}</a:tableStyleId>
              </a:tblPr>
              <a:tblGrid>
                <a:gridCol w="5058201">
                  <a:extLst>
                    <a:ext uri="{9D8B030D-6E8A-4147-A177-3AD203B41FA5}">
                      <a16:colId xmlns:a16="http://schemas.microsoft.com/office/drawing/2014/main" val="3976965759"/>
                    </a:ext>
                  </a:extLst>
                </a:gridCol>
                <a:gridCol w="1273629">
                  <a:extLst>
                    <a:ext uri="{9D8B030D-6E8A-4147-A177-3AD203B41FA5}">
                      <a16:colId xmlns:a16="http://schemas.microsoft.com/office/drawing/2014/main" val="398820125"/>
                    </a:ext>
                  </a:extLst>
                </a:gridCol>
                <a:gridCol w="1420154">
                  <a:extLst>
                    <a:ext uri="{9D8B030D-6E8A-4147-A177-3AD203B41FA5}">
                      <a16:colId xmlns:a16="http://schemas.microsoft.com/office/drawing/2014/main" val="3724716251"/>
                    </a:ext>
                  </a:extLst>
                </a:gridCol>
                <a:gridCol w="1326922">
                  <a:extLst>
                    <a:ext uri="{9D8B030D-6E8A-4147-A177-3AD203B41FA5}">
                      <a16:colId xmlns:a16="http://schemas.microsoft.com/office/drawing/2014/main" val="2948368369"/>
                    </a:ext>
                  </a:extLst>
                </a:gridCol>
                <a:gridCol w="1375436">
                  <a:extLst>
                    <a:ext uri="{9D8B030D-6E8A-4147-A177-3AD203B41FA5}">
                      <a16:colId xmlns:a16="http://schemas.microsoft.com/office/drawing/2014/main" val="786140171"/>
                    </a:ext>
                  </a:extLst>
                </a:gridCol>
                <a:gridCol w="1408390">
                  <a:extLst>
                    <a:ext uri="{9D8B030D-6E8A-4147-A177-3AD203B41FA5}">
                      <a16:colId xmlns:a16="http://schemas.microsoft.com/office/drawing/2014/main" val="1013595023"/>
                    </a:ext>
                  </a:extLst>
                </a:gridCol>
                <a:gridCol w="1347134">
                  <a:extLst>
                    <a:ext uri="{9D8B030D-6E8A-4147-A177-3AD203B41FA5}">
                      <a16:colId xmlns:a16="http://schemas.microsoft.com/office/drawing/2014/main" val="88127843"/>
                    </a:ext>
                  </a:extLst>
                </a:gridCol>
              </a:tblGrid>
              <a:tr h="859224">
                <a:tc>
                  <a:txBody>
                    <a:bodyPr/>
                    <a:lstStyle/>
                    <a:p>
                      <a:pPr algn="l" fontAlgn="ctr"/>
                      <a:r>
                        <a:rPr lang="en-US" sz="2700" u="none" strike="noStrike" dirty="0">
                          <a:effectLst/>
                        </a:rPr>
                        <a:t> </a:t>
                      </a:r>
                      <a:endParaRPr lang="en-US" sz="2700" b="1" i="0" u="none" strike="noStrike" dirty="0">
                        <a:solidFill>
                          <a:srgbClr val="FFFFFF"/>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2015</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2016</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2017</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2018</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2019</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2020f</a:t>
                      </a:r>
                      <a:endParaRPr lang="en-US" sz="2400" b="1" i="0" u="none" strike="noStrike" dirty="0">
                        <a:solidFill>
                          <a:schemeClr val="bg1"/>
                        </a:solidFill>
                        <a:effectLst/>
                        <a:latin typeface="Century Gothic" panose="020B0502020202020204" pitchFamily="34" charset="0"/>
                      </a:endParaRPr>
                    </a:p>
                  </a:txBody>
                  <a:tcPr marL="11430" marR="11430" marT="11430" marB="0" anchor="ctr"/>
                </a:tc>
                <a:extLst>
                  <a:ext uri="{0D108BD9-81ED-4DB2-BD59-A6C34878D82A}">
                    <a16:rowId xmlns:a16="http://schemas.microsoft.com/office/drawing/2014/main" val="1524469527"/>
                  </a:ext>
                </a:extLst>
              </a:tr>
              <a:tr h="859224">
                <a:tc>
                  <a:txBody>
                    <a:bodyPr/>
                    <a:lstStyle/>
                    <a:p>
                      <a:pPr algn="l" fontAlgn="b"/>
                      <a:r>
                        <a:rPr lang="en-US" sz="2400" u="none" strike="noStrike" dirty="0">
                          <a:effectLst/>
                        </a:rPr>
                        <a:t>US GDP</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319677671"/>
                  </a:ext>
                </a:extLst>
              </a:tr>
              <a:tr h="865110">
                <a:tc>
                  <a:txBody>
                    <a:bodyPr/>
                    <a:lstStyle/>
                    <a:p>
                      <a:pPr algn="l" fontAlgn="b"/>
                      <a:r>
                        <a:rPr lang="en-US" sz="2400" u="none" strike="noStrike" dirty="0">
                          <a:effectLst/>
                        </a:rPr>
                        <a:t>Nonfarm Job Growth</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0.8%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434337953"/>
                  </a:ext>
                </a:extLst>
              </a:tr>
              <a:tr h="865110">
                <a:tc>
                  <a:txBody>
                    <a:bodyPr/>
                    <a:lstStyle/>
                    <a:p>
                      <a:pPr algn="l" fontAlgn="b"/>
                      <a:r>
                        <a:rPr lang="en-US" sz="2400" u="none" strike="noStrike" dirty="0">
                          <a:effectLst/>
                        </a:rPr>
                        <a:t>Unemployment</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5.3%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816198542"/>
                  </a:ext>
                </a:extLst>
              </a:tr>
              <a:tr h="859224">
                <a:tc>
                  <a:txBody>
                    <a:bodyPr/>
                    <a:lstStyle/>
                    <a:p>
                      <a:pPr algn="l" fontAlgn="b"/>
                      <a:r>
                        <a:rPr lang="en-US" sz="2400" u="none" strike="noStrike">
                          <a:effectLst/>
                        </a:rPr>
                        <a:t>CPI</a:t>
                      </a:r>
                      <a:endParaRPr lang="en-US" sz="2400" b="0" i="0" u="none" strike="noStrike">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0.1%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3217234252"/>
                  </a:ext>
                </a:extLst>
              </a:tr>
              <a:tr h="1076973">
                <a:tc>
                  <a:txBody>
                    <a:bodyPr/>
                    <a:lstStyle/>
                    <a:p>
                      <a:pPr algn="l" fontAlgn="b"/>
                      <a:r>
                        <a:rPr lang="en-US" sz="2400" u="none" strike="noStrike">
                          <a:effectLst/>
                        </a:rPr>
                        <a:t>Real Disposable Income, % Change</a:t>
                      </a:r>
                      <a:endParaRPr lang="en-US" sz="2400" b="0" i="0" u="none" strike="noStrike">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2.5%</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3759603397"/>
                  </a:ext>
                </a:extLst>
              </a:tr>
            </a:tbl>
          </a:graphicData>
        </a:graphic>
      </p:graphicFrame>
      <p:sp>
        <p:nvSpPr>
          <p:cNvPr id="6" name="Slide Number Placeholder 2">
            <a:extLst>
              <a:ext uri="{FF2B5EF4-FFF2-40B4-BE49-F238E27FC236}">
                <a16:creationId xmlns:a16="http://schemas.microsoft.com/office/drawing/2014/main" id="{7D222BB3-6E03-443D-80B0-B1AD1FA940DC}"/>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14</a:t>
            </a:fld>
            <a:endParaRPr dirty="0"/>
          </a:p>
        </p:txBody>
      </p:sp>
    </p:spTree>
    <p:extLst>
      <p:ext uri="{BB962C8B-B14F-4D97-AF65-F5344CB8AC3E}">
        <p14:creationId xmlns:p14="http://schemas.microsoft.com/office/powerpoint/2010/main" val="379297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26" y="809737"/>
            <a:ext cx="11595974" cy="715581"/>
          </a:xfrm>
        </p:spPr>
        <p:txBody>
          <a:bodyPr/>
          <a:lstStyle/>
          <a:p>
            <a:r>
              <a:rPr lang="en-US" sz="4500" b="1" dirty="0"/>
              <a:t>California </a:t>
            </a:r>
            <a:r>
              <a:rPr lang="en-US" dirty="0"/>
              <a:t>H</a:t>
            </a:r>
            <a:r>
              <a:rPr lang="en-US" sz="4500" b="1" dirty="0"/>
              <a:t>ousing </a:t>
            </a:r>
            <a:r>
              <a:rPr lang="en-US" dirty="0"/>
              <a:t>M</a:t>
            </a:r>
            <a:r>
              <a:rPr lang="en-US" sz="4500" b="1" dirty="0"/>
              <a:t>arket </a:t>
            </a:r>
            <a:r>
              <a:rPr lang="en-US" dirty="0"/>
              <a:t>Forecast</a:t>
            </a:r>
            <a:endParaRPr lang="en-US" sz="4500" b="1" dirty="0"/>
          </a:p>
        </p:txBody>
      </p:sp>
      <p:graphicFrame>
        <p:nvGraphicFramePr>
          <p:cNvPr id="4" name="Content Placeholder 3"/>
          <p:cNvGraphicFramePr>
            <a:graphicFrameLocks noGrp="1"/>
          </p:cNvGraphicFramePr>
          <p:nvPr>
            <p:ph idx="4294967295"/>
          </p:nvPr>
        </p:nvGraphicFramePr>
        <p:xfrm>
          <a:off x="2667000" y="2409812"/>
          <a:ext cx="12706994" cy="6094180"/>
        </p:xfrm>
        <a:graphic>
          <a:graphicData uri="http://schemas.openxmlformats.org/drawingml/2006/table">
            <a:tbl>
              <a:tblPr firstRow="1" bandRow="1">
                <a:tableStyleId>{5C22544A-7EE6-4342-B048-85BDC9FD1C3A}</a:tableStyleId>
              </a:tblPr>
              <a:tblGrid>
                <a:gridCol w="3401387">
                  <a:extLst>
                    <a:ext uri="{9D8B030D-6E8A-4147-A177-3AD203B41FA5}">
                      <a16:colId xmlns:a16="http://schemas.microsoft.com/office/drawing/2014/main" val="20000"/>
                    </a:ext>
                  </a:extLst>
                </a:gridCol>
                <a:gridCol w="1570963">
                  <a:extLst>
                    <a:ext uri="{9D8B030D-6E8A-4147-A177-3AD203B41FA5}">
                      <a16:colId xmlns:a16="http://schemas.microsoft.com/office/drawing/2014/main" val="20003"/>
                    </a:ext>
                  </a:extLst>
                </a:gridCol>
                <a:gridCol w="1536053">
                  <a:extLst>
                    <a:ext uri="{9D8B030D-6E8A-4147-A177-3AD203B41FA5}">
                      <a16:colId xmlns:a16="http://schemas.microsoft.com/office/drawing/2014/main" val="20004"/>
                    </a:ext>
                  </a:extLst>
                </a:gridCol>
                <a:gridCol w="1466232">
                  <a:extLst>
                    <a:ext uri="{9D8B030D-6E8A-4147-A177-3AD203B41FA5}">
                      <a16:colId xmlns:a16="http://schemas.microsoft.com/office/drawing/2014/main" val="20005"/>
                    </a:ext>
                  </a:extLst>
                </a:gridCol>
                <a:gridCol w="1475907">
                  <a:extLst>
                    <a:ext uri="{9D8B030D-6E8A-4147-A177-3AD203B41FA5}">
                      <a16:colId xmlns:a16="http://schemas.microsoft.com/office/drawing/2014/main" val="20006"/>
                    </a:ext>
                  </a:extLst>
                </a:gridCol>
                <a:gridCol w="1628226">
                  <a:extLst>
                    <a:ext uri="{9D8B030D-6E8A-4147-A177-3AD203B41FA5}">
                      <a16:colId xmlns:a16="http://schemas.microsoft.com/office/drawing/2014/main" val="20008"/>
                    </a:ext>
                  </a:extLst>
                </a:gridCol>
                <a:gridCol w="1628226">
                  <a:extLst>
                    <a:ext uri="{9D8B030D-6E8A-4147-A177-3AD203B41FA5}">
                      <a16:colId xmlns:a16="http://schemas.microsoft.com/office/drawing/2014/main" val="2305059283"/>
                    </a:ext>
                  </a:extLst>
                </a:gridCol>
              </a:tblGrid>
              <a:tr h="1063695">
                <a:tc>
                  <a:txBody>
                    <a:bodyPr/>
                    <a:lstStyle/>
                    <a:p>
                      <a:pPr algn="l" fontAlgn="b"/>
                      <a:r>
                        <a:rPr lang="en-US" sz="2400" u="none" strike="noStrike" dirty="0">
                          <a:effectLst/>
                        </a:rPr>
                        <a:t> </a:t>
                      </a:r>
                      <a:endParaRPr lang="en-US" sz="2400" b="1" i="0" u="none" strike="noStrike" dirty="0">
                        <a:solidFill>
                          <a:srgbClr val="FFFFFF"/>
                        </a:solidFill>
                        <a:effectLst/>
                        <a:latin typeface="Century Gothic"/>
                      </a:endParaRPr>
                    </a:p>
                  </a:txBody>
                  <a:tcPr marL="14288" marR="14288" marT="14288" marB="0" anchor="b"/>
                </a:tc>
                <a:tc>
                  <a:txBody>
                    <a:bodyPr/>
                    <a:lstStyle/>
                    <a:p>
                      <a:pPr algn="ctr" fontAlgn="ctr"/>
                      <a:r>
                        <a:rPr lang="en-US" sz="2400" u="none" strike="noStrike">
                          <a:effectLst/>
                        </a:rPr>
                        <a:t>2015</a:t>
                      </a:r>
                      <a:endParaRPr lang="en-US" sz="2400" b="1" i="0" u="none" strike="noStrike">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2016</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2017</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2018</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2019</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2020f</a:t>
                      </a:r>
                      <a:endParaRPr lang="en-US" sz="2400" b="1" i="0" u="none" strike="noStrike" dirty="0">
                        <a:solidFill>
                          <a:srgbClr val="FF0000"/>
                        </a:solidFill>
                        <a:effectLst/>
                        <a:latin typeface="Century Gothic"/>
                      </a:endParaRPr>
                    </a:p>
                  </a:txBody>
                  <a:tcPr marL="14288" marR="14288" marT="14288" marB="0" anchor="ctr"/>
                </a:tc>
                <a:extLst>
                  <a:ext uri="{0D108BD9-81ED-4DB2-BD59-A6C34878D82A}">
                    <a16:rowId xmlns:a16="http://schemas.microsoft.com/office/drawing/2014/main" val="10000"/>
                  </a:ext>
                </a:extLst>
              </a:tr>
              <a:tr h="793358">
                <a:tc>
                  <a:txBody>
                    <a:bodyPr/>
                    <a:lstStyle/>
                    <a:p>
                      <a:pPr algn="l" fontAlgn="ctr"/>
                      <a:r>
                        <a:rPr lang="en-US" sz="2400" u="none" strike="noStrike" dirty="0">
                          <a:effectLst/>
                        </a:rPr>
                        <a:t>SFH Resales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a:effectLst/>
                        </a:rPr>
                        <a:t>409.4</a:t>
                      </a:r>
                      <a:endParaRPr lang="en-US" sz="2400" b="0" i="0" u="none" strike="noStrike">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417.7</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424.9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402.6</a:t>
                      </a:r>
                    </a:p>
                  </a:txBody>
                  <a:tcPr marL="14288" marR="14288" marT="14288" marB="0" anchor="ctr"/>
                </a:tc>
                <a:tc>
                  <a:txBody>
                    <a:bodyPr/>
                    <a:lstStyle/>
                    <a:p>
                      <a:pPr algn="ctr" fontAlgn="ctr"/>
                      <a:r>
                        <a:rPr lang="en-US" sz="2400" u="none" strike="noStrike" dirty="0">
                          <a:effectLst/>
                        </a:rPr>
                        <a:t>397.9</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401.2</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1"/>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7.0%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1.7%</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-5.2%</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-1.2%</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0.8%</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2"/>
                  </a:ext>
                </a:extLst>
              </a:tr>
              <a:tr h="793358">
                <a:tc>
                  <a:txBody>
                    <a:bodyPr/>
                    <a:lstStyle/>
                    <a:p>
                      <a:pPr algn="l" fontAlgn="ctr"/>
                      <a:r>
                        <a:rPr lang="en-US" sz="2400" u="none" strike="noStrike" dirty="0">
                          <a:effectLst/>
                        </a:rPr>
                        <a:t>Median Price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$476.3</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$502.3</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$537.9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$569.5</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$592.4</a:t>
                      </a:r>
                    </a:p>
                  </a:txBody>
                  <a:tcPr marL="14288" marR="14288" marT="14288" marB="0" anchor="ctr"/>
                </a:tc>
                <a:tc>
                  <a:txBody>
                    <a:bodyPr/>
                    <a:lstStyle/>
                    <a:p>
                      <a:pPr algn="ctr" fontAlgn="ctr"/>
                      <a:r>
                        <a:rPr lang="en-US" sz="2400" u="none" strike="noStrike" dirty="0">
                          <a:effectLst/>
                        </a:rPr>
                        <a:t>$607.0</a:t>
                      </a:r>
                    </a:p>
                  </a:txBody>
                  <a:tcPr marL="14288" marR="14288" marT="14288" marB="0" anchor="ctr"/>
                </a:tc>
                <a:extLst>
                  <a:ext uri="{0D108BD9-81ED-4DB2-BD59-A6C34878D82A}">
                    <a16:rowId xmlns:a16="http://schemas.microsoft.com/office/drawing/2014/main" val="10003"/>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a:effectLst/>
                        </a:rPr>
                        <a:t>6.6%</a:t>
                      </a:r>
                      <a:endParaRPr lang="en-US" sz="2400" b="0" i="0" u="none" strike="noStrike">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5.4%</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7.1%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5.9%</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4.0%</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2.5%</a:t>
                      </a:r>
                      <a:endParaRPr lang="en-US" sz="2400" b="0" i="0" u="none" strike="noStrike" dirty="0">
                        <a:solidFill>
                          <a:srgbClr val="000000"/>
                        </a:solidFill>
                        <a:effectLst/>
                        <a:latin typeface="Century Gothic"/>
                      </a:endParaRPr>
                    </a:p>
                  </a:txBody>
                  <a:tcPr marL="14288" marR="14288" marT="14288" marB="0" anchor="ctr"/>
                </a:tc>
                <a:extLst>
                  <a:ext uri="{0D108BD9-81ED-4DB2-BD59-A6C34878D82A}">
                    <a16:rowId xmlns:a16="http://schemas.microsoft.com/office/drawing/2014/main" val="10004"/>
                  </a:ext>
                </a:extLst>
              </a:tr>
              <a:tr h="1063695">
                <a:tc>
                  <a:txBody>
                    <a:bodyPr/>
                    <a:lstStyle/>
                    <a:p>
                      <a:pPr algn="l" fontAlgn="ctr"/>
                      <a:r>
                        <a:rPr lang="en-US" sz="2400" u="none" strike="noStrike" dirty="0">
                          <a:effectLst/>
                        </a:rPr>
                        <a:t>Housing Affordability Index</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31%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28%</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32%</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32%</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5"/>
                  </a:ext>
                </a:extLst>
              </a:tr>
              <a:tr h="793358">
                <a:tc>
                  <a:txBody>
                    <a:bodyPr/>
                    <a:lstStyle/>
                    <a:p>
                      <a:pPr algn="l" fontAlgn="ctr"/>
                      <a:r>
                        <a:rPr lang="en-US" sz="2400" u="none" strike="noStrike" dirty="0">
                          <a:effectLst/>
                        </a:rPr>
                        <a:t>30-Yr FRM</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3.9%</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3.6%</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4.5%</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3.9%</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3.7%</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6"/>
                  </a:ext>
                </a:extLst>
              </a:tr>
            </a:tbl>
          </a:graphicData>
        </a:graphic>
      </p:graphicFrame>
      <p:sp>
        <p:nvSpPr>
          <p:cNvPr id="10"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CA Housing Market Outlook</a:t>
            </a:r>
          </a:p>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
        <p:nvSpPr>
          <p:cNvPr id="5" name="Slide Number Placeholder 2">
            <a:extLst>
              <a:ext uri="{FF2B5EF4-FFF2-40B4-BE49-F238E27FC236}">
                <a16:creationId xmlns:a16="http://schemas.microsoft.com/office/drawing/2014/main" id="{5C39446F-8A2F-4DFD-B371-D0C1A9FA6B67}"/>
              </a:ext>
            </a:extLst>
          </p:cNvPr>
          <p:cNvSpPr txBox="1">
            <a:spLocks/>
          </p:cNvSpPr>
          <p:nvPr/>
        </p:nvSpPr>
        <p:spPr>
          <a:xfrm>
            <a:off x="16916400" y="9072685"/>
            <a:ext cx="1733550" cy="954107"/>
          </a:xfrm>
          <a:prstGeom prst="rect">
            <a:avLst/>
          </a:prstGeom>
        </p:spPr>
        <p:txBody>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6214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081671"/>
            <a:ext cx="10668000"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solidFill>
                <a:effectLst/>
                <a:uLnTx/>
                <a:uFillTx/>
                <a:latin typeface="Century Gothic" panose="020F0302020204030204"/>
                <a:ea typeface="Lato Semibold" panose="020F0502020204030203" pitchFamily="34" charset="0"/>
                <a:cs typeface="Lato Semibold" panose="020F0502020204030203" pitchFamily="34" charset="0"/>
              </a:rPr>
              <a:t>The problem remains…</a:t>
            </a:r>
            <a:endParaRPr kumimoji="0" lang="ru-RU" sz="6600" b="1" i="0" u="none" strike="noStrike" kern="1200" cap="none" spc="0" normalizeH="0" baseline="0" noProof="0" dirty="0">
              <a:ln>
                <a:noFill/>
              </a:ln>
              <a:solidFill>
                <a:schemeClr val="accent1"/>
              </a:solidFill>
              <a:effectLst/>
              <a:uLnTx/>
              <a:uFillTx/>
              <a:latin typeface="Century Gothic" panose="020F0302020204030204"/>
              <a:ea typeface="Lato Semibold" panose="020F0502020204030203" pitchFamily="34" charset="0"/>
              <a:cs typeface="Lato Semibold" panose="020F0502020204030203" pitchFamily="34" charset="0"/>
            </a:endParaRPr>
          </a:p>
        </p:txBody>
      </p:sp>
      <p:sp>
        <p:nvSpPr>
          <p:cNvPr id="6" name="Rectangle 5">
            <a:extLst>
              <a:ext uri="{FF2B5EF4-FFF2-40B4-BE49-F238E27FC236}">
                <a16:creationId xmlns:a16="http://schemas.microsoft.com/office/drawing/2014/main" id="{4FF82536-A525-4A68-B493-14E5BB284020}"/>
              </a:ext>
            </a:extLst>
          </p:cNvPr>
          <p:cNvSpPr/>
          <p:nvPr/>
        </p:nvSpPr>
        <p:spPr>
          <a:xfrm>
            <a:off x="5105400" y="1"/>
            <a:ext cx="152400" cy="66674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9474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2815174" cy="715581"/>
          </a:xfrm>
        </p:spPr>
        <p:txBody>
          <a:bodyPr>
            <a:noAutofit/>
          </a:bodyPr>
          <a:lstStyle/>
          <a:p>
            <a:r>
              <a:rPr lang="en-US" dirty="0"/>
              <a:t>Sales have been stagnant </a:t>
            </a:r>
          </a:p>
        </p:txBody>
      </p:sp>
      <p:sp>
        <p:nvSpPr>
          <p:cNvPr id="10" name="Slide Number Placeholder 2">
            <a:extLst>
              <a:ext uri="{FF2B5EF4-FFF2-40B4-BE49-F238E27FC236}">
                <a16:creationId xmlns:a16="http://schemas.microsoft.com/office/drawing/2014/main" id="{2690333C-6E45-43D3-8B49-B259E6663222}"/>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6" name="Chart 1"/>
          <p:cNvGraphicFramePr>
            <a:graphicFrameLocks/>
          </p:cNvGraphicFramePr>
          <p:nvPr/>
        </p:nvGraphicFramePr>
        <p:xfrm>
          <a:off x="914400" y="2400300"/>
          <a:ext cx="16611600" cy="6506138"/>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2">
            <a:extLst>
              <a:ext uri="{FF2B5EF4-FFF2-40B4-BE49-F238E27FC236}">
                <a16:creationId xmlns:a16="http://schemas.microsoft.com/office/drawing/2014/main" id="{5A6880AA-F9F8-46B8-B88F-CA6503426889}"/>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2019 Housing Market Survey</a:t>
            </a:r>
            <a:endPar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CALIFORNIA ASSOCIATION OF REALTORS® </a:t>
            </a:r>
          </a:p>
        </p:txBody>
      </p:sp>
    </p:spTree>
    <p:extLst>
      <p:ext uri="{BB962C8B-B14F-4D97-AF65-F5344CB8AC3E}">
        <p14:creationId xmlns:p14="http://schemas.microsoft.com/office/powerpoint/2010/main" val="226356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0986374" cy="676163"/>
          </a:xfrm>
        </p:spPr>
        <p:txBody>
          <a:bodyPr>
            <a:noAutofit/>
          </a:bodyPr>
          <a:lstStyle/>
          <a:p>
            <a:r>
              <a:rPr lang="en-US" dirty="0"/>
              <a:t>REALTORS® productivity declines as sales remain stagnant</a:t>
            </a:r>
            <a:endParaRPr lang="en-US" dirty="0">
              <a:solidFill>
                <a:schemeClr val="bg1"/>
              </a:solidFill>
            </a:endParaRPr>
          </a:p>
        </p:txBody>
      </p:sp>
      <p:sp>
        <p:nvSpPr>
          <p:cNvPr id="5" name="Slide Number Placeholder 2">
            <a:extLst>
              <a:ext uri="{FF2B5EF4-FFF2-40B4-BE49-F238E27FC236}">
                <a16:creationId xmlns:a16="http://schemas.microsoft.com/office/drawing/2014/main" id="{5E1BE687-BCC9-497C-801E-137A9E7AF11B}"/>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18</a:t>
            </a:fld>
            <a:endParaRPr dirty="0"/>
          </a:p>
        </p:txBody>
      </p:sp>
      <p:graphicFrame>
        <p:nvGraphicFramePr>
          <p:cNvPr id="4" name="Content Placeholder 3"/>
          <p:cNvGraphicFramePr>
            <a:graphicFrameLocks noGrp="1"/>
          </p:cNvGraphicFramePr>
          <p:nvPr>
            <p:ph idx="4294967295"/>
          </p:nvPr>
        </p:nvGraphicFramePr>
        <p:xfrm>
          <a:off x="393970" y="2552700"/>
          <a:ext cx="16535400" cy="600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88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3729574" cy="1158779"/>
          </a:xfrm>
        </p:spPr>
        <p:txBody>
          <a:bodyPr/>
          <a:lstStyle/>
          <a:p>
            <a:r>
              <a:rPr lang="en-US" dirty="0"/>
              <a:t>Is it a supply/affordability problem?</a:t>
            </a:r>
            <a:br>
              <a:rPr lang="en-US" dirty="0"/>
            </a:br>
            <a:r>
              <a:rPr lang="en-US" sz="3200" dirty="0">
                <a:solidFill>
                  <a:schemeClr val="accent2"/>
                </a:solidFill>
              </a:rPr>
              <a:t>Active listings had the largest decline since Sept 2014</a:t>
            </a:r>
          </a:p>
        </p:txBody>
      </p:sp>
      <p:sp>
        <p:nvSpPr>
          <p:cNvPr id="5" name="Slide Number Placeholder 2">
            <a:extLst>
              <a:ext uri="{FF2B5EF4-FFF2-40B4-BE49-F238E27FC236}">
                <a16:creationId xmlns:a16="http://schemas.microsoft.com/office/drawing/2014/main" id="{3041CD6A-4505-4111-AB9D-5506A7F5F8DD}"/>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19</a:t>
            </a:fld>
            <a:endParaRPr dirty="0"/>
          </a:p>
        </p:txBody>
      </p:sp>
      <p:graphicFrame>
        <p:nvGraphicFramePr>
          <p:cNvPr id="10" name="Chart 9">
            <a:extLst>
              <a:ext uri="{FF2B5EF4-FFF2-40B4-BE49-F238E27FC236}">
                <a16:creationId xmlns:a16="http://schemas.microsoft.com/office/drawing/2014/main" id="{0DC538B2-198E-4834-AAA2-68E82A335288}"/>
              </a:ext>
            </a:extLst>
          </p:cNvPr>
          <p:cNvGraphicFramePr/>
          <p:nvPr/>
        </p:nvGraphicFramePr>
        <p:xfrm>
          <a:off x="409575" y="1943100"/>
          <a:ext cx="17373600" cy="67437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2">
            <a:extLst>
              <a:ext uri="{FF2B5EF4-FFF2-40B4-BE49-F238E27FC236}">
                <a16:creationId xmlns:a16="http://schemas.microsoft.com/office/drawing/2014/main" id="{94B7CEB7-48E0-40C0-B1AC-964A0D632E4D}"/>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Active Listing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8901529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EB4FB-B459-4AB3-B07A-8ADE702948E9}"/>
              </a:ext>
            </a:extLst>
          </p:cNvPr>
          <p:cNvSpPr>
            <a:spLocks noGrp="1"/>
          </p:cNvSpPr>
          <p:nvPr>
            <p:ph type="title"/>
          </p:nvPr>
        </p:nvSpPr>
        <p:spPr/>
        <p:txBody>
          <a:bodyPr/>
          <a:lstStyle/>
          <a:p>
            <a:r>
              <a:rPr lang="en-US" dirty="0"/>
              <a:t>Overview</a:t>
            </a:r>
          </a:p>
        </p:txBody>
      </p:sp>
      <p:sp>
        <p:nvSpPr>
          <p:cNvPr id="2" name="Content Placeholder 1">
            <a:extLst>
              <a:ext uri="{FF2B5EF4-FFF2-40B4-BE49-F238E27FC236}">
                <a16:creationId xmlns:a16="http://schemas.microsoft.com/office/drawing/2014/main" id="{4746B3FD-0995-48C7-80AE-8F81B95B232F}"/>
              </a:ext>
            </a:extLst>
          </p:cNvPr>
          <p:cNvSpPr>
            <a:spLocks noGrp="1"/>
          </p:cNvSpPr>
          <p:nvPr>
            <p:ph sz="quarter" idx="4294967295"/>
          </p:nvPr>
        </p:nvSpPr>
        <p:spPr>
          <a:xfrm>
            <a:off x="1981200" y="2380380"/>
            <a:ext cx="13258800" cy="7091363"/>
          </a:xfrm>
        </p:spPr>
        <p:txBody>
          <a:bodyPr>
            <a:normAutofit/>
          </a:bodyPr>
          <a:lstStyle/>
          <a:p>
            <a:pPr>
              <a:lnSpc>
                <a:spcPct val="120000"/>
              </a:lnSpc>
            </a:pPr>
            <a:r>
              <a:rPr lang="en-US" sz="4500" dirty="0">
                <a:solidFill>
                  <a:schemeClr val="bg1"/>
                </a:solidFill>
              </a:rPr>
              <a:t>Market update</a:t>
            </a:r>
          </a:p>
          <a:p>
            <a:pPr>
              <a:lnSpc>
                <a:spcPct val="120000"/>
              </a:lnSpc>
            </a:pPr>
            <a:r>
              <a:rPr lang="en-US" sz="4500" dirty="0">
                <a:solidFill>
                  <a:schemeClr val="bg1"/>
                </a:solidFill>
              </a:rPr>
              <a:t>2020 outlook</a:t>
            </a:r>
          </a:p>
          <a:p>
            <a:pPr>
              <a:lnSpc>
                <a:spcPct val="120000"/>
              </a:lnSpc>
            </a:pPr>
            <a:r>
              <a:rPr lang="en-US" sz="4500" dirty="0">
                <a:solidFill>
                  <a:schemeClr val="bg1"/>
                </a:solidFill>
              </a:rPr>
              <a:t>Threats and concerns</a:t>
            </a:r>
          </a:p>
        </p:txBody>
      </p:sp>
      <p:sp>
        <p:nvSpPr>
          <p:cNvPr id="5" name="Slide Number Placeholder 2">
            <a:extLst>
              <a:ext uri="{FF2B5EF4-FFF2-40B4-BE49-F238E27FC236}">
                <a16:creationId xmlns:a16="http://schemas.microsoft.com/office/drawing/2014/main" id="{D63C1B73-95A7-4DED-AC07-DB1905D78975}"/>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a:t>
            </a:fld>
            <a:endParaRPr dirty="0"/>
          </a:p>
        </p:txBody>
      </p:sp>
    </p:spTree>
    <p:extLst>
      <p:ext uri="{BB962C8B-B14F-4D97-AF65-F5344CB8AC3E}">
        <p14:creationId xmlns:p14="http://schemas.microsoft.com/office/powerpoint/2010/main" val="41655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4415374" cy="715581"/>
          </a:xfrm>
        </p:spPr>
        <p:txBody>
          <a:bodyPr>
            <a:noAutofit/>
          </a:bodyPr>
          <a:lstStyle/>
          <a:p>
            <a:r>
              <a:rPr lang="en-US" dirty="0"/>
              <a:t>The supply problem: sellers staying put</a:t>
            </a:r>
          </a:p>
        </p:txBody>
      </p:sp>
      <p:sp>
        <p:nvSpPr>
          <p:cNvPr id="10" name="Slide Number Placeholder 2">
            <a:extLst>
              <a:ext uri="{FF2B5EF4-FFF2-40B4-BE49-F238E27FC236}">
                <a16:creationId xmlns:a16="http://schemas.microsoft.com/office/drawing/2014/main" id="{2690333C-6E45-43D3-8B49-B259E6663222}"/>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6" name="Chart 1"/>
          <p:cNvGraphicFramePr>
            <a:graphicFrameLocks/>
          </p:cNvGraphicFramePr>
          <p:nvPr/>
        </p:nvGraphicFramePr>
        <p:xfrm>
          <a:off x="1526940" y="2400300"/>
          <a:ext cx="14779860" cy="6506138"/>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2">
            <a:extLst>
              <a:ext uri="{FF2B5EF4-FFF2-40B4-BE49-F238E27FC236}">
                <a16:creationId xmlns:a16="http://schemas.microsoft.com/office/drawing/2014/main" id="{5A6880AA-F9F8-46B8-B88F-CA6503426889}"/>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2019 Housing Market Survey</a:t>
            </a:r>
            <a:endPar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CALIFORNIA ASSOCIATION OF REALTORS® </a:t>
            </a:r>
          </a:p>
        </p:txBody>
      </p:sp>
    </p:spTree>
    <p:extLst>
      <p:ext uri="{BB962C8B-B14F-4D97-AF65-F5344CB8AC3E}">
        <p14:creationId xmlns:p14="http://schemas.microsoft.com/office/powerpoint/2010/main" val="368674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3245-CD64-47AA-9FF0-72858C3BC0C2}"/>
              </a:ext>
            </a:extLst>
          </p:cNvPr>
          <p:cNvSpPr>
            <a:spLocks noGrp="1"/>
          </p:cNvSpPr>
          <p:nvPr>
            <p:ph type="title"/>
          </p:nvPr>
        </p:nvSpPr>
        <p:spPr>
          <a:xfrm>
            <a:off x="1143000" y="571500"/>
            <a:ext cx="12687300" cy="715581"/>
          </a:xfrm>
        </p:spPr>
        <p:txBody>
          <a:bodyPr/>
          <a:lstStyle/>
          <a:p>
            <a:r>
              <a:rPr lang="en-US" dirty="0"/>
              <a:t>The supply problem: CA not building enough</a:t>
            </a:r>
          </a:p>
        </p:txBody>
      </p:sp>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21</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6F389F09-062E-4263-9BCD-8A178F3D0DB7}"/>
              </a:ext>
            </a:extLst>
          </p:cNvPr>
          <p:cNvGraphicFramePr/>
          <p:nvPr/>
        </p:nvGraphicFramePr>
        <p:xfrm>
          <a:off x="1078843" y="2129338"/>
          <a:ext cx="16130313" cy="6822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a:extLst>
              <a:ext uri="{FF2B5EF4-FFF2-40B4-BE49-F238E27FC236}">
                <a16:creationId xmlns:a16="http://schemas.microsoft.com/office/drawing/2014/main" id="{AA763354-43E9-4F86-92EC-3CE80AD56BE1}"/>
              </a:ext>
            </a:extLst>
          </p:cNvPr>
          <p:cNvSpPr txBox="1">
            <a:spLocks noChangeArrowheads="1"/>
          </p:cNvSpPr>
          <p:nvPr/>
        </p:nvSpPr>
        <p:spPr bwMode="auto">
          <a:xfrm>
            <a:off x="13743156" y="3314700"/>
            <a:ext cx="3173244" cy="138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9" tIns="45719" rIns="91439"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914354" eaLnBrk="1" fontAlgn="base" hangingPunct="1">
              <a:spcBef>
                <a:spcPct val="50000"/>
              </a:spcBef>
              <a:spcAft>
                <a:spcPct val="0"/>
              </a:spcAft>
              <a:defRPr/>
            </a:pPr>
            <a:r>
              <a:rPr lang="en-US" dirty="0">
                <a:solidFill>
                  <a:prstClr val="black"/>
                </a:solidFill>
                <a:latin typeface="Century Gothic" panose="020B0502020202020204" pitchFamily="34" charset="0"/>
              </a:rPr>
              <a:t>CA HCD Projected Housing Needs: </a:t>
            </a:r>
          </a:p>
          <a:p>
            <a:pPr algn="r" defTabSz="914354" eaLnBrk="1" fontAlgn="base" hangingPunct="1">
              <a:spcBef>
                <a:spcPct val="50000"/>
              </a:spcBef>
              <a:spcAft>
                <a:spcPct val="0"/>
              </a:spcAft>
              <a:defRPr/>
            </a:pPr>
            <a:r>
              <a:rPr lang="en-US" dirty="0">
                <a:solidFill>
                  <a:prstClr val="black"/>
                </a:solidFill>
                <a:latin typeface="Century Gothic" panose="020B0502020202020204" pitchFamily="34" charset="0"/>
              </a:rPr>
              <a:t>180,000/yr.</a:t>
            </a:r>
          </a:p>
        </p:txBody>
      </p:sp>
      <p:sp>
        <p:nvSpPr>
          <p:cNvPr id="8" name="Slide Number Placeholder 2">
            <a:extLst>
              <a:ext uri="{FF2B5EF4-FFF2-40B4-BE49-F238E27FC236}">
                <a16:creationId xmlns:a16="http://schemas.microsoft.com/office/drawing/2014/main" id="{A3F89490-B339-4994-8659-B890C1C435A3}"/>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CALIFORNIA NEW HOUSING PERMITS</a:t>
            </a: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a:t>
            </a:r>
          </a:p>
        </p:txBody>
      </p:sp>
      <p:sp>
        <p:nvSpPr>
          <p:cNvPr id="9" name="Content Placeholder 2">
            <a:extLst>
              <a:ext uri="{FF2B5EF4-FFF2-40B4-BE49-F238E27FC236}">
                <a16:creationId xmlns:a16="http://schemas.microsoft.com/office/drawing/2014/main" id="{90D1B5EC-D098-40A2-A21D-27F0BC6317D8}"/>
              </a:ext>
            </a:extLst>
          </p:cNvPr>
          <p:cNvSpPr txBox="1">
            <a:spLocks/>
          </p:cNvSpPr>
          <p:nvPr/>
        </p:nvSpPr>
        <p:spPr>
          <a:xfrm>
            <a:off x="1981200" y="1638711"/>
            <a:ext cx="14935200" cy="1042614"/>
          </a:xfrm>
          <a:prstGeom prst="rect">
            <a:avLst/>
          </a:prstGeom>
        </p:spPr>
        <p:txBody>
          <a:bodyP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solidFill>
                  <a:schemeClr val="bg1"/>
                </a:solidFill>
              </a:rPr>
              <a:t>2019: 108,170 (54,330 sf, 53,840 mf)</a:t>
            </a:r>
          </a:p>
          <a:p>
            <a:pPr marL="0" indent="0" algn="ctr">
              <a:buNone/>
            </a:pPr>
            <a:r>
              <a:rPr lang="en-US" sz="2800" dirty="0">
                <a:solidFill>
                  <a:schemeClr val="bg1"/>
                </a:solidFill>
              </a:rPr>
              <a:t>2020f: 108,620 (54,780 sf, 53,840 mf)</a:t>
            </a:r>
          </a:p>
          <a:p>
            <a:pPr marL="0" indent="0" algn="ctr">
              <a:buFont typeface="Arial" panose="020B0604020202020204" pitchFamily="34" charset="0"/>
              <a:buNone/>
            </a:pPr>
            <a:endParaRPr lang="en-US" sz="2800" dirty="0">
              <a:solidFill>
                <a:schemeClr val="bg1"/>
              </a:solidFill>
            </a:endParaRPr>
          </a:p>
          <a:p>
            <a:pPr marL="0" indent="0" algn="ctr">
              <a:buFont typeface="Arial" panose="020B0604020202020204" pitchFamily="34" charset="0"/>
              <a:buNone/>
            </a:pPr>
            <a:endParaRPr lang="en-US" sz="2800" dirty="0">
              <a:solidFill>
                <a:schemeClr val="bg1"/>
              </a:solidFill>
            </a:endParaRPr>
          </a:p>
        </p:txBody>
      </p:sp>
    </p:spTree>
    <p:extLst>
      <p:ext uri="{BB962C8B-B14F-4D97-AF65-F5344CB8AC3E}">
        <p14:creationId xmlns:p14="http://schemas.microsoft.com/office/powerpoint/2010/main" val="369693499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9614774" cy="715581"/>
          </a:xfrm>
        </p:spPr>
        <p:txBody>
          <a:bodyPr>
            <a:normAutofit/>
          </a:bodyPr>
          <a:lstStyle/>
          <a:p>
            <a:r>
              <a:rPr lang="en-US" dirty="0"/>
              <a:t>More of everything, </a:t>
            </a:r>
            <a:r>
              <a:rPr lang="en-US" dirty="0">
                <a:solidFill>
                  <a:schemeClr val="bg1"/>
                </a:solidFill>
              </a:rPr>
              <a:t>except</a:t>
            </a:r>
            <a:r>
              <a:rPr lang="en-US" dirty="0"/>
              <a:t>…</a:t>
            </a:r>
            <a:endParaRPr lang="en-US" sz="4050" dirty="0"/>
          </a:p>
        </p:txBody>
      </p:sp>
      <p:sp>
        <p:nvSpPr>
          <p:cNvPr id="7" name="Slide Number Placeholder 2">
            <a:extLst>
              <a:ext uri="{FF2B5EF4-FFF2-40B4-BE49-F238E27FC236}">
                <a16:creationId xmlns:a16="http://schemas.microsoft.com/office/drawing/2014/main" id="{A4AFF9DD-DE4E-4E00-8FA3-8BB3ECC399F4}"/>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5" name="Chart 4">
            <a:extLst>
              <a:ext uri="{FF2B5EF4-FFF2-40B4-BE49-F238E27FC236}">
                <a16:creationId xmlns:a16="http://schemas.microsoft.com/office/drawing/2014/main" id="{4F428B93-E1A2-4E61-A7FA-00402DAC6194}"/>
              </a:ext>
            </a:extLst>
          </p:cNvPr>
          <p:cNvGraphicFramePr/>
          <p:nvPr/>
        </p:nvGraphicFramePr>
        <p:xfrm>
          <a:off x="228599" y="2092324"/>
          <a:ext cx="5562593" cy="7115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CD4DF78-C6C7-4443-BF7E-35D19DF9904C}"/>
              </a:ext>
            </a:extLst>
          </p:cNvPr>
          <p:cNvGraphicFramePr/>
          <p:nvPr/>
        </p:nvGraphicFramePr>
        <p:xfrm>
          <a:off x="4953000" y="2114095"/>
          <a:ext cx="4953000" cy="7115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6891B3D-1B8B-41F0-9115-1ECBFA8DF7E7}"/>
              </a:ext>
            </a:extLst>
          </p:cNvPr>
          <p:cNvGraphicFramePr/>
          <p:nvPr/>
        </p:nvGraphicFramePr>
        <p:xfrm>
          <a:off x="9296400" y="2108652"/>
          <a:ext cx="4724400" cy="7115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C9E3EB23-2BCD-447A-B33E-6B99A78BCDBF}"/>
              </a:ext>
            </a:extLst>
          </p:cNvPr>
          <p:cNvGraphicFramePr/>
          <p:nvPr/>
        </p:nvGraphicFramePr>
        <p:xfrm>
          <a:off x="13335000" y="2108652"/>
          <a:ext cx="5105400" cy="7115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571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2662774" cy="715581"/>
          </a:xfrm>
        </p:spPr>
        <p:txBody>
          <a:bodyPr/>
          <a:lstStyle/>
          <a:p>
            <a:r>
              <a:rPr lang="en-US" dirty="0"/>
              <a:t>Supply not meeting the demand</a:t>
            </a:r>
          </a:p>
        </p:txBody>
      </p:sp>
      <p:sp>
        <p:nvSpPr>
          <p:cNvPr id="12" name="Slide Number Placeholder 2">
            <a:extLst>
              <a:ext uri="{FF2B5EF4-FFF2-40B4-BE49-F238E27FC236}">
                <a16:creationId xmlns:a16="http://schemas.microsoft.com/office/drawing/2014/main" id="{A3965346-47D2-4DD1-9325-A985D09F6957}"/>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23</a:t>
            </a:fld>
            <a:endParaRPr dirty="0"/>
          </a:p>
        </p:txBody>
      </p:sp>
      <p:sp>
        <p:nvSpPr>
          <p:cNvPr id="8" name="Content Placeholder 2"/>
          <p:cNvSpPr>
            <a:spLocks noGrp="1"/>
          </p:cNvSpPr>
          <p:nvPr>
            <p:ph idx="4294967295"/>
          </p:nvPr>
        </p:nvSpPr>
        <p:spPr>
          <a:xfrm>
            <a:off x="585787" y="2228828"/>
            <a:ext cx="16430625" cy="635000"/>
          </a:xfrm>
          <a:prstGeom prst="rect">
            <a:avLst/>
          </a:prstGeom>
        </p:spPr>
        <p:txBody>
          <a:bodyPr/>
          <a:lstStyle/>
          <a:p>
            <a:pPr marL="0" indent="0" algn="ctr">
              <a:buNone/>
            </a:pPr>
            <a:r>
              <a:rPr lang="en-US" sz="3000" b="1" dirty="0">
                <a:solidFill>
                  <a:schemeClr val="bg1"/>
                </a:solidFill>
              </a:rPr>
              <a:t>California: Job Growth vs. Housing Permits</a:t>
            </a:r>
          </a:p>
          <a:p>
            <a:endParaRPr lang="en-US" sz="3000" b="1" dirty="0">
              <a:solidFill>
                <a:schemeClr val="bg1"/>
              </a:solidFill>
            </a:endParaRPr>
          </a:p>
        </p:txBody>
      </p:sp>
      <p:sp>
        <p:nvSpPr>
          <p:cNvPr id="10" name="Slide Number Placeholder 2">
            <a:extLst>
              <a:ext uri="{FF2B5EF4-FFF2-40B4-BE49-F238E27FC236}">
                <a16:creationId xmlns:a16="http://schemas.microsoft.com/office/drawing/2014/main" id="{C5791980-07D0-4AAB-AD74-5C6D9090BB7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California nonfarm job growth, housing permits</a:t>
            </a:r>
          </a:p>
          <a:p>
            <a:pPr defTabSz="914354"/>
            <a:r>
              <a:rPr lang="en-US" sz="1800" dirty="0">
                <a:solidFill>
                  <a:schemeClr val="accent1"/>
                </a:solidFill>
                <a:latin typeface="Century Gothic" panose="020B0502020202020204" pitchFamily="34" charset="0"/>
              </a:rPr>
              <a:t>SOURCE: CALIFORNIA ASSOCIATION OF REALTORS® </a:t>
            </a:r>
          </a:p>
        </p:txBody>
      </p:sp>
      <p:graphicFrame>
        <p:nvGraphicFramePr>
          <p:cNvPr id="7" name="Chart 6">
            <a:extLst>
              <a:ext uri="{FF2B5EF4-FFF2-40B4-BE49-F238E27FC236}">
                <a16:creationId xmlns:a16="http://schemas.microsoft.com/office/drawing/2014/main" id="{214AD821-5447-404C-97A9-022CD6E9A3C5}"/>
              </a:ext>
            </a:extLst>
          </p:cNvPr>
          <p:cNvGraphicFramePr/>
          <p:nvPr>
            <p:extLst>
              <p:ext uri="{D42A27DB-BD31-4B8C-83A1-F6EECF244321}">
                <p14:modId xmlns:p14="http://schemas.microsoft.com/office/powerpoint/2010/main" val="1254960446"/>
              </p:ext>
            </p:extLst>
          </p:nvPr>
        </p:nvGraphicFramePr>
        <p:xfrm>
          <a:off x="838200" y="3009900"/>
          <a:ext cx="15925800" cy="5753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6557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7" y="809738"/>
            <a:ext cx="12925424" cy="715581"/>
          </a:xfrm>
        </p:spPr>
        <p:txBody>
          <a:bodyPr/>
          <a:lstStyle/>
          <a:p>
            <a:r>
              <a:rPr lang="en-US" dirty="0"/>
              <a:t>California price growth outpaced the U.S.</a:t>
            </a:r>
          </a:p>
        </p:txBody>
      </p:sp>
      <p:sp>
        <p:nvSpPr>
          <p:cNvPr id="11" name="Slide Number Placeholder 2">
            <a:extLst>
              <a:ext uri="{FF2B5EF4-FFF2-40B4-BE49-F238E27FC236}">
                <a16:creationId xmlns:a16="http://schemas.microsoft.com/office/drawing/2014/main" id="{EFFD6E51-E411-4BBA-9DEF-7295C04B653C}"/>
              </a:ext>
            </a:extLst>
          </p:cNvPr>
          <p:cNvSpPr>
            <a:spLocks noGrp="1"/>
          </p:cNvSpPr>
          <p:nvPr>
            <p:ph type="sldNum" sz="quarter" idx="10"/>
          </p:nvPr>
        </p:nvSpPr>
        <p:spPr/>
        <p:txBody>
          <a:bodyPr/>
          <a:lstStyle/>
          <a:p>
            <a:pPr defTabSz="1371669"/>
            <a:r>
              <a:rPr lang="en-US" dirty="0">
                <a:solidFill>
                  <a:srgbClr val="6D9BEB"/>
                </a:solidFill>
                <a:latin typeface="Century Gothic" panose="020F0302020204030204"/>
              </a:rPr>
              <a:t>page</a:t>
            </a:r>
          </a:p>
          <a:p>
            <a:pPr defTabSz="1371669"/>
            <a:fld id="{37D409AB-2201-4E18-8A34-C31753AD9B06}" type="slidenum">
              <a:rPr lang="uk-UA">
                <a:solidFill>
                  <a:srgbClr val="6D9BEB"/>
                </a:solidFill>
                <a:latin typeface="Century Gothic" panose="020F0302020204030204"/>
              </a:rPr>
              <a:pPr defTabSz="1371669"/>
              <a:t>24</a:t>
            </a:fld>
            <a:endParaRPr lang="uk-UA" dirty="0">
              <a:solidFill>
                <a:srgbClr val="6D9BEB"/>
              </a:solidFill>
              <a:latin typeface="Century Gothic" panose="020F0302020204030204"/>
            </a:endParaRPr>
          </a:p>
        </p:txBody>
      </p:sp>
      <p:graphicFrame>
        <p:nvGraphicFramePr>
          <p:cNvPr id="4" name="Content Placeholder 3"/>
          <p:cNvGraphicFramePr>
            <a:graphicFrameLocks noGrp="1"/>
          </p:cNvGraphicFramePr>
          <p:nvPr>
            <p:ph idx="4294967295"/>
          </p:nvPr>
        </p:nvGraphicFramePr>
        <p:xfrm>
          <a:off x="533400" y="2337318"/>
          <a:ext cx="16229013" cy="6653661"/>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2">
            <a:extLst>
              <a:ext uri="{FF2B5EF4-FFF2-40B4-BE49-F238E27FC236}">
                <a16:creationId xmlns:a16="http://schemas.microsoft.com/office/drawing/2014/main" id="{550607A5-D661-4864-8802-900C2B8B15B9}"/>
              </a:ext>
            </a:extLst>
          </p:cNvPr>
          <p:cNvSpPr txBox="1">
            <a:spLocks/>
          </p:cNvSpPr>
          <p:nvPr/>
        </p:nvSpPr>
        <p:spPr>
          <a:xfrm>
            <a:off x="9906000" y="9226574"/>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r>
              <a:rPr lang="en-US" sz="1800" dirty="0">
                <a:solidFill>
                  <a:srgbClr val="6D9BEB"/>
                </a:solidFill>
                <a:latin typeface="Century Gothic" panose="020B0502020202020204" pitchFamily="34" charset="0"/>
              </a:rPr>
              <a:t>SERIES: Median Price of Existing Single-Family Homes</a:t>
            </a:r>
          </a:p>
          <a:p>
            <a:pPr defTabSz="914400"/>
            <a:r>
              <a:rPr lang="en-US" sz="1800" dirty="0">
                <a:solidFill>
                  <a:srgbClr val="6D9BEB"/>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161792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1748374" cy="715581"/>
          </a:xfrm>
        </p:spPr>
        <p:txBody>
          <a:bodyPr/>
          <a:lstStyle/>
          <a:p>
            <a:r>
              <a:rPr lang="en-US" dirty="0"/>
              <a:t>Housing Affordability – Traditional Index</a:t>
            </a:r>
          </a:p>
        </p:txBody>
      </p:sp>
      <p:sp>
        <p:nvSpPr>
          <p:cNvPr id="12" name="Slide Number Placeholder 2">
            <a:extLst>
              <a:ext uri="{FF2B5EF4-FFF2-40B4-BE49-F238E27FC236}">
                <a16:creationId xmlns:a16="http://schemas.microsoft.com/office/drawing/2014/main" id="{A3965346-47D2-4DD1-9325-A985D09F6957}"/>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25</a:t>
            </a:fld>
            <a:endParaRPr dirty="0"/>
          </a:p>
        </p:txBody>
      </p:sp>
      <p:sp>
        <p:nvSpPr>
          <p:cNvPr id="8" name="Content Placeholder 2"/>
          <p:cNvSpPr>
            <a:spLocks noGrp="1"/>
          </p:cNvSpPr>
          <p:nvPr>
            <p:ph idx="4294967295"/>
          </p:nvPr>
        </p:nvSpPr>
        <p:spPr>
          <a:xfrm>
            <a:off x="0" y="2222500"/>
            <a:ext cx="16430625" cy="6743700"/>
          </a:xfrm>
          <a:prstGeom prst="rect">
            <a:avLst/>
          </a:prstGeom>
        </p:spPr>
        <p:txBody>
          <a:bodyPr/>
          <a:lstStyle/>
          <a:p>
            <a:pPr marL="0" indent="0" algn="ctr">
              <a:buNone/>
            </a:pPr>
            <a:r>
              <a:rPr lang="en-US" sz="3000" b="1" dirty="0">
                <a:solidFill>
                  <a:schemeClr val="bg1"/>
                </a:solidFill>
              </a:rPr>
              <a:t>California: 2006-2019</a:t>
            </a:r>
          </a:p>
          <a:p>
            <a:endParaRPr lang="en-US" sz="3000" b="1" dirty="0">
              <a:solidFill>
                <a:schemeClr val="bg1"/>
              </a:solidFill>
            </a:endParaRPr>
          </a:p>
        </p:txBody>
      </p:sp>
      <p:graphicFrame>
        <p:nvGraphicFramePr>
          <p:cNvPr id="6" name="Chart 5"/>
          <p:cNvGraphicFramePr/>
          <p:nvPr/>
        </p:nvGraphicFramePr>
        <p:xfrm>
          <a:off x="762000" y="2777184"/>
          <a:ext cx="16764000" cy="6188859"/>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2">
            <a:extLst>
              <a:ext uri="{FF2B5EF4-FFF2-40B4-BE49-F238E27FC236}">
                <a16:creationId xmlns:a16="http://schemas.microsoft.com/office/drawing/2014/main" id="{C5791980-07D0-4AAB-AD74-5C6D9090BB74}"/>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Housing Affordability Index of Traditional Buyers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133890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ChangeArrowheads="1"/>
          </p:cNvSpPr>
          <p:nvPr/>
        </p:nvSpPr>
        <p:spPr bwMode="auto">
          <a:xfrm>
            <a:off x="2286000" y="114300"/>
            <a:ext cx="13716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en-US" sz="4800" b="1" dirty="0">
              <a:solidFill>
                <a:srgbClr val="C00000"/>
              </a:solidFill>
              <a:latin typeface="Arial" charset="0"/>
            </a:endParaRPr>
          </a:p>
        </p:txBody>
      </p:sp>
      <p:sp>
        <p:nvSpPr>
          <p:cNvPr id="3" name="Title 2"/>
          <p:cNvSpPr>
            <a:spLocks noGrp="1"/>
          </p:cNvSpPr>
          <p:nvPr>
            <p:ph type="title"/>
          </p:nvPr>
        </p:nvSpPr>
        <p:spPr>
          <a:xfrm>
            <a:off x="1358026" y="809737"/>
            <a:ext cx="12891374" cy="715581"/>
          </a:xfrm>
        </p:spPr>
        <p:txBody>
          <a:bodyPr>
            <a:noAutofit/>
          </a:bodyPr>
          <a:lstStyle/>
          <a:p>
            <a:r>
              <a:rPr lang="en-US" sz="4800" dirty="0">
                <a:latin typeface="+mn-lt"/>
              </a:rPr>
              <a:t>Affordability affects consumer </a:t>
            </a:r>
            <a:r>
              <a:rPr lang="en-US" sz="4800" dirty="0"/>
              <a:t>sentiment</a:t>
            </a:r>
            <a:endParaRPr lang="en-US" sz="4800" dirty="0">
              <a:latin typeface="+mn-lt"/>
            </a:endParaRPr>
          </a:p>
        </p:txBody>
      </p:sp>
      <p:graphicFrame>
        <p:nvGraphicFramePr>
          <p:cNvPr id="6" name="Chart 5">
            <a:extLst>
              <a:ext uri="{FF2B5EF4-FFF2-40B4-BE49-F238E27FC236}">
                <a16:creationId xmlns:a16="http://schemas.microsoft.com/office/drawing/2014/main" id="{96ECB00A-D1FB-4F77-8A21-76F71C8EFCCD}"/>
              </a:ext>
            </a:extLst>
          </p:cNvPr>
          <p:cNvGraphicFramePr/>
          <p:nvPr/>
        </p:nvGraphicFramePr>
        <p:xfrm>
          <a:off x="9601200" y="2631468"/>
          <a:ext cx="7935246" cy="5960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7292D98-4248-4431-8A68-C9384D3F3B4D}"/>
              </a:ext>
            </a:extLst>
          </p:cNvPr>
          <p:cNvGraphicFramePr/>
          <p:nvPr/>
        </p:nvGraphicFramePr>
        <p:xfrm>
          <a:off x="903954" y="2631468"/>
          <a:ext cx="7935246" cy="596008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2">
            <a:extLst>
              <a:ext uri="{FF2B5EF4-FFF2-40B4-BE49-F238E27FC236}">
                <a16:creationId xmlns:a16="http://schemas.microsoft.com/office/drawing/2014/main" id="{BD3E632B-12FA-491F-95AB-8DCF4AEADDE0}"/>
              </a:ext>
            </a:extLst>
          </p:cNvPr>
          <p:cNvSpPr txBox="1">
            <a:spLocks noChangeArrowheads="1"/>
          </p:cNvSpPr>
          <p:nvPr/>
        </p:nvSpPr>
        <p:spPr bwMode="auto">
          <a:xfrm>
            <a:off x="9927757" y="2481878"/>
            <a:ext cx="72821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dirty="0">
                <a:solidFill>
                  <a:schemeClr val="bg1"/>
                </a:solidFill>
                <a:latin typeface="Century Gothic"/>
              </a:rPr>
              <a:t>Do you think it’s a good time to </a:t>
            </a:r>
            <a:r>
              <a:rPr lang="en-US" sz="3000" b="1" dirty="0">
                <a:solidFill>
                  <a:schemeClr val="bg1"/>
                </a:solidFill>
                <a:latin typeface="Century Gothic"/>
              </a:rPr>
              <a:t>sell</a:t>
            </a:r>
            <a:r>
              <a:rPr lang="en-US" sz="3000" dirty="0">
                <a:solidFill>
                  <a:schemeClr val="bg1"/>
                </a:solidFill>
                <a:latin typeface="Century Gothic"/>
              </a:rPr>
              <a:t> a home in California?</a:t>
            </a:r>
          </a:p>
        </p:txBody>
      </p:sp>
      <p:sp>
        <p:nvSpPr>
          <p:cNvPr id="12" name="Text Box 2">
            <a:extLst>
              <a:ext uri="{FF2B5EF4-FFF2-40B4-BE49-F238E27FC236}">
                <a16:creationId xmlns:a16="http://schemas.microsoft.com/office/drawing/2014/main" id="{9AEC6979-4FF7-4504-AAA4-6A40C9F9351A}"/>
              </a:ext>
            </a:extLst>
          </p:cNvPr>
          <p:cNvSpPr txBox="1">
            <a:spLocks noChangeArrowheads="1"/>
          </p:cNvSpPr>
          <p:nvPr/>
        </p:nvSpPr>
        <p:spPr bwMode="auto">
          <a:xfrm>
            <a:off x="1230511" y="2481878"/>
            <a:ext cx="72821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dirty="0">
                <a:solidFill>
                  <a:schemeClr val="bg1"/>
                </a:solidFill>
                <a:latin typeface="Century Gothic"/>
              </a:rPr>
              <a:t>Do you think it’s a good time to </a:t>
            </a:r>
            <a:r>
              <a:rPr lang="en-US" sz="3000" b="1" dirty="0">
                <a:solidFill>
                  <a:schemeClr val="bg1"/>
                </a:solidFill>
                <a:latin typeface="Century Gothic"/>
              </a:rPr>
              <a:t>buy</a:t>
            </a:r>
            <a:r>
              <a:rPr lang="en-US" sz="3000" dirty="0">
                <a:solidFill>
                  <a:schemeClr val="bg1"/>
                </a:solidFill>
                <a:latin typeface="Century Gothic"/>
              </a:rPr>
              <a:t> a home in California?</a:t>
            </a:r>
          </a:p>
        </p:txBody>
      </p:sp>
      <p:sp>
        <p:nvSpPr>
          <p:cNvPr id="13" name="Slide Number Placeholder 2">
            <a:extLst>
              <a:ext uri="{FF2B5EF4-FFF2-40B4-BE49-F238E27FC236}">
                <a16:creationId xmlns:a16="http://schemas.microsoft.com/office/drawing/2014/main" id="{B19815C5-8B29-4BE7-ADCB-6A11F5EEBEDD}"/>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26</a:t>
            </a:fld>
            <a:endParaRPr dirty="0"/>
          </a:p>
        </p:txBody>
      </p:sp>
      <p:sp>
        <p:nvSpPr>
          <p:cNvPr id="17" name="Slide Number Placeholder 2">
            <a:extLst>
              <a:ext uri="{FF2B5EF4-FFF2-40B4-BE49-F238E27FC236}">
                <a16:creationId xmlns:a16="http://schemas.microsoft.com/office/drawing/2014/main" id="{AB1942C1-337A-4D02-9499-96562D5E99E3}"/>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Google Consumer Poll</a:t>
            </a: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a:t>
            </a:r>
          </a:p>
        </p:txBody>
      </p:sp>
    </p:spTree>
    <p:extLst>
      <p:ext uri="{BB962C8B-B14F-4D97-AF65-F5344CB8AC3E}">
        <p14:creationId xmlns:p14="http://schemas.microsoft.com/office/powerpoint/2010/main" val="1222452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nodePh="1">
                                  <p:stCondLst>
                                    <p:cond delay="0"/>
                                  </p:stCondLst>
                                  <p:endCondLst>
                                    <p:cond evt="begin" delay="0">
                                      <p:tn val="5"/>
                                    </p:cond>
                                  </p:endCondLst>
                                  <p:childTnLst>
                                    <p:set>
                                      <p:cBhvr>
                                        <p:cTn id="6" dur="1" fill="hold">
                                          <p:stCondLst>
                                            <p:cond delay="0"/>
                                          </p:stCondLst>
                                        </p:cTn>
                                        <p:tgtEl>
                                          <p:spTgt spid="256003"/>
                                        </p:tgtEl>
                                        <p:attrNameLst>
                                          <p:attrName>style.visibility</p:attrName>
                                        </p:attrNameLst>
                                      </p:cBhvr>
                                      <p:to>
                                        <p:strVal val="visible"/>
                                      </p:to>
                                    </p:set>
                                    <p:animEffect transition="in" filter="box(out)">
                                      <p:cBhvr>
                                        <p:cTn id="7" dur="500"/>
                                        <p:tgtEl>
                                          <p:spTgt spid="256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3AB5-439F-41DD-818A-5E7D4A70C879}"/>
              </a:ext>
            </a:extLst>
          </p:cNvPr>
          <p:cNvSpPr>
            <a:spLocks noGrp="1"/>
          </p:cNvSpPr>
          <p:nvPr>
            <p:ph type="title"/>
          </p:nvPr>
        </p:nvSpPr>
        <p:spPr>
          <a:xfrm>
            <a:off x="1358026" y="809737"/>
            <a:ext cx="11519774" cy="715581"/>
          </a:xfrm>
        </p:spPr>
        <p:txBody>
          <a:bodyPr/>
          <a:lstStyle/>
          <a:p>
            <a:r>
              <a:rPr lang="en-US" dirty="0"/>
              <a:t>Homeownership has </a:t>
            </a:r>
            <a:r>
              <a:rPr lang="en-US" dirty="0">
                <a:solidFill>
                  <a:schemeClr val="bg1"/>
                </a:solidFill>
              </a:rPr>
              <a:t>declined </a:t>
            </a:r>
            <a:r>
              <a:rPr lang="en-US" dirty="0"/>
              <a:t>over time</a:t>
            </a:r>
            <a:endParaRPr lang="en-US" dirty="0">
              <a:solidFill>
                <a:schemeClr val="bg1"/>
              </a:solidFill>
            </a:endParaRPr>
          </a:p>
        </p:txBody>
      </p:sp>
      <p:graphicFrame>
        <p:nvGraphicFramePr>
          <p:cNvPr id="3" name="Chart 2">
            <a:extLst>
              <a:ext uri="{FF2B5EF4-FFF2-40B4-BE49-F238E27FC236}">
                <a16:creationId xmlns:a16="http://schemas.microsoft.com/office/drawing/2014/main" id="{FC2224AE-7C6A-403E-ACBF-9FB0614034A3}"/>
              </a:ext>
            </a:extLst>
          </p:cNvPr>
          <p:cNvGraphicFramePr>
            <a:graphicFrameLocks/>
          </p:cNvGraphicFramePr>
          <p:nvPr/>
        </p:nvGraphicFramePr>
        <p:xfrm>
          <a:off x="1358026" y="2171701"/>
          <a:ext cx="15939373" cy="67897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39531D3C-031F-4F6E-8368-4E5DC53EE531}"/>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27</a:t>
            </a:fld>
            <a:endParaRPr dirty="0"/>
          </a:p>
        </p:txBody>
      </p:sp>
      <p:sp>
        <p:nvSpPr>
          <p:cNvPr id="5" name="Rectangle 4">
            <a:extLst>
              <a:ext uri="{FF2B5EF4-FFF2-40B4-BE49-F238E27FC236}">
                <a16:creationId xmlns:a16="http://schemas.microsoft.com/office/drawing/2014/main" id="{F742724F-5F47-4A94-81B9-FDDCF133B226}"/>
              </a:ext>
            </a:extLst>
          </p:cNvPr>
          <p:cNvSpPr/>
          <p:nvPr/>
        </p:nvSpPr>
        <p:spPr>
          <a:xfrm>
            <a:off x="8763000" y="8961440"/>
            <a:ext cx="7620000" cy="400110"/>
          </a:xfrm>
          <a:prstGeom prst="rect">
            <a:avLst/>
          </a:prstGeom>
        </p:spPr>
        <p:txBody>
          <a:bodyPr wrap="square">
            <a:spAutoFit/>
          </a:bodyPr>
          <a:lstStyle/>
          <a:p>
            <a:pPr defTabSz="914354"/>
            <a:r>
              <a:rPr lang="en-US" sz="2000" b="1" dirty="0">
                <a:solidFill>
                  <a:schemeClr val="accent1"/>
                </a:solidFill>
                <a:latin typeface="Century Gothic" panose="020B0502020202020204" pitchFamily="34" charset="0"/>
              </a:rPr>
              <a:t>SOURCE: American Community Survey – U.S. Census Bureau</a:t>
            </a:r>
          </a:p>
        </p:txBody>
      </p:sp>
    </p:spTree>
    <p:extLst>
      <p:ext uri="{BB962C8B-B14F-4D97-AF65-F5344CB8AC3E}">
        <p14:creationId xmlns:p14="http://schemas.microsoft.com/office/powerpoint/2010/main" val="4139392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3AB5-439F-41DD-818A-5E7D4A70C879}"/>
              </a:ext>
            </a:extLst>
          </p:cNvPr>
          <p:cNvSpPr>
            <a:spLocks noGrp="1"/>
          </p:cNvSpPr>
          <p:nvPr>
            <p:ph type="title"/>
          </p:nvPr>
        </p:nvSpPr>
        <p:spPr>
          <a:xfrm>
            <a:off x="1358026" y="809737"/>
            <a:ext cx="11519774" cy="715581"/>
          </a:xfrm>
        </p:spPr>
        <p:txBody>
          <a:bodyPr/>
          <a:lstStyle/>
          <a:p>
            <a:r>
              <a:rPr lang="en-US" dirty="0"/>
              <a:t>Homeownership by ethnicity</a:t>
            </a:r>
            <a:endParaRPr lang="en-US" dirty="0">
              <a:solidFill>
                <a:schemeClr val="bg1"/>
              </a:solidFill>
            </a:endParaRPr>
          </a:p>
        </p:txBody>
      </p:sp>
      <p:sp>
        <p:nvSpPr>
          <p:cNvPr id="4" name="Slide Number Placeholder 2">
            <a:extLst>
              <a:ext uri="{FF2B5EF4-FFF2-40B4-BE49-F238E27FC236}">
                <a16:creationId xmlns:a16="http://schemas.microsoft.com/office/drawing/2014/main" id="{39531D3C-031F-4F6E-8368-4E5DC53EE531}"/>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28</a:t>
            </a:fld>
            <a:endParaRPr dirty="0"/>
          </a:p>
        </p:txBody>
      </p:sp>
      <p:sp>
        <p:nvSpPr>
          <p:cNvPr id="5" name="Rectangle 4">
            <a:extLst>
              <a:ext uri="{FF2B5EF4-FFF2-40B4-BE49-F238E27FC236}">
                <a16:creationId xmlns:a16="http://schemas.microsoft.com/office/drawing/2014/main" id="{F742724F-5F47-4A94-81B9-FDDCF133B226}"/>
              </a:ext>
            </a:extLst>
          </p:cNvPr>
          <p:cNvSpPr/>
          <p:nvPr/>
        </p:nvSpPr>
        <p:spPr>
          <a:xfrm>
            <a:off x="8763000" y="8961440"/>
            <a:ext cx="7620000" cy="400110"/>
          </a:xfrm>
          <a:prstGeom prst="rect">
            <a:avLst/>
          </a:prstGeom>
        </p:spPr>
        <p:txBody>
          <a:bodyPr wrap="square">
            <a:spAutoFit/>
          </a:bodyPr>
          <a:lstStyle/>
          <a:p>
            <a:pPr defTabSz="914354"/>
            <a:r>
              <a:rPr lang="en-US" sz="2000" b="1" dirty="0">
                <a:solidFill>
                  <a:schemeClr val="accent1"/>
                </a:solidFill>
                <a:latin typeface="Century Gothic" panose="020B0502020202020204" pitchFamily="34" charset="0"/>
              </a:rPr>
              <a:t>SOURCE: American Community Survey – U.S. Census Bureau</a:t>
            </a:r>
          </a:p>
        </p:txBody>
      </p:sp>
      <p:graphicFrame>
        <p:nvGraphicFramePr>
          <p:cNvPr id="8" name="Chart 7">
            <a:extLst>
              <a:ext uri="{FF2B5EF4-FFF2-40B4-BE49-F238E27FC236}">
                <a16:creationId xmlns:a16="http://schemas.microsoft.com/office/drawing/2014/main" id="{BAC36AAA-5592-4286-85AE-CC522B8E677B}"/>
              </a:ext>
            </a:extLst>
          </p:cNvPr>
          <p:cNvGraphicFramePr/>
          <p:nvPr>
            <p:extLst>
              <p:ext uri="{D42A27DB-BD31-4B8C-83A1-F6EECF244321}">
                <p14:modId xmlns:p14="http://schemas.microsoft.com/office/powerpoint/2010/main" val="1247302071"/>
              </p:ext>
            </p:extLst>
          </p:nvPr>
        </p:nvGraphicFramePr>
        <p:xfrm>
          <a:off x="1143000" y="2476500"/>
          <a:ext cx="153924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a:extLst>
              <a:ext uri="{FF2B5EF4-FFF2-40B4-BE49-F238E27FC236}">
                <a16:creationId xmlns:a16="http://schemas.microsoft.com/office/drawing/2014/main" id="{36F89143-D5D4-4CED-8157-078888B16697}"/>
              </a:ext>
            </a:extLst>
          </p:cNvPr>
          <p:cNvSpPr txBox="1">
            <a:spLocks/>
          </p:cNvSpPr>
          <p:nvPr/>
        </p:nvSpPr>
        <p:spPr>
          <a:xfrm>
            <a:off x="8286750" y="2163760"/>
            <a:ext cx="1714500" cy="441628"/>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chemeClr val="bg1"/>
                </a:solidFill>
              </a:rPr>
              <a:t>California</a:t>
            </a:r>
          </a:p>
        </p:txBody>
      </p:sp>
    </p:spTree>
    <p:extLst>
      <p:ext uri="{BB962C8B-B14F-4D97-AF65-F5344CB8AC3E}">
        <p14:creationId xmlns:p14="http://schemas.microsoft.com/office/powerpoint/2010/main" val="412360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1500"/>
            <a:ext cx="12510374" cy="715581"/>
          </a:xfrm>
        </p:spPr>
        <p:txBody>
          <a:bodyPr>
            <a:noAutofit/>
          </a:bodyPr>
          <a:lstStyle/>
          <a:p>
            <a:r>
              <a:rPr lang="en-US" dirty="0"/>
              <a:t>Housing affordability is the main reason for outmigration</a:t>
            </a:r>
          </a:p>
        </p:txBody>
      </p:sp>
      <p:sp>
        <p:nvSpPr>
          <p:cNvPr id="10" name="Slide Number Placeholder 2">
            <a:extLst>
              <a:ext uri="{FF2B5EF4-FFF2-40B4-BE49-F238E27FC236}">
                <a16:creationId xmlns:a16="http://schemas.microsoft.com/office/drawing/2014/main" id="{33D93961-4344-4709-B57B-96C11A8B275A}"/>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29</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p:cNvGraphicFramePr/>
          <p:nvPr/>
        </p:nvGraphicFramePr>
        <p:xfrm>
          <a:off x="1981200" y="2839258"/>
          <a:ext cx="15240000" cy="59948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a:extLst>
              <a:ext uri="{FF2B5EF4-FFF2-40B4-BE49-F238E27FC236}">
                <a16:creationId xmlns:a16="http://schemas.microsoft.com/office/drawing/2014/main" id="{A575CAC5-A717-4F28-A56E-63DBE03EA26F}"/>
              </a:ext>
            </a:extLst>
          </p:cNvPr>
          <p:cNvSpPr txBox="1">
            <a:spLocks noChangeArrowheads="1"/>
          </p:cNvSpPr>
          <p:nvPr/>
        </p:nvSpPr>
        <p:spPr bwMode="auto">
          <a:xfrm>
            <a:off x="5822043" y="2331427"/>
            <a:ext cx="664391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Gothic" panose="020F0302020204030204"/>
                <a:ea typeface="+mn-ea"/>
                <a:cs typeface="+mn-cs"/>
              </a:rPr>
              <a:t>Primary reason for changing county</a:t>
            </a:r>
          </a:p>
        </p:txBody>
      </p:sp>
      <p:sp>
        <p:nvSpPr>
          <p:cNvPr id="8" name="Slide Number Placeholder 2">
            <a:extLst>
              <a:ext uri="{FF2B5EF4-FFF2-40B4-BE49-F238E27FC236}">
                <a16:creationId xmlns:a16="http://schemas.microsoft.com/office/drawing/2014/main" id="{11F23A6F-5592-4986-95DE-EB1763900882}"/>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2019 Housing Market Survey</a:t>
            </a:r>
            <a:endPar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CALIFORNIA ASSOCIATION OF REALTORS® </a:t>
            </a:r>
          </a:p>
        </p:txBody>
      </p:sp>
    </p:spTree>
    <p:extLst>
      <p:ext uri="{BB962C8B-B14F-4D97-AF65-F5344CB8AC3E}">
        <p14:creationId xmlns:p14="http://schemas.microsoft.com/office/powerpoint/2010/main" val="29357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8CBD2E8-4424-48F3-99D0-B0AC4E365947}"/>
              </a:ext>
            </a:extLst>
          </p:cNvPr>
          <p:cNvPicPr>
            <a:picLocks noChangeAspect="1"/>
          </p:cNvPicPr>
          <p:nvPr/>
        </p:nvPicPr>
        <p:blipFill>
          <a:blip r:embed="rId2">
            <a:alphaModFix amt="35000"/>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08649" y="2515386"/>
            <a:ext cx="7566615" cy="5849040"/>
          </a:xfrm>
          <a:prstGeom prst="rect">
            <a:avLst/>
          </a:prstGeom>
        </p:spPr>
      </p:pic>
      <p:grpSp>
        <p:nvGrpSpPr>
          <p:cNvPr id="6" name="Group 5"/>
          <p:cNvGrpSpPr/>
          <p:nvPr/>
        </p:nvGrpSpPr>
        <p:grpSpPr>
          <a:xfrm>
            <a:off x="4365842" y="2686895"/>
            <a:ext cx="13672225" cy="1646998"/>
            <a:chOff x="2100506" y="4178493"/>
            <a:chExt cx="15285240" cy="1841307"/>
          </a:xfrm>
        </p:grpSpPr>
        <p:sp>
          <p:nvSpPr>
            <p:cNvPr id="7" name="TextBox 6"/>
            <p:cNvSpPr txBox="1"/>
            <p:nvPr/>
          </p:nvSpPr>
          <p:spPr>
            <a:xfrm>
              <a:off x="7537967" y="4178493"/>
              <a:ext cx="9847779" cy="1823663"/>
            </a:xfrm>
            <a:prstGeom prst="rect">
              <a:avLst/>
            </a:prstGeom>
            <a:noFill/>
          </p:spPr>
          <p:txBody>
            <a:bodyPr wrap="square" rtlCol="0">
              <a:spAutoFit/>
            </a:bodyPr>
            <a:lstStyle/>
            <a:p>
              <a:r>
                <a:rPr lang="en-US" sz="4400" b="1" dirty="0">
                  <a:solidFill>
                    <a:schemeClr val="accent1"/>
                  </a:solidFill>
                </a:rPr>
                <a:t>Existing Home Sales</a:t>
              </a:r>
            </a:p>
            <a:p>
              <a:r>
                <a:rPr lang="en-US" sz="4400" b="1" dirty="0">
                  <a:solidFill>
                    <a:schemeClr val="bg1"/>
                  </a:solidFill>
                </a:rPr>
                <a:t>% change</a:t>
              </a:r>
            </a:p>
            <a:p>
              <a:endParaRPr lang="uk-UA" sz="1200" b="1" dirty="0">
                <a:solidFill>
                  <a:schemeClr val="tx2">
                    <a:lumMod val="75000"/>
                  </a:schemeClr>
                </a:solidFill>
              </a:endParaRPr>
            </a:p>
          </p:txBody>
        </p:sp>
        <p:cxnSp>
          <p:nvCxnSpPr>
            <p:cNvPr id="8" name="Straight Connector 7"/>
            <p:cNvCxnSpPr/>
            <p:nvPr/>
          </p:nvCxnSpPr>
          <p:spPr>
            <a:xfrm>
              <a:off x="7010400" y="4267200"/>
              <a:ext cx="0" cy="17526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00506" y="4201662"/>
              <a:ext cx="4419599" cy="860218"/>
            </a:xfrm>
            <a:prstGeom prst="rect">
              <a:avLst/>
            </a:prstGeom>
            <a:noFill/>
          </p:spPr>
          <p:txBody>
            <a:bodyPr wrap="square" rtlCol="0">
              <a:spAutoFit/>
            </a:bodyPr>
            <a:lstStyle/>
            <a:p>
              <a:pPr algn="r"/>
              <a:r>
                <a:rPr lang="en-US" sz="4400" b="1" dirty="0">
                  <a:solidFill>
                    <a:schemeClr val="accent1"/>
                  </a:solidFill>
                  <a:latin typeface="+mj-lt"/>
                </a:rPr>
                <a:t>+10.3% YTY</a:t>
              </a:r>
              <a:endParaRPr lang="uk-UA" sz="4400" b="1" dirty="0">
                <a:solidFill>
                  <a:schemeClr val="accent1"/>
                </a:solidFill>
                <a:latin typeface="+mj-lt"/>
              </a:endParaRPr>
            </a:p>
          </p:txBody>
        </p:sp>
      </p:grpSp>
      <p:sp>
        <p:nvSpPr>
          <p:cNvPr id="5" name="Title 4">
            <a:extLst>
              <a:ext uri="{FF2B5EF4-FFF2-40B4-BE49-F238E27FC236}">
                <a16:creationId xmlns:a16="http://schemas.microsoft.com/office/drawing/2014/main" id="{0D9AB6FB-1D4C-4295-8021-9EACBE5492B9}"/>
              </a:ext>
            </a:extLst>
          </p:cNvPr>
          <p:cNvSpPr>
            <a:spLocks noGrp="1"/>
          </p:cNvSpPr>
          <p:nvPr>
            <p:ph type="title"/>
          </p:nvPr>
        </p:nvSpPr>
        <p:spPr>
          <a:xfrm>
            <a:off x="1154338" y="617298"/>
            <a:ext cx="12891374" cy="1338828"/>
          </a:xfrm>
        </p:spPr>
        <p:txBody>
          <a:bodyPr/>
          <a:lstStyle/>
          <a:p>
            <a:r>
              <a:rPr lang="en-US" dirty="0">
                <a:solidFill>
                  <a:schemeClr val="accent1"/>
                </a:solidFill>
              </a:rPr>
              <a:t>California </a:t>
            </a:r>
            <a:r>
              <a:rPr lang="en-US" dirty="0"/>
              <a:t>housing market conditions: </a:t>
            </a:r>
            <a:br>
              <a:rPr lang="en-US" dirty="0"/>
            </a:br>
            <a:r>
              <a:rPr lang="en-US" dirty="0"/>
              <a:t>s</a:t>
            </a:r>
            <a:r>
              <a:rPr lang="en-US" dirty="0">
                <a:solidFill>
                  <a:schemeClr val="accent1"/>
                </a:solidFill>
              </a:rPr>
              <a:t>ales </a:t>
            </a:r>
            <a:r>
              <a:rPr lang="en-US" dirty="0">
                <a:solidFill>
                  <a:schemeClr val="bg1"/>
                </a:solidFill>
              </a:rPr>
              <a:t>up</a:t>
            </a:r>
            <a:r>
              <a:rPr lang="en-US" dirty="0">
                <a:solidFill>
                  <a:schemeClr val="accent1"/>
                </a:solidFill>
              </a:rPr>
              <a:t>, price </a:t>
            </a:r>
            <a:r>
              <a:rPr lang="en-US" dirty="0">
                <a:solidFill>
                  <a:schemeClr val="bg1"/>
                </a:solidFill>
              </a:rPr>
              <a:t>up</a:t>
            </a:r>
            <a:r>
              <a:rPr lang="en-US" dirty="0">
                <a:solidFill>
                  <a:schemeClr val="accent1"/>
                </a:solidFill>
              </a:rPr>
              <a:t>, supply </a:t>
            </a:r>
            <a:r>
              <a:rPr lang="en-US" dirty="0">
                <a:solidFill>
                  <a:schemeClr val="bg1"/>
                </a:solidFill>
              </a:rPr>
              <a:t>down</a:t>
            </a:r>
          </a:p>
        </p:txBody>
      </p:sp>
      <p:sp>
        <p:nvSpPr>
          <p:cNvPr id="39" name="Slide Number Placeholder 2">
            <a:extLst>
              <a:ext uri="{FF2B5EF4-FFF2-40B4-BE49-F238E27FC236}">
                <a16:creationId xmlns:a16="http://schemas.microsoft.com/office/drawing/2014/main" id="{7FBC44E6-517C-4876-ACC8-68EFA8C31A4D}"/>
              </a:ext>
            </a:extLst>
          </p:cNvPr>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3</a:t>
            </a:fld>
            <a:endParaRPr dirty="0"/>
          </a:p>
        </p:txBody>
      </p:sp>
      <p:grpSp>
        <p:nvGrpSpPr>
          <p:cNvPr id="2" name="Group 1">
            <a:extLst>
              <a:ext uri="{FF2B5EF4-FFF2-40B4-BE49-F238E27FC236}">
                <a16:creationId xmlns:a16="http://schemas.microsoft.com/office/drawing/2014/main" id="{CFF20C93-B5CB-49F0-A5C7-11F134D9348B}"/>
              </a:ext>
            </a:extLst>
          </p:cNvPr>
          <p:cNvGrpSpPr/>
          <p:nvPr/>
        </p:nvGrpSpPr>
        <p:grpSpPr>
          <a:xfrm>
            <a:off x="4800600" y="5132724"/>
            <a:ext cx="2667000" cy="3412171"/>
            <a:chOff x="4800600" y="4793154"/>
            <a:chExt cx="2667000" cy="3412171"/>
          </a:xfrm>
        </p:grpSpPr>
        <p:sp>
          <p:nvSpPr>
            <p:cNvPr id="28" name="Title 4">
              <a:extLst>
                <a:ext uri="{FF2B5EF4-FFF2-40B4-BE49-F238E27FC236}">
                  <a16:creationId xmlns:a16="http://schemas.microsoft.com/office/drawing/2014/main" id="{1D90A275-C91A-426A-9D55-2CBA41498F5A}"/>
                </a:ext>
              </a:extLst>
            </p:cNvPr>
            <p:cNvSpPr txBox="1">
              <a:spLocks/>
            </p:cNvSpPr>
            <p:nvPr/>
          </p:nvSpPr>
          <p:spPr>
            <a:xfrm>
              <a:off x="4800600" y="6028575"/>
              <a:ext cx="2667000" cy="2176750"/>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endParaRPr lang="en-US" sz="3200" dirty="0">
                <a:solidFill>
                  <a:schemeClr val="accent5"/>
                </a:solidFill>
              </a:endParaRPr>
            </a:p>
            <a:p>
              <a:pPr algn="ctr"/>
              <a:r>
                <a:rPr lang="en-US" sz="3200" dirty="0">
                  <a:solidFill>
                    <a:schemeClr val="bg1"/>
                  </a:solidFill>
                </a:rPr>
                <a:t>Price</a:t>
              </a:r>
            </a:p>
            <a:p>
              <a:pPr algn="ctr"/>
              <a:endParaRPr lang="en-US" sz="3200" dirty="0">
                <a:solidFill>
                  <a:schemeClr val="accent5"/>
                </a:solidFill>
              </a:endParaRPr>
            </a:p>
            <a:p>
              <a:pPr algn="ctr"/>
              <a:r>
                <a:rPr lang="en-US" sz="3200" dirty="0">
                  <a:solidFill>
                    <a:schemeClr val="accent1"/>
                  </a:solidFill>
                </a:rPr>
                <a:t>$575,160</a:t>
              </a:r>
            </a:p>
            <a:p>
              <a:pPr algn="ctr"/>
              <a:r>
                <a:rPr lang="en-US" sz="2250" dirty="0">
                  <a:solidFill>
                    <a:schemeClr val="accent1"/>
                  </a:solidFill>
                </a:rPr>
                <a:t>+7.1% Y2Y</a:t>
              </a:r>
            </a:p>
          </p:txBody>
        </p:sp>
        <p:cxnSp>
          <p:nvCxnSpPr>
            <p:cNvPr id="33" name="Straight Connector 32">
              <a:extLst>
                <a:ext uri="{FF2B5EF4-FFF2-40B4-BE49-F238E27FC236}">
                  <a16:creationId xmlns:a16="http://schemas.microsoft.com/office/drawing/2014/main" id="{7AA3220C-2D51-46E5-842B-55CCB26CAC44}"/>
                </a:ext>
              </a:extLst>
            </p:cNvPr>
            <p:cNvCxnSpPr>
              <a:cxnSpLocks/>
            </p:cNvCxnSpPr>
            <p:nvPr/>
          </p:nvCxnSpPr>
          <p:spPr>
            <a:xfrm flipH="1">
              <a:off x="5602560" y="7107033"/>
              <a:ext cx="106308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4B96A27-EDD6-40BB-9119-777F3C07C15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30995" y="4793154"/>
              <a:ext cx="1071563" cy="1071563"/>
            </a:xfrm>
            <a:prstGeom prst="rect">
              <a:avLst/>
            </a:prstGeom>
          </p:spPr>
        </p:pic>
      </p:grpSp>
      <p:grpSp>
        <p:nvGrpSpPr>
          <p:cNvPr id="3" name="Group 2">
            <a:extLst>
              <a:ext uri="{FF2B5EF4-FFF2-40B4-BE49-F238E27FC236}">
                <a16:creationId xmlns:a16="http://schemas.microsoft.com/office/drawing/2014/main" id="{2CE28AEB-34C3-4692-A0E5-D8E17B50A3BD}"/>
              </a:ext>
            </a:extLst>
          </p:cNvPr>
          <p:cNvGrpSpPr/>
          <p:nvPr/>
        </p:nvGrpSpPr>
        <p:grpSpPr>
          <a:xfrm>
            <a:off x="7391397" y="5020809"/>
            <a:ext cx="3429006" cy="3524088"/>
            <a:chOff x="7238997" y="4681238"/>
            <a:chExt cx="3429006" cy="3524089"/>
          </a:xfrm>
        </p:grpSpPr>
        <p:sp>
          <p:nvSpPr>
            <p:cNvPr id="29" name="Title 4">
              <a:extLst>
                <a:ext uri="{FF2B5EF4-FFF2-40B4-BE49-F238E27FC236}">
                  <a16:creationId xmlns:a16="http://schemas.microsoft.com/office/drawing/2014/main" id="{AE0B80A4-D703-494F-B477-1E39B513CD82}"/>
                </a:ext>
              </a:extLst>
            </p:cNvPr>
            <p:cNvSpPr txBox="1">
              <a:spLocks/>
            </p:cNvSpPr>
            <p:nvPr/>
          </p:nvSpPr>
          <p:spPr>
            <a:xfrm>
              <a:off x="7238997" y="6028576"/>
              <a:ext cx="3429006" cy="217675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r>
                <a:rPr lang="en-US" sz="3200" dirty="0">
                  <a:solidFill>
                    <a:schemeClr val="bg1"/>
                  </a:solidFill>
                </a:rPr>
                <a:t>Unsold Inventory Index</a:t>
              </a:r>
            </a:p>
            <a:p>
              <a:pPr algn="ctr"/>
              <a:endParaRPr lang="en-US" sz="3200" dirty="0">
                <a:solidFill>
                  <a:schemeClr val="accent5"/>
                </a:solidFill>
              </a:endParaRPr>
            </a:p>
            <a:p>
              <a:pPr algn="ctr"/>
              <a:r>
                <a:rPr lang="en-US" sz="3200" dirty="0">
                  <a:solidFill>
                    <a:schemeClr val="accent1"/>
                  </a:solidFill>
                </a:rPr>
                <a:t>3.4 months</a:t>
              </a:r>
            </a:p>
            <a:p>
              <a:pPr algn="ctr"/>
              <a:r>
                <a:rPr lang="en-US" sz="2250" dirty="0">
                  <a:solidFill>
                    <a:schemeClr val="accent1"/>
                  </a:solidFill>
                </a:rPr>
                <a:t>-26.1% Y2Y</a:t>
              </a:r>
            </a:p>
          </p:txBody>
        </p:sp>
        <p:cxnSp>
          <p:nvCxnSpPr>
            <p:cNvPr id="34" name="Straight Connector 33">
              <a:extLst>
                <a:ext uri="{FF2B5EF4-FFF2-40B4-BE49-F238E27FC236}">
                  <a16:creationId xmlns:a16="http://schemas.microsoft.com/office/drawing/2014/main" id="{7BF2A03F-FF1C-4538-9784-1D8D7B83BB45}"/>
                </a:ext>
              </a:extLst>
            </p:cNvPr>
            <p:cNvCxnSpPr>
              <a:cxnSpLocks/>
            </p:cNvCxnSpPr>
            <p:nvPr/>
          </p:nvCxnSpPr>
          <p:spPr>
            <a:xfrm flipH="1">
              <a:off x="8398043" y="7120219"/>
              <a:ext cx="106308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CEF1FFD5-79DD-4440-B571-03D2EF8AB38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81882" y="4681238"/>
              <a:ext cx="1295399" cy="1295399"/>
            </a:xfrm>
            <a:prstGeom prst="rect">
              <a:avLst/>
            </a:prstGeom>
          </p:spPr>
        </p:pic>
      </p:grpSp>
      <p:grpSp>
        <p:nvGrpSpPr>
          <p:cNvPr id="4" name="Group 3">
            <a:extLst>
              <a:ext uri="{FF2B5EF4-FFF2-40B4-BE49-F238E27FC236}">
                <a16:creationId xmlns:a16="http://schemas.microsoft.com/office/drawing/2014/main" id="{14E1F8B3-9C66-48EB-93DA-DACE8DDE120D}"/>
              </a:ext>
            </a:extLst>
          </p:cNvPr>
          <p:cNvGrpSpPr/>
          <p:nvPr/>
        </p:nvGrpSpPr>
        <p:grpSpPr>
          <a:xfrm>
            <a:off x="10719288" y="5377121"/>
            <a:ext cx="3326424" cy="3500179"/>
            <a:chOff x="10566888" y="5037546"/>
            <a:chExt cx="3326424" cy="3500178"/>
          </a:xfrm>
        </p:grpSpPr>
        <p:sp>
          <p:nvSpPr>
            <p:cNvPr id="30" name="Title 4">
              <a:extLst>
                <a:ext uri="{FF2B5EF4-FFF2-40B4-BE49-F238E27FC236}">
                  <a16:creationId xmlns:a16="http://schemas.microsoft.com/office/drawing/2014/main" id="{61964CBC-885B-457E-8845-A351F100498B}"/>
                </a:ext>
              </a:extLst>
            </p:cNvPr>
            <p:cNvSpPr txBox="1">
              <a:spLocks/>
            </p:cNvSpPr>
            <p:nvPr/>
          </p:nvSpPr>
          <p:spPr>
            <a:xfrm>
              <a:off x="10566888" y="6028576"/>
              <a:ext cx="3326424" cy="2509148"/>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r>
                <a:rPr lang="en-US" sz="3200" dirty="0">
                  <a:solidFill>
                    <a:schemeClr val="bg1"/>
                  </a:solidFill>
                </a:rPr>
                <a:t>Median Days on Market</a:t>
              </a:r>
            </a:p>
            <a:p>
              <a:pPr algn="ctr"/>
              <a:endParaRPr lang="en-US" sz="3200" dirty="0">
                <a:solidFill>
                  <a:schemeClr val="accent5"/>
                </a:solidFill>
              </a:endParaRPr>
            </a:p>
            <a:p>
              <a:pPr algn="ctr"/>
              <a:r>
                <a:rPr lang="en-US" sz="3200" dirty="0">
                  <a:solidFill>
                    <a:schemeClr val="accent1"/>
                  </a:solidFill>
                </a:rPr>
                <a:t>31 days</a:t>
              </a:r>
            </a:p>
            <a:p>
              <a:pPr algn="ctr"/>
              <a:r>
                <a:rPr lang="en-US" sz="2250" dirty="0">
                  <a:solidFill>
                    <a:schemeClr val="accent1"/>
                  </a:solidFill>
                </a:rPr>
                <a:t>-18.4% Y2Y</a:t>
              </a:r>
            </a:p>
            <a:p>
              <a:pPr algn="ctr"/>
              <a:endParaRPr lang="en-US" sz="2400" dirty="0">
                <a:solidFill>
                  <a:schemeClr val="accent5"/>
                </a:solidFill>
              </a:endParaRPr>
            </a:p>
          </p:txBody>
        </p:sp>
        <p:cxnSp>
          <p:nvCxnSpPr>
            <p:cNvPr id="35" name="Straight Connector 34">
              <a:extLst>
                <a:ext uri="{FF2B5EF4-FFF2-40B4-BE49-F238E27FC236}">
                  <a16:creationId xmlns:a16="http://schemas.microsoft.com/office/drawing/2014/main" id="{CA30BE5C-A1FE-4C93-AAAD-4328C6E96526}"/>
                </a:ext>
              </a:extLst>
            </p:cNvPr>
            <p:cNvCxnSpPr>
              <a:cxnSpLocks/>
            </p:cNvCxnSpPr>
            <p:nvPr/>
          </p:nvCxnSpPr>
          <p:spPr>
            <a:xfrm flipH="1">
              <a:off x="11674643" y="7120221"/>
              <a:ext cx="106308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657CEDC-3AE0-4C50-935C-94F8FA66F47B}"/>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83360" y="5037546"/>
              <a:ext cx="747111" cy="747111"/>
            </a:xfrm>
            <a:prstGeom prst="rect">
              <a:avLst/>
            </a:prstGeom>
          </p:spPr>
        </p:pic>
      </p:grpSp>
      <p:grpSp>
        <p:nvGrpSpPr>
          <p:cNvPr id="11" name="Group 10">
            <a:extLst>
              <a:ext uri="{FF2B5EF4-FFF2-40B4-BE49-F238E27FC236}">
                <a16:creationId xmlns:a16="http://schemas.microsoft.com/office/drawing/2014/main" id="{B0D2AFE8-525C-4DD9-A645-1BED3E083BC2}"/>
              </a:ext>
            </a:extLst>
          </p:cNvPr>
          <p:cNvGrpSpPr/>
          <p:nvPr/>
        </p:nvGrpSpPr>
        <p:grpSpPr>
          <a:xfrm>
            <a:off x="14020800" y="5215467"/>
            <a:ext cx="3276600" cy="3306528"/>
            <a:chOff x="14020800" y="4875896"/>
            <a:chExt cx="3276600" cy="3306529"/>
          </a:xfrm>
        </p:grpSpPr>
        <p:sp>
          <p:nvSpPr>
            <p:cNvPr id="32" name="Title 4">
              <a:extLst>
                <a:ext uri="{FF2B5EF4-FFF2-40B4-BE49-F238E27FC236}">
                  <a16:creationId xmlns:a16="http://schemas.microsoft.com/office/drawing/2014/main" id="{1E74E534-F17D-4B4D-9389-59A727B1F27C}"/>
                </a:ext>
              </a:extLst>
            </p:cNvPr>
            <p:cNvSpPr txBox="1">
              <a:spLocks/>
            </p:cNvSpPr>
            <p:nvPr/>
          </p:nvSpPr>
          <p:spPr>
            <a:xfrm>
              <a:off x="14020800" y="6005674"/>
              <a:ext cx="3276600" cy="217675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r>
                <a:rPr lang="en-US" sz="3200" dirty="0">
                  <a:solidFill>
                    <a:schemeClr val="bg1"/>
                  </a:solidFill>
                </a:rPr>
                <a:t>Sales Price to List Price Ratio</a:t>
              </a:r>
            </a:p>
            <a:p>
              <a:pPr algn="ctr"/>
              <a:endParaRPr lang="en-US" sz="3200" dirty="0">
                <a:solidFill>
                  <a:schemeClr val="accent5"/>
                </a:solidFill>
              </a:endParaRPr>
            </a:p>
            <a:p>
              <a:pPr algn="ctr"/>
              <a:r>
                <a:rPr lang="en-US" sz="3200" dirty="0">
                  <a:solidFill>
                    <a:schemeClr val="accent1"/>
                  </a:solidFill>
                </a:rPr>
                <a:t>98.4%</a:t>
              </a:r>
            </a:p>
            <a:p>
              <a:pPr algn="ctr"/>
              <a:r>
                <a:rPr lang="en-US" sz="2250" dirty="0">
                  <a:solidFill>
                    <a:schemeClr val="accent1"/>
                  </a:solidFill>
                </a:rPr>
                <a:t>+1.1% Y2Y</a:t>
              </a:r>
            </a:p>
          </p:txBody>
        </p:sp>
        <p:cxnSp>
          <p:nvCxnSpPr>
            <p:cNvPr id="36" name="Straight Connector 35">
              <a:extLst>
                <a:ext uri="{FF2B5EF4-FFF2-40B4-BE49-F238E27FC236}">
                  <a16:creationId xmlns:a16="http://schemas.microsoft.com/office/drawing/2014/main" id="{7350FE9E-D171-4B20-BAB6-D91D3457157A}"/>
                </a:ext>
              </a:extLst>
            </p:cNvPr>
            <p:cNvCxnSpPr>
              <a:cxnSpLocks/>
            </p:cNvCxnSpPr>
            <p:nvPr/>
          </p:nvCxnSpPr>
          <p:spPr>
            <a:xfrm flipH="1">
              <a:off x="15103643" y="7120219"/>
              <a:ext cx="106308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A1BD658-3D89-46CF-A459-DA83A4BD60CC}"/>
                </a:ext>
              </a:extLst>
            </p:cNvPr>
            <p:cNvGrpSpPr/>
            <p:nvPr/>
          </p:nvGrpSpPr>
          <p:grpSpPr>
            <a:xfrm>
              <a:off x="15035318" y="4875896"/>
              <a:ext cx="1070416" cy="833724"/>
              <a:chOff x="15035318" y="4875896"/>
              <a:chExt cx="1070416" cy="833724"/>
            </a:xfrm>
          </p:grpSpPr>
          <p:pic>
            <p:nvPicPr>
              <p:cNvPr id="44" name="Picture 43">
                <a:extLst>
                  <a:ext uri="{FF2B5EF4-FFF2-40B4-BE49-F238E27FC236}">
                    <a16:creationId xmlns:a16="http://schemas.microsoft.com/office/drawing/2014/main" id="{30F7370A-A984-4E1C-B88C-D61F845517F5}"/>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035318" y="4875896"/>
                <a:ext cx="535208" cy="535208"/>
              </a:xfrm>
              <a:prstGeom prst="rect">
                <a:avLst/>
              </a:prstGeom>
            </p:spPr>
          </p:pic>
          <p:pic>
            <p:nvPicPr>
              <p:cNvPr id="45" name="Picture 44">
                <a:extLst>
                  <a:ext uri="{FF2B5EF4-FFF2-40B4-BE49-F238E27FC236}">
                    <a16:creationId xmlns:a16="http://schemas.microsoft.com/office/drawing/2014/main" id="{4E617532-3DC6-405F-84F8-14EBD33FC99C}"/>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570526" y="5174412"/>
                <a:ext cx="535208" cy="535208"/>
              </a:xfrm>
              <a:prstGeom prst="rect">
                <a:avLst/>
              </a:prstGeom>
            </p:spPr>
          </p:pic>
          <p:cxnSp>
            <p:nvCxnSpPr>
              <p:cNvPr id="46" name="Straight Connector 45">
                <a:extLst>
                  <a:ext uri="{FF2B5EF4-FFF2-40B4-BE49-F238E27FC236}">
                    <a16:creationId xmlns:a16="http://schemas.microsoft.com/office/drawing/2014/main" id="{6DCD0F87-0F24-4A70-904A-6977BBD8B441}"/>
                  </a:ext>
                </a:extLst>
              </p:cNvPr>
              <p:cNvCxnSpPr>
                <a:cxnSpLocks/>
              </p:cNvCxnSpPr>
              <p:nvPr/>
            </p:nvCxnSpPr>
            <p:spPr>
              <a:xfrm flipH="1">
                <a:off x="15272442" y="4955381"/>
                <a:ext cx="535208" cy="726281"/>
              </a:xfrm>
              <a:prstGeom prst="line">
                <a:avLst/>
              </a:prstGeom>
              <a:ln w="38100">
                <a:solidFill>
                  <a:schemeClr val="accent1"/>
                </a:solidFill>
                <a:headEnd type="none"/>
                <a:tailEnd type="none"/>
              </a:ln>
            </p:spPr>
            <p:style>
              <a:lnRef idx="1">
                <a:schemeClr val="accent2"/>
              </a:lnRef>
              <a:fillRef idx="0">
                <a:schemeClr val="accent2"/>
              </a:fillRef>
              <a:effectRef idx="0">
                <a:schemeClr val="accent2"/>
              </a:effectRef>
              <a:fontRef idx="minor">
                <a:schemeClr val="tx1"/>
              </a:fontRef>
            </p:style>
          </p:cxnSp>
        </p:grpSp>
      </p:grpSp>
      <p:sp>
        <p:nvSpPr>
          <p:cNvPr id="31" name="Title 4">
            <a:extLst>
              <a:ext uri="{FF2B5EF4-FFF2-40B4-BE49-F238E27FC236}">
                <a16:creationId xmlns:a16="http://schemas.microsoft.com/office/drawing/2014/main" id="{6B3F55C6-7C60-430E-A37D-4492F2DD1CAA}"/>
              </a:ext>
            </a:extLst>
          </p:cNvPr>
          <p:cNvSpPr txBox="1">
            <a:spLocks/>
          </p:cNvSpPr>
          <p:nvPr/>
        </p:nvSpPr>
        <p:spPr>
          <a:xfrm>
            <a:off x="4765355" y="2031860"/>
            <a:ext cx="8267700" cy="576953"/>
          </a:xfrm>
          <a:prstGeom prst="rect">
            <a:avLst/>
          </a:prstGeom>
          <a:noFill/>
          <a:ln>
            <a:noFill/>
          </a:ln>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a:r>
              <a:rPr lang="en-US" sz="3499" dirty="0">
                <a:solidFill>
                  <a:schemeClr val="bg1"/>
                </a:solidFill>
              </a:rPr>
              <a:t>Jan 2020</a:t>
            </a:r>
          </a:p>
        </p:txBody>
      </p:sp>
      <p:sp>
        <p:nvSpPr>
          <p:cNvPr id="41" name="Slide Number Placeholder 2">
            <a:extLst>
              <a:ext uri="{FF2B5EF4-FFF2-40B4-BE49-F238E27FC236}">
                <a16:creationId xmlns:a16="http://schemas.microsoft.com/office/drawing/2014/main" id="{3E4361A8-BB0E-4DCD-8F93-E0F72F9EFC43}"/>
              </a:ext>
            </a:extLst>
          </p:cNvPr>
          <p:cNvSpPr txBox="1">
            <a:spLocks/>
          </p:cNvSpPr>
          <p:nvPr/>
        </p:nvSpPr>
        <p:spPr>
          <a:xfrm>
            <a:off x="11582400" y="9372224"/>
            <a:ext cx="4876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sz="1800" dirty="0">
                <a:solidFill>
                  <a:schemeClr val="accent1"/>
                </a:solidFill>
              </a:rPr>
              <a:t>CALIFORNIA ASSOCIATION OF REALTORS® </a:t>
            </a:r>
            <a:endParaRPr sz="1800" dirty="0">
              <a:solidFill>
                <a:schemeClr val="accent1"/>
              </a:solidFill>
            </a:endParaRPr>
          </a:p>
        </p:txBody>
      </p:sp>
      <p:pic>
        <p:nvPicPr>
          <p:cNvPr id="43" name="Picture 42">
            <a:extLst>
              <a:ext uri="{FF2B5EF4-FFF2-40B4-BE49-F238E27FC236}">
                <a16:creationId xmlns:a16="http://schemas.microsoft.com/office/drawing/2014/main" id="{58580B01-9A88-4BB3-9868-C0A9EB23CB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
        <p:nvSpPr>
          <p:cNvPr id="37" name="TextBox 36">
            <a:extLst>
              <a:ext uri="{FF2B5EF4-FFF2-40B4-BE49-F238E27FC236}">
                <a16:creationId xmlns:a16="http://schemas.microsoft.com/office/drawing/2014/main" id="{D138562E-FEF4-4D35-B588-DF6683303160}"/>
              </a:ext>
            </a:extLst>
          </p:cNvPr>
          <p:cNvSpPr txBox="1"/>
          <p:nvPr/>
        </p:nvSpPr>
        <p:spPr>
          <a:xfrm>
            <a:off x="4365841" y="3388293"/>
            <a:ext cx="3953209" cy="769441"/>
          </a:xfrm>
          <a:prstGeom prst="rect">
            <a:avLst/>
          </a:prstGeom>
          <a:noFill/>
        </p:spPr>
        <p:txBody>
          <a:bodyPr wrap="square" rtlCol="0">
            <a:spAutoFit/>
          </a:bodyPr>
          <a:lstStyle/>
          <a:p>
            <a:pPr algn="r"/>
            <a:r>
              <a:rPr lang="en-US" sz="4400" b="1" dirty="0">
                <a:solidFill>
                  <a:schemeClr val="accent1"/>
                </a:solidFill>
                <a:latin typeface="+mj-lt"/>
              </a:rPr>
              <a:t>+10.3% YTD</a:t>
            </a:r>
            <a:endParaRPr lang="uk-UA" sz="4400" b="1" dirty="0">
              <a:solidFill>
                <a:schemeClr val="accent1"/>
              </a:solidFill>
              <a:latin typeface="+mj-lt"/>
            </a:endParaRPr>
          </a:p>
        </p:txBody>
      </p:sp>
    </p:spTree>
    <p:extLst>
      <p:ext uri="{BB962C8B-B14F-4D97-AF65-F5344CB8AC3E}">
        <p14:creationId xmlns:p14="http://schemas.microsoft.com/office/powerpoint/2010/main" val="41838207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5" y="809737"/>
            <a:ext cx="13851467" cy="715581"/>
          </a:xfrm>
        </p:spPr>
        <p:txBody>
          <a:bodyPr>
            <a:noAutofit/>
          </a:bodyPr>
          <a:lstStyle/>
          <a:p>
            <a:r>
              <a:rPr lang="en-US" dirty="0"/>
              <a:t>More sellers continue to move out of California </a:t>
            </a:r>
          </a:p>
        </p:txBody>
      </p:sp>
      <p:sp>
        <p:nvSpPr>
          <p:cNvPr id="9" name="Slide Number Placeholder 2">
            <a:extLst>
              <a:ext uri="{FF2B5EF4-FFF2-40B4-BE49-F238E27FC236}">
                <a16:creationId xmlns:a16="http://schemas.microsoft.com/office/drawing/2014/main" id="{708B6057-FE46-4E01-9F8B-129AEAA531EB}"/>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5" name="Table 4"/>
          <p:cNvGraphicFramePr>
            <a:graphicFrameLocks noGrp="1"/>
          </p:cNvGraphicFramePr>
          <p:nvPr/>
        </p:nvGraphicFramePr>
        <p:xfrm>
          <a:off x="2362200" y="3086100"/>
          <a:ext cx="14096999" cy="5478030"/>
        </p:xfrm>
        <a:graphic>
          <a:graphicData uri="http://schemas.openxmlformats.org/drawingml/2006/table">
            <a:tbl>
              <a:tblPr firstRow="1" bandRow="1">
                <a:tableStyleId>{F5AB1C69-6EDB-4FF4-983F-18BD219EF322}</a:tableStyleId>
              </a:tblPr>
              <a:tblGrid>
                <a:gridCol w="7048499">
                  <a:extLst>
                    <a:ext uri="{9D8B030D-6E8A-4147-A177-3AD203B41FA5}">
                      <a16:colId xmlns:a16="http://schemas.microsoft.com/office/drawing/2014/main" val="20000"/>
                    </a:ext>
                  </a:extLst>
                </a:gridCol>
                <a:gridCol w="1879599">
                  <a:extLst>
                    <a:ext uri="{9D8B030D-6E8A-4147-A177-3AD203B41FA5}">
                      <a16:colId xmlns:a16="http://schemas.microsoft.com/office/drawing/2014/main" val="20001"/>
                    </a:ext>
                  </a:extLst>
                </a:gridCol>
                <a:gridCol w="1879599">
                  <a:extLst>
                    <a:ext uri="{9D8B030D-6E8A-4147-A177-3AD203B41FA5}">
                      <a16:colId xmlns:a16="http://schemas.microsoft.com/office/drawing/2014/main" val="20005"/>
                    </a:ext>
                  </a:extLst>
                </a:gridCol>
                <a:gridCol w="1644651">
                  <a:extLst>
                    <a:ext uri="{9D8B030D-6E8A-4147-A177-3AD203B41FA5}">
                      <a16:colId xmlns:a16="http://schemas.microsoft.com/office/drawing/2014/main" val="20011"/>
                    </a:ext>
                  </a:extLst>
                </a:gridCol>
                <a:gridCol w="1644651">
                  <a:extLst>
                    <a:ext uri="{9D8B030D-6E8A-4147-A177-3AD203B41FA5}">
                      <a16:colId xmlns:a16="http://schemas.microsoft.com/office/drawing/2014/main" val="20015"/>
                    </a:ext>
                  </a:extLst>
                </a:gridCol>
              </a:tblGrid>
              <a:tr h="1039104">
                <a:tc>
                  <a:txBody>
                    <a:bodyPr/>
                    <a:lstStyle/>
                    <a:p>
                      <a:pPr algn="ctr" fontAlgn="b"/>
                      <a:r>
                        <a:rPr lang="en-US" sz="2400" u="none" strike="noStrike" dirty="0">
                          <a:effectLst/>
                        </a:rPr>
                        <a:t> </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700" u="none" strike="noStrike" dirty="0">
                          <a:effectLst/>
                        </a:rPr>
                        <a:t>2005</a:t>
                      </a:r>
                      <a:endParaRPr lang="en-US" sz="2700" b="0" i="0" u="none" strike="noStrike" dirty="0">
                        <a:solidFill>
                          <a:srgbClr val="000000"/>
                        </a:solidFill>
                        <a:effectLst/>
                        <a:latin typeface="+mj-lt"/>
                      </a:endParaRPr>
                    </a:p>
                  </a:txBody>
                  <a:tcPr marL="14288" marR="14288" marT="14288" marB="0" anchor="ctr"/>
                </a:tc>
                <a:tc>
                  <a:txBody>
                    <a:bodyPr/>
                    <a:lstStyle/>
                    <a:p>
                      <a:pPr algn="ctr" fontAlgn="b"/>
                      <a:r>
                        <a:rPr lang="en-US" sz="2700" u="none" strike="noStrike" dirty="0">
                          <a:effectLst/>
                        </a:rPr>
                        <a:t>2009</a:t>
                      </a:r>
                      <a:endParaRPr lang="en-US" sz="2700" b="0" i="0" u="none" strike="noStrike" dirty="0">
                        <a:solidFill>
                          <a:srgbClr val="000000"/>
                        </a:solidFill>
                        <a:effectLst/>
                        <a:latin typeface="+mj-lt"/>
                      </a:endParaRPr>
                    </a:p>
                  </a:txBody>
                  <a:tcPr marL="14288" marR="14288" marT="14288" marB="0" anchor="ctr"/>
                </a:tc>
                <a:tc>
                  <a:txBody>
                    <a:bodyPr/>
                    <a:lstStyle/>
                    <a:p>
                      <a:pPr algn="ctr" fontAlgn="b"/>
                      <a:r>
                        <a:rPr lang="en-US" sz="2700" u="none" strike="noStrike" dirty="0">
                          <a:effectLst/>
                        </a:rPr>
                        <a:t>2015</a:t>
                      </a:r>
                      <a:endParaRPr lang="en-US" sz="2700" b="1" i="0" u="none" strike="noStrike" dirty="0">
                        <a:solidFill>
                          <a:schemeClr val="bg1"/>
                        </a:solidFill>
                        <a:effectLst/>
                        <a:latin typeface="+mj-lt"/>
                      </a:endParaRPr>
                    </a:p>
                  </a:txBody>
                  <a:tcPr marL="14288" marR="14288" marT="14288" marB="0" anchor="ctr"/>
                </a:tc>
                <a:tc>
                  <a:txBody>
                    <a:bodyPr/>
                    <a:lstStyle/>
                    <a:p>
                      <a:pPr algn="ctr" fontAlgn="b"/>
                      <a:r>
                        <a:rPr lang="en-US" sz="2700" b="1" i="0" u="none" strike="noStrike" dirty="0">
                          <a:solidFill>
                            <a:schemeClr val="bg1"/>
                          </a:solidFill>
                          <a:effectLst/>
                          <a:latin typeface="+mj-lt"/>
                        </a:rPr>
                        <a:t>2019</a:t>
                      </a:r>
                    </a:p>
                  </a:txBody>
                  <a:tcPr marL="14288" marR="14288" marT="14288" marB="0" anchor="ctr"/>
                </a:tc>
                <a:extLst>
                  <a:ext uri="{0D108BD9-81ED-4DB2-BD59-A6C34878D82A}">
                    <a16:rowId xmlns:a16="http://schemas.microsoft.com/office/drawing/2014/main" val="10000"/>
                  </a:ext>
                </a:extLst>
              </a:tr>
              <a:tr h="847520">
                <a:tc>
                  <a:txBody>
                    <a:bodyPr/>
                    <a:lstStyle/>
                    <a:p>
                      <a:pPr algn="ctr" fontAlgn="b"/>
                      <a:r>
                        <a:rPr lang="en-US" sz="2400" u="none" strike="noStrike" dirty="0">
                          <a:effectLst/>
                        </a:rPr>
                        <a:t>Within the same county</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38%</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47%</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44%</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b="0" i="0" u="none" strike="noStrike" dirty="0">
                          <a:solidFill>
                            <a:srgbClr val="000000"/>
                          </a:solidFill>
                          <a:effectLst/>
                          <a:latin typeface="+mj-lt"/>
                        </a:rPr>
                        <a:t>35%</a:t>
                      </a:r>
                    </a:p>
                  </a:txBody>
                  <a:tcPr marL="14288" marR="14288" marT="14288" marB="0" anchor="ctr"/>
                </a:tc>
                <a:extLst>
                  <a:ext uri="{0D108BD9-81ED-4DB2-BD59-A6C34878D82A}">
                    <a16:rowId xmlns:a16="http://schemas.microsoft.com/office/drawing/2014/main" val="10001"/>
                  </a:ext>
                </a:extLst>
              </a:tr>
              <a:tr h="847520">
                <a:tc>
                  <a:txBody>
                    <a:bodyPr/>
                    <a:lstStyle/>
                    <a:p>
                      <a:pPr algn="ctr" fontAlgn="b"/>
                      <a:r>
                        <a:rPr lang="en-US" sz="2400" u="none" strike="noStrike" dirty="0">
                          <a:effectLst/>
                        </a:rPr>
                        <a:t>In another county in California</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b="0" i="0" u="none" strike="noStrike" dirty="0">
                          <a:solidFill>
                            <a:srgbClr val="000000"/>
                          </a:solidFill>
                          <a:effectLst/>
                          <a:latin typeface="+mj-lt"/>
                        </a:rPr>
                        <a:t>20%</a:t>
                      </a:r>
                    </a:p>
                  </a:txBody>
                  <a:tcPr marL="14288" marR="14288" marT="14288" marB="0" anchor="ctr"/>
                </a:tc>
                <a:extLst>
                  <a:ext uri="{0D108BD9-81ED-4DB2-BD59-A6C34878D82A}">
                    <a16:rowId xmlns:a16="http://schemas.microsoft.com/office/drawing/2014/main" val="10002"/>
                  </a:ext>
                </a:extLst>
              </a:tr>
              <a:tr h="632122">
                <a:tc>
                  <a:txBody>
                    <a:bodyPr/>
                    <a:lstStyle/>
                    <a:p>
                      <a:pPr algn="ctr" fontAlgn="b"/>
                      <a:r>
                        <a:rPr lang="en-US" sz="2400" u="none" strike="noStrike" dirty="0">
                          <a:effectLst/>
                        </a:rPr>
                        <a:t>In another state</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31%</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19%</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22%</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b="0" i="0" u="none" strike="noStrike" dirty="0">
                          <a:solidFill>
                            <a:srgbClr val="000000"/>
                          </a:solidFill>
                          <a:effectLst/>
                          <a:latin typeface="+mj-lt"/>
                        </a:rPr>
                        <a:t>30%</a:t>
                      </a:r>
                    </a:p>
                  </a:txBody>
                  <a:tcPr marL="14288" marR="14288" marT="14288" marB="0" anchor="ctr"/>
                </a:tc>
                <a:extLst>
                  <a:ext uri="{0D108BD9-81ED-4DB2-BD59-A6C34878D82A}">
                    <a16:rowId xmlns:a16="http://schemas.microsoft.com/office/drawing/2014/main" val="10003"/>
                  </a:ext>
                </a:extLst>
              </a:tr>
              <a:tr h="632122">
                <a:tc>
                  <a:txBody>
                    <a:bodyPr/>
                    <a:lstStyle/>
                    <a:p>
                      <a:pPr algn="ctr" fontAlgn="b"/>
                      <a:r>
                        <a:rPr lang="en-US" sz="2400" u="none" strike="noStrike" dirty="0">
                          <a:effectLst/>
                        </a:rPr>
                        <a:t>Out of US</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1%</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2%</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1%</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b="0" i="0" u="none" strike="noStrike" dirty="0">
                          <a:solidFill>
                            <a:srgbClr val="000000"/>
                          </a:solidFill>
                          <a:effectLst/>
                          <a:latin typeface="+mj-lt"/>
                        </a:rPr>
                        <a:t>0%</a:t>
                      </a:r>
                    </a:p>
                  </a:txBody>
                  <a:tcPr marL="14288" marR="14288" marT="14288" marB="0" anchor="ctr"/>
                </a:tc>
                <a:extLst>
                  <a:ext uri="{0D108BD9-81ED-4DB2-BD59-A6C34878D82A}">
                    <a16:rowId xmlns:a16="http://schemas.microsoft.com/office/drawing/2014/main" val="10004"/>
                  </a:ext>
                </a:extLst>
              </a:tr>
              <a:tr h="632122">
                <a:tc>
                  <a:txBody>
                    <a:bodyPr/>
                    <a:lstStyle/>
                    <a:p>
                      <a:pPr algn="ctr" fontAlgn="b"/>
                      <a:r>
                        <a:rPr lang="en-US" sz="2400" u="none" strike="noStrike">
                          <a:effectLst/>
                        </a:rPr>
                        <a:t>Don't Know/Not sure</a:t>
                      </a:r>
                      <a:endParaRPr lang="en-US" sz="2400" b="0" i="0" u="none" strike="noStrike">
                        <a:solidFill>
                          <a:srgbClr val="000000"/>
                        </a:solidFill>
                        <a:effectLst/>
                        <a:latin typeface="+mj-lt"/>
                      </a:endParaRPr>
                    </a:p>
                  </a:txBody>
                  <a:tcPr marL="14288" marR="14288" marT="14288" marB="0" anchor="ctr"/>
                </a:tc>
                <a:tc>
                  <a:txBody>
                    <a:bodyPr/>
                    <a:lstStyle/>
                    <a:p>
                      <a:pPr algn="ctr" fontAlgn="b"/>
                      <a:r>
                        <a:rPr lang="en-US" sz="2400" u="none" strike="noStrike">
                          <a:effectLst/>
                        </a:rPr>
                        <a:t>7%</a:t>
                      </a:r>
                      <a:endParaRPr lang="en-US" sz="2400" b="0" i="0" u="none" strike="noStrike">
                        <a:solidFill>
                          <a:srgbClr val="000000"/>
                        </a:solidFill>
                        <a:effectLst/>
                        <a:latin typeface="+mj-lt"/>
                      </a:endParaRPr>
                    </a:p>
                  </a:txBody>
                  <a:tcPr marL="14288" marR="14288" marT="14288" marB="0" anchor="ctr"/>
                </a:tc>
                <a:tc>
                  <a:txBody>
                    <a:bodyPr/>
                    <a:lstStyle/>
                    <a:p>
                      <a:pPr algn="ctr" fontAlgn="b"/>
                      <a:r>
                        <a:rPr lang="en-US" sz="2400" u="none" strike="noStrike" dirty="0">
                          <a:effectLst/>
                        </a:rPr>
                        <a:t>12%</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13%</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b="0" i="0" u="none" strike="noStrike" dirty="0">
                          <a:solidFill>
                            <a:srgbClr val="000000"/>
                          </a:solidFill>
                          <a:effectLst/>
                          <a:latin typeface="+mj-lt"/>
                        </a:rPr>
                        <a:t>14%</a:t>
                      </a:r>
                    </a:p>
                  </a:txBody>
                  <a:tcPr marL="14288" marR="14288" marT="14288" marB="0" anchor="ctr"/>
                </a:tc>
                <a:extLst>
                  <a:ext uri="{0D108BD9-81ED-4DB2-BD59-A6C34878D82A}">
                    <a16:rowId xmlns:a16="http://schemas.microsoft.com/office/drawing/2014/main" val="10005"/>
                  </a:ext>
                </a:extLst>
              </a:tr>
              <a:tr h="847520">
                <a:tc>
                  <a:txBody>
                    <a:bodyPr/>
                    <a:lstStyle/>
                    <a:p>
                      <a:pPr algn="ctr" fontAlgn="b"/>
                      <a:r>
                        <a:rPr lang="en-US" sz="2400" u="none" strike="noStrike" dirty="0">
                          <a:effectLst/>
                        </a:rPr>
                        <a:t>Total</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100%</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100%</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u="none" strike="noStrike" dirty="0">
                          <a:effectLst/>
                        </a:rPr>
                        <a:t>100%</a:t>
                      </a:r>
                      <a:endParaRPr lang="en-US" sz="2400" b="0" i="0" u="none" strike="noStrike" dirty="0">
                        <a:solidFill>
                          <a:srgbClr val="000000"/>
                        </a:solidFill>
                        <a:effectLst/>
                        <a:latin typeface="+mj-lt"/>
                      </a:endParaRPr>
                    </a:p>
                  </a:txBody>
                  <a:tcPr marL="14288" marR="14288" marT="14288" marB="0" anchor="ctr"/>
                </a:tc>
                <a:tc>
                  <a:txBody>
                    <a:bodyPr/>
                    <a:lstStyle/>
                    <a:p>
                      <a:pPr algn="ctr" fontAlgn="b"/>
                      <a:r>
                        <a:rPr lang="en-US" sz="2400" b="0" i="0" u="none" strike="noStrike" dirty="0">
                          <a:solidFill>
                            <a:srgbClr val="000000"/>
                          </a:solidFill>
                          <a:effectLst/>
                          <a:latin typeface="+mj-lt"/>
                        </a:rPr>
                        <a:t>100%</a:t>
                      </a:r>
                    </a:p>
                  </a:txBody>
                  <a:tcPr marL="14288" marR="14288" marT="14288" marB="0" anchor="ctr"/>
                </a:tc>
                <a:extLst>
                  <a:ext uri="{0D108BD9-81ED-4DB2-BD59-A6C34878D82A}">
                    <a16:rowId xmlns:a16="http://schemas.microsoft.com/office/drawing/2014/main" val="10006"/>
                  </a:ext>
                </a:extLst>
              </a:tr>
            </a:tbl>
          </a:graphicData>
        </a:graphic>
      </p:graphicFrame>
      <p:sp>
        <p:nvSpPr>
          <p:cNvPr id="7" name="TextBox 6"/>
          <p:cNvSpPr txBox="1"/>
          <p:nvPr/>
        </p:nvSpPr>
        <p:spPr>
          <a:xfrm>
            <a:off x="2218266" y="2429481"/>
            <a:ext cx="13851467" cy="55399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entury Gothic" panose="020F0302020204030204"/>
                <a:ea typeface="+mn-ea"/>
                <a:cs typeface="+mn-cs"/>
              </a:rPr>
              <a:t>Location of Seller’s New Home</a:t>
            </a:r>
          </a:p>
        </p:txBody>
      </p:sp>
      <p:sp>
        <p:nvSpPr>
          <p:cNvPr id="6" name="Slide Number Placeholder 2">
            <a:extLst>
              <a:ext uri="{FF2B5EF4-FFF2-40B4-BE49-F238E27FC236}">
                <a16:creationId xmlns:a16="http://schemas.microsoft.com/office/drawing/2014/main" id="{4CC49696-5F0A-4E61-B9B8-890D4BECE791}"/>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2019 Housing Market Survey</a:t>
            </a:r>
            <a:endPar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CALIFORNIA ASSOCIATION OF REALTORS® </a:t>
            </a:r>
          </a:p>
        </p:txBody>
      </p:sp>
    </p:spTree>
    <p:extLst>
      <p:ext uri="{BB962C8B-B14F-4D97-AF65-F5344CB8AC3E}">
        <p14:creationId xmlns:p14="http://schemas.microsoft.com/office/powerpoint/2010/main" val="320552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D603-347B-49ED-80CD-360FC9A71399}"/>
              </a:ext>
            </a:extLst>
          </p:cNvPr>
          <p:cNvSpPr>
            <a:spLocks noGrp="1"/>
          </p:cNvSpPr>
          <p:nvPr>
            <p:ph type="title"/>
          </p:nvPr>
        </p:nvSpPr>
        <p:spPr>
          <a:xfrm>
            <a:off x="1358026" y="809737"/>
            <a:ext cx="12662774" cy="1214179"/>
          </a:xfrm>
        </p:spPr>
        <p:txBody>
          <a:bodyPr/>
          <a:lstStyle/>
          <a:p>
            <a:r>
              <a:rPr lang="en-US" dirty="0"/>
              <a:t>California Net Domestic Migration</a:t>
            </a:r>
            <a:br>
              <a:rPr lang="en-US" dirty="0"/>
            </a:br>
            <a:r>
              <a:rPr lang="en-US" sz="3600" dirty="0">
                <a:solidFill>
                  <a:schemeClr val="bg1"/>
                </a:solidFill>
              </a:rPr>
              <a:t>Out-Migration is Accelerating</a:t>
            </a:r>
          </a:p>
        </p:txBody>
      </p:sp>
      <p:graphicFrame>
        <p:nvGraphicFramePr>
          <p:cNvPr id="3" name="Chart 2">
            <a:extLst>
              <a:ext uri="{FF2B5EF4-FFF2-40B4-BE49-F238E27FC236}">
                <a16:creationId xmlns:a16="http://schemas.microsoft.com/office/drawing/2014/main" id="{831FF832-820B-4001-A403-9757703EFA89}"/>
              </a:ext>
            </a:extLst>
          </p:cNvPr>
          <p:cNvGraphicFramePr>
            <a:graphicFrameLocks noGrp="1"/>
          </p:cNvGraphicFramePr>
          <p:nvPr/>
        </p:nvGraphicFramePr>
        <p:xfrm>
          <a:off x="819906" y="2023916"/>
          <a:ext cx="16629893" cy="6929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02E40E0-C7E4-4F09-9DCF-364ABF17D1AA}"/>
              </a:ext>
            </a:extLst>
          </p:cNvPr>
          <p:cNvSpPr txBox="1"/>
          <p:nvPr/>
        </p:nvSpPr>
        <p:spPr>
          <a:xfrm>
            <a:off x="10972800" y="9829125"/>
            <a:ext cx="5562600" cy="338554"/>
          </a:xfrm>
          <a:prstGeom prst="rect">
            <a:avLst/>
          </a:prstGeom>
          <a:noFill/>
        </p:spPr>
        <p:txBody>
          <a:bodyPr wrap="square" rtlCol="0">
            <a:spAutoFit/>
          </a:bodyPr>
          <a:lstStyle/>
          <a:p>
            <a:r>
              <a:rPr lang="en-US" sz="1600" dirty="0">
                <a:solidFill>
                  <a:schemeClr val="accent1"/>
                </a:solidFill>
              </a:rPr>
              <a:t>Source: Census Bureau, American Community Survey</a:t>
            </a:r>
          </a:p>
        </p:txBody>
      </p:sp>
    </p:spTree>
    <p:extLst>
      <p:ext uri="{BB962C8B-B14F-4D97-AF65-F5344CB8AC3E}">
        <p14:creationId xmlns:p14="http://schemas.microsoft.com/office/powerpoint/2010/main" val="2583151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081671"/>
            <a:ext cx="10668000" cy="212365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solidFill>
                <a:effectLst/>
                <a:uLnTx/>
                <a:uFillTx/>
                <a:latin typeface="Century Gothic" panose="020F0302020204030204"/>
                <a:ea typeface="Lato Semibold" panose="020F0502020204030203" pitchFamily="34" charset="0"/>
                <a:cs typeface="Lato Semibold" panose="020F0502020204030203" pitchFamily="34" charset="0"/>
              </a:rPr>
              <a:t>Other threats to the market</a:t>
            </a:r>
          </a:p>
        </p:txBody>
      </p:sp>
      <p:sp>
        <p:nvSpPr>
          <p:cNvPr id="6" name="Rectangle 5">
            <a:extLst>
              <a:ext uri="{FF2B5EF4-FFF2-40B4-BE49-F238E27FC236}">
                <a16:creationId xmlns:a16="http://schemas.microsoft.com/office/drawing/2014/main" id="{4FF82536-A525-4A68-B493-14E5BB284020}"/>
              </a:ext>
            </a:extLst>
          </p:cNvPr>
          <p:cNvSpPr/>
          <p:nvPr/>
        </p:nvSpPr>
        <p:spPr>
          <a:xfrm>
            <a:off x="5105400" y="1"/>
            <a:ext cx="152400" cy="66674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67084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358026" y="809737"/>
            <a:ext cx="11672174" cy="757130"/>
          </a:xfrm>
        </p:spPr>
        <p:txBody>
          <a:bodyPr/>
          <a:lstStyle/>
          <a:p>
            <a:r>
              <a:rPr lang="en-US" sz="4800" dirty="0"/>
              <a:t>Wildfire insurance crisis</a:t>
            </a:r>
            <a:endParaRPr lang="en-US" dirty="0"/>
          </a:p>
        </p:txBody>
      </p:sp>
      <p:sp>
        <p:nvSpPr>
          <p:cNvPr id="6" name="Slide Number Placeholder 2">
            <a:extLst>
              <a:ext uri="{FF2B5EF4-FFF2-40B4-BE49-F238E27FC236}">
                <a16:creationId xmlns:a16="http://schemas.microsoft.com/office/drawing/2014/main" id="{F8627F1C-7580-4B23-A534-310A11E36E5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33</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9" name="Content Placeholder 2">
            <a:extLst>
              <a:ext uri="{FF2B5EF4-FFF2-40B4-BE49-F238E27FC236}">
                <a16:creationId xmlns:a16="http://schemas.microsoft.com/office/drawing/2014/main" id="{72B50B48-FE85-4819-9FE0-D04B71090FCE}"/>
              </a:ext>
            </a:extLst>
          </p:cNvPr>
          <p:cNvSpPr txBox="1">
            <a:spLocks/>
          </p:cNvSpPr>
          <p:nvPr/>
        </p:nvSpPr>
        <p:spPr>
          <a:xfrm>
            <a:off x="1367551" y="2400300"/>
            <a:ext cx="15773400" cy="6324600"/>
          </a:xfrm>
          <a:prstGeom prst="rect">
            <a:avLst/>
          </a:prstGeom>
        </p:spPr>
        <p:txBody>
          <a:bodyP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342900" marR="0" lvl="0" indent="-34290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entury Gothic" panose="020B0502020202020204" pitchFamily="34" charset="0"/>
              </a:rPr>
              <a:t>California homeowners struggle to buy fire insurance</a:t>
            </a:r>
          </a:p>
          <a:p>
            <a:pPr marL="342900" marR="0" lvl="0" indent="-34290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entury Gothic" panose="020B0502020202020204" pitchFamily="34" charset="0"/>
              </a:rPr>
              <a:t>Stung by $24 billion in losses, insurers are raising rates and dumping customers</a:t>
            </a:r>
          </a:p>
          <a:p>
            <a:pPr marL="342900" marR="0" lvl="0" indent="-34290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entury Gothic" panose="020B0502020202020204" pitchFamily="34" charset="0"/>
              </a:rPr>
              <a:t>Homeowners are finding their premium up by thousands of dollars</a:t>
            </a:r>
          </a:p>
          <a:p>
            <a:pPr marL="342900" marR="0" lvl="0" indent="-34290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Century Gothic" panose="020B0502020202020204" pitchFamily="34" charset="0"/>
            </a:endParaRPr>
          </a:p>
          <a:p>
            <a:pPr marL="342900" marR="0" lvl="0" indent="-342900" algn="l" defTabSz="13716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4000" dirty="0">
              <a:solidFill>
                <a:prstClr val="black"/>
              </a:solidFill>
              <a:latin typeface="Century Gothic" panose="020B0502020202020204" pitchFamily="34" charset="0"/>
            </a:endParaRPr>
          </a:p>
          <a:p>
            <a:pPr marL="457200" marR="0" lvl="1" indent="0" algn="l" defTabSz="13716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l" defTabSz="1371600" rtl="0" eaLnBrk="1" fontAlgn="auto" latinLnBrk="0" hangingPunct="1">
              <a:lnSpc>
                <a:spcPct val="150000"/>
              </a:lnSpc>
              <a:spcBef>
                <a:spcPts val="150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63912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358026" y="809737"/>
            <a:ext cx="13424774" cy="715581"/>
          </a:xfrm>
        </p:spPr>
        <p:txBody>
          <a:bodyPr/>
          <a:lstStyle/>
          <a:p>
            <a:r>
              <a:rPr lang="en-US" dirty="0"/>
              <a:t>Wildfires caused many to have insurance issues</a:t>
            </a:r>
          </a:p>
        </p:txBody>
      </p:sp>
      <p:sp>
        <p:nvSpPr>
          <p:cNvPr id="6" name="Slide Number Placeholder 2">
            <a:extLst>
              <a:ext uri="{FF2B5EF4-FFF2-40B4-BE49-F238E27FC236}">
                <a16:creationId xmlns:a16="http://schemas.microsoft.com/office/drawing/2014/main" id="{F8627F1C-7580-4B23-A534-310A11E36E5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34</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grpSp>
        <p:nvGrpSpPr>
          <p:cNvPr id="8" name="Group 7">
            <a:extLst>
              <a:ext uri="{FF2B5EF4-FFF2-40B4-BE49-F238E27FC236}">
                <a16:creationId xmlns:a16="http://schemas.microsoft.com/office/drawing/2014/main" id="{C142D859-22E8-449C-B9AA-0F107E5FFFB2}"/>
              </a:ext>
            </a:extLst>
          </p:cNvPr>
          <p:cNvGrpSpPr/>
          <p:nvPr/>
        </p:nvGrpSpPr>
        <p:grpSpPr>
          <a:xfrm>
            <a:off x="4038600" y="3473047"/>
            <a:ext cx="11604455" cy="3227924"/>
            <a:chOff x="1353405" y="1732106"/>
            <a:chExt cx="4759373" cy="2151949"/>
          </a:xfrm>
        </p:grpSpPr>
        <p:sp>
          <p:nvSpPr>
            <p:cNvPr id="9" name="TextBox 8">
              <a:extLst>
                <a:ext uri="{FF2B5EF4-FFF2-40B4-BE49-F238E27FC236}">
                  <a16:creationId xmlns:a16="http://schemas.microsoft.com/office/drawing/2014/main" id="{AF7662C0-3673-4FD6-8D02-4C36EFBBE147}"/>
                </a:ext>
              </a:extLst>
            </p:cNvPr>
            <p:cNvSpPr txBox="1"/>
            <p:nvPr/>
          </p:nvSpPr>
          <p:spPr>
            <a:xfrm>
              <a:off x="1353405" y="1732106"/>
              <a:ext cx="1243507" cy="1169551"/>
            </a:xfrm>
            <a:prstGeom prst="rect">
              <a:avLst/>
            </a:prstGeom>
            <a:noFill/>
          </p:spPr>
          <p:txBody>
            <a:bodyPr wrap="square" rtlCol="0">
              <a:spAutoFit/>
            </a:bodyPr>
            <a:lstStyle/>
            <a:p>
              <a:r>
                <a:rPr lang="en-US" sz="10800" dirty="0">
                  <a:solidFill>
                    <a:schemeClr val="accent1"/>
                  </a:solidFill>
                  <a:latin typeface="Hadassah Friedlaender" panose="020B0604020202020204" pitchFamily="18" charset="-79"/>
                  <a:cs typeface="Hadassah Friedlaender" panose="020B0604020202020204" pitchFamily="18" charset="-79"/>
                </a:rPr>
                <a:t>27%</a:t>
              </a:r>
            </a:p>
          </p:txBody>
        </p:sp>
        <p:sp>
          <p:nvSpPr>
            <p:cNvPr id="10" name="TextBox 9">
              <a:extLst>
                <a:ext uri="{FF2B5EF4-FFF2-40B4-BE49-F238E27FC236}">
                  <a16:creationId xmlns:a16="http://schemas.microsoft.com/office/drawing/2014/main" id="{79E4CECE-931E-49A6-A696-A53B41CD2B59}"/>
                </a:ext>
              </a:extLst>
            </p:cNvPr>
            <p:cNvSpPr txBox="1"/>
            <p:nvPr/>
          </p:nvSpPr>
          <p:spPr>
            <a:xfrm>
              <a:off x="2437752" y="1852730"/>
              <a:ext cx="3675026" cy="2031325"/>
            </a:xfrm>
            <a:prstGeom prst="rect">
              <a:avLst/>
            </a:prstGeom>
            <a:noFill/>
          </p:spPr>
          <p:txBody>
            <a:bodyPr wrap="square" rtlCol="0">
              <a:spAutoFit/>
            </a:bodyPr>
            <a:lstStyle/>
            <a:p>
              <a:r>
                <a:rPr lang="en-US" sz="4800" dirty="0">
                  <a:solidFill>
                    <a:schemeClr val="bg1"/>
                  </a:solidFill>
                </a:rPr>
                <a:t>have had issues with fire insurance (either themselves or their clients)</a:t>
              </a:r>
            </a:p>
            <a:p>
              <a:endParaRPr lang="en-US" sz="4800" dirty="0">
                <a:solidFill>
                  <a:schemeClr val="bg1"/>
                </a:solidFill>
              </a:endParaRPr>
            </a:p>
          </p:txBody>
        </p:sp>
      </p:grpSp>
      <p:sp>
        <p:nvSpPr>
          <p:cNvPr id="12" name="TextBox 11">
            <a:extLst>
              <a:ext uri="{FF2B5EF4-FFF2-40B4-BE49-F238E27FC236}">
                <a16:creationId xmlns:a16="http://schemas.microsoft.com/office/drawing/2014/main" id="{60C04C1A-B480-49F5-A4F4-6365E961970E}"/>
              </a:ext>
            </a:extLst>
          </p:cNvPr>
          <p:cNvSpPr txBox="1"/>
          <p:nvPr/>
        </p:nvSpPr>
        <p:spPr>
          <a:xfrm>
            <a:off x="982582" y="8648700"/>
            <a:ext cx="13647817" cy="338554"/>
          </a:xfrm>
          <a:prstGeom prst="rect">
            <a:avLst/>
          </a:prstGeom>
          <a:noFill/>
        </p:spPr>
        <p:txBody>
          <a:bodyPr wrap="square" rtlCol="0">
            <a:spAutoFit/>
          </a:bodyPr>
          <a:lstStyle/>
          <a:p>
            <a:pPr lvl="0">
              <a:defRPr/>
            </a:pPr>
            <a:r>
              <a:rPr lang="en-US" sz="1600" i="1" dirty="0">
                <a:solidFill>
                  <a:schemeClr val="bg1"/>
                </a:solidFill>
              </a:rPr>
              <a:t>Have you or your clients had difficulties with fire insurance/homeowner’s insurance that covers damage due to fire? </a:t>
            </a:r>
            <a:r>
              <a:rPr kumimoji="0" lang="en-US" sz="1600" b="0" i="1" u="none" strike="noStrike" kern="1200" cap="none" spc="0" normalizeH="0" baseline="0" noProof="0" dirty="0">
                <a:ln>
                  <a:noFill/>
                </a:ln>
                <a:solidFill>
                  <a:schemeClr val="bg1"/>
                </a:solidFill>
                <a:effectLst/>
                <a:uLnTx/>
                <a:uFillTx/>
                <a:latin typeface="Century Gothic"/>
                <a:ea typeface="+mn-ea"/>
                <a:cs typeface="+mn-cs"/>
              </a:rPr>
              <a:t>(n=3,224)</a:t>
            </a:r>
          </a:p>
        </p:txBody>
      </p:sp>
    </p:spTree>
    <p:extLst>
      <p:ext uri="{BB962C8B-B14F-4D97-AF65-F5344CB8AC3E}">
        <p14:creationId xmlns:p14="http://schemas.microsoft.com/office/powerpoint/2010/main" val="222383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358026" y="809737"/>
            <a:ext cx="11672174" cy="715581"/>
          </a:xfrm>
        </p:spPr>
        <p:txBody>
          <a:bodyPr/>
          <a:lstStyle/>
          <a:p>
            <a:r>
              <a:rPr lang="en-US" dirty="0"/>
              <a:t>Issues encountered</a:t>
            </a:r>
          </a:p>
        </p:txBody>
      </p:sp>
      <p:sp>
        <p:nvSpPr>
          <p:cNvPr id="6" name="Slide Number Placeholder 2">
            <a:extLst>
              <a:ext uri="{FF2B5EF4-FFF2-40B4-BE49-F238E27FC236}">
                <a16:creationId xmlns:a16="http://schemas.microsoft.com/office/drawing/2014/main" id="{F8627F1C-7580-4B23-A534-310A11E36E5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35</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8D43DFFD-1F4D-4575-8272-1C19249116D9}"/>
              </a:ext>
            </a:extLst>
          </p:cNvPr>
          <p:cNvSpPr txBox="1"/>
          <p:nvPr/>
        </p:nvSpPr>
        <p:spPr>
          <a:xfrm>
            <a:off x="2743200" y="2781300"/>
            <a:ext cx="14478000" cy="4524315"/>
          </a:xfrm>
          <a:prstGeom prst="rect">
            <a:avLst/>
          </a:prstGeom>
          <a:noFill/>
        </p:spPr>
        <p:txBody>
          <a:bodyPr wrap="square" rtlCol="0">
            <a:spAutoFit/>
          </a:bodyPr>
          <a:lstStyle/>
          <a:p>
            <a:pPr marL="685800" indent="-685800">
              <a:buFont typeface="Arial" panose="020B0604020202020204" pitchFamily="34" charset="0"/>
              <a:buChar char="•"/>
            </a:pPr>
            <a:r>
              <a:rPr lang="en-US" sz="9600" dirty="0">
                <a:solidFill>
                  <a:schemeClr val="accent1"/>
                </a:solidFill>
                <a:latin typeface="Hadassah Friedlaender" panose="020B0604020202020204" pitchFamily="18" charset="-79"/>
                <a:cs typeface="Hadassah Friedlaender" panose="020B0604020202020204" pitchFamily="18" charset="-79"/>
              </a:rPr>
              <a:t>42% </a:t>
            </a:r>
            <a:r>
              <a:rPr lang="en-US" sz="4800" dirty="0">
                <a:solidFill>
                  <a:schemeClr val="bg1"/>
                </a:solidFill>
              </a:rPr>
              <a:t>had difficulty in obtaining insurance </a:t>
            </a:r>
          </a:p>
          <a:p>
            <a:pPr marL="685800" indent="-685800">
              <a:buFont typeface="Arial" panose="020B0604020202020204" pitchFamily="34" charset="0"/>
              <a:buChar char="•"/>
            </a:pPr>
            <a:r>
              <a:rPr lang="en-US" sz="9600" dirty="0">
                <a:solidFill>
                  <a:schemeClr val="accent1"/>
                </a:solidFill>
                <a:latin typeface="Hadassah Friedlaender" panose="020B0604020202020204" pitchFamily="18" charset="-79"/>
                <a:cs typeface="Hadassah Friedlaender" panose="020B0604020202020204" pitchFamily="18" charset="-79"/>
              </a:rPr>
              <a:t>32% </a:t>
            </a:r>
            <a:r>
              <a:rPr lang="en-US" sz="4800" dirty="0">
                <a:solidFill>
                  <a:schemeClr val="bg1"/>
                </a:solidFill>
              </a:rPr>
              <a:t>had an increase in premium</a:t>
            </a:r>
          </a:p>
          <a:p>
            <a:pPr marL="685800" indent="-685800">
              <a:buFont typeface="Arial" panose="020B0604020202020204" pitchFamily="34" charset="0"/>
              <a:buChar char="•"/>
            </a:pPr>
            <a:r>
              <a:rPr lang="en-US" sz="9600" dirty="0">
                <a:solidFill>
                  <a:schemeClr val="accent1"/>
                </a:solidFill>
                <a:latin typeface="Hadassah Friedlaender" panose="020B0604020202020204" pitchFamily="18" charset="-79"/>
                <a:cs typeface="Hadassah Friedlaender" panose="020B0604020202020204" pitchFamily="18" charset="-79"/>
              </a:rPr>
              <a:t>24% </a:t>
            </a:r>
            <a:r>
              <a:rPr lang="en-US" sz="4800" dirty="0">
                <a:solidFill>
                  <a:schemeClr val="bg1"/>
                </a:solidFill>
              </a:rPr>
              <a:t>had a policy cancellation</a:t>
            </a:r>
          </a:p>
        </p:txBody>
      </p:sp>
      <p:sp>
        <p:nvSpPr>
          <p:cNvPr id="14" name="TextBox 13">
            <a:extLst>
              <a:ext uri="{FF2B5EF4-FFF2-40B4-BE49-F238E27FC236}">
                <a16:creationId xmlns:a16="http://schemas.microsoft.com/office/drawing/2014/main" id="{6CD12B3D-9AE1-4863-865A-B5C60A69D1CE}"/>
              </a:ext>
            </a:extLst>
          </p:cNvPr>
          <p:cNvSpPr txBox="1"/>
          <p:nvPr/>
        </p:nvSpPr>
        <p:spPr>
          <a:xfrm>
            <a:off x="914400" y="8903408"/>
            <a:ext cx="8458200" cy="338554"/>
          </a:xfrm>
          <a:prstGeom prst="rect">
            <a:avLst/>
          </a:prstGeom>
          <a:noFill/>
        </p:spPr>
        <p:txBody>
          <a:bodyPr wrap="square" rtlCol="0">
            <a:spAutoFit/>
          </a:bodyPr>
          <a:lstStyle/>
          <a:p>
            <a:pPr lvl="0">
              <a:defRPr/>
            </a:pPr>
            <a:r>
              <a:rPr lang="en-US" sz="1400" i="1" dirty="0">
                <a:solidFill>
                  <a:schemeClr val="bg1"/>
                </a:solidFill>
              </a:rPr>
              <a:t>Which of the following issues have been </a:t>
            </a:r>
            <a:r>
              <a:rPr lang="en-US" sz="1600" i="1" dirty="0">
                <a:solidFill>
                  <a:schemeClr val="bg1"/>
                </a:solidFill>
              </a:rPr>
              <a:t>encountered</a:t>
            </a:r>
            <a:r>
              <a:rPr lang="en-US" sz="1400" i="1" dirty="0">
                <a:solidFill>
                  <a:schemeClr val="bg1"/>
                </a:solidFill>
              </a:rPr>
              <a:t>? Please select all that apply. </a:t>
            </a:r>
            <a:r>
              <a:rPr kumimoji="0" lang="en-US" sz="1400" b="0" i="1" u="none" strike="noStrike" kern="1200" cap="none" spc="0" normalizeH="0" baseline="0" noProof="0" dirty="0">
                <a:ln>
                  <a:noFill/>
                </a:ln>
                <a:solidFill>
                  <a:schemeClr val="bg1"/>
                </a:solidFill>
                <a:effectLst/>
                <a:uLnTx/>
                <a:uFillTx/>
                <a:latin typeface="Century Gothic"/>
                <a:ea typeface="+mn-ea"/>
                <a:cs typeface="+mn-cs"/>
              </a:rPr>
              <a:t>(n=1,687)</a:t>
            </a:r>
          </a:p>
        </p:txBody>
      </p:sp>
    </p:spTree>
    <p:extLst>
      <p:ext uri="{BB962C8B-B14F-4D97-AF65-F5344CB8AC3E}">
        <p14:creationId xmlns:p14="http://schemas.microsoft.com/office/powerpoint/2010/main" val="1606210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358026" y="809737"/>
            <a:ext cx="11062574" cy="1338828"/>
          </a:xfrm>
        </p:spPr>
        <p:txBody>
          <a:bodyPr/>
          <a:lstStyle/>
          <a:p>
            <a:r>
              <a:rPr lang="en-US" dirty="0"/>
              <a:t>Inability to obtain insurance is hurting </a:t>
            </a:r>
            <a:r>
              <a:rPr lang="en-US" dirty="0">
                <a:solidFill>
                  <a:schemeClr val="bg1"/>
                </a:solidFill>
              </a:rPr>
              <a:t>the housing market</a:t>
            </a:r>
          </a:p>
        </p:txBody>
      </p:sp>
      <p:sp>
        <p:nvSpPr>
          <p:cNvPr id="6" name="Slide Number Placeholder 2">
            <a:extLst>
              <a:ext uri="{FF2B5EF4-FFF2-40B4-BE49-F238E27FC236}">
                <a16:creationId xmlns:a16="http://schemas.microsoft.com/office/drawing/2014/main" id="{F8627F1C-7580-4B23-A534-310A11E36E5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36</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grpSp>
        <p:nvGrpSpPr>
          <p:cNvPr id="5" name="Group 4">
            <a:extLst>
              <a:ext uri="{FF2B5EF4-FFF2-40B4-BE49-F238E27FC236}">
                <a16:creationId xmlns:a16="http://schemas.microsoft.com/office/drawing/2014/main" id="{40C6F9EE-C0F9-41E6-AEED-38D572B1D525}"/>
              </a:ext>
            </a:extLst>
          </p:cNvPr>
          <p:cNvGrpSpPr/>
          <p:nvPr/>
        </p:nvGrpSpPr>
        <p:grpSpPr>
          <a:xfrm>
            <a:off x="3886200" y="3314700"/>
            <a:ext cx="11604455" cy="3966588"/>
            <a:chOff x="1353405" y="1732106"/>
            <a:chExt cx="4759373" cy="2644392"/>
          </a:xfrm>
        </p:grpSpPr>
        <p:sp>
          <p:nvSpPr>
            <p:cNvPr id="7" name="TextBox 6">
              <a:extLst>
                <a:ext uri="{FF2B5EF4-FFF2-40B4-BE49-F238E27FC236}">
                  <a16:creationId xmlns:a16="http://schemas.microsoft.com/office/drawing/2014/main" id="{FE28C207-8711-4538-A109-A2EE88CC12C4}"/>
                </a:ext>
              </a:extLst>
            </p:cNvPr>
            <p:cNvSpPr txBox="1"/>
            <p:nvPr/>
          </p:nvSpPr>
          <p:spPr>
            <a:xfrm>
              <a:off x="1353405" y="1732106"/>
              <a:ext cx="1243507" cy="1169551"/>
            </a:xfrm>
            <a:prstGeom prst="rect">
              <a:avLst/>
            </a:prstGeom>
            <a:noFill/>
          </p:spPr>
          <p:txBody>
            <a:bodyPr wrap="square" rtlCol="0">
              <a:spAutoFit/>
            </a:bodyPr>
            <a:lstStyle/>
            <a:p>
              <a:r>
                <a:rPr lang="en-US" sz="10800" dirty="0">
                  <a:solidFill>
                    <a:schemeClr val="accent1"/>
                  </a:solidFill>
                  <a:latin typeface="Hadassah Friedlaender" panose="020B0604020202020204" pitchFamily="18" charset="-79"/>
                  <a:cs typeface="Hadassah Friedlaender" panose="020B0604020202020204" pitchFamily="18" charset="-79"/>
                </a:rPr>
                <a:t>34%</a:t>
              </a:r>
            </a:p>
          </p:txBody>
        </p:sp>
        <p:sp>
          <p:nvSpPr>
            <p:cNvPr id="8" name="TextBox 7">
              <a:extLst>
                <a:ext uri="{FF2B5EF4-FFF2-40B4-BE49-F238E27FC236}">
                  <a16:creationId xmlns:a16="http://schemas.microsoft.com/office/drawing/2014/main" id="{FEFFC5A2-1B02-4751-8964-9DA4AF8C7F53}"/>
                </a:ext>
              </a:extLst>
            </p:cNvPr>
            <p:cNvSpPr txBox="1"/>
            <p:nvPr/>
          </p:nvSpPr>
          <p:spPr>
            <a:xfrm>
              <a:off x="2437752" y="1852730"/>
              <a:ext cx="3675026" cy="2523768"/>
            </a:xfrm>
            <a:prstGeom prst="rect">
              <a:avLst/>
            </a:prstGeom>
            <a:noFill/>
          </p:spPr>
          <p:txBody>
            <a:bodyPr wrap="square" rtlCol="0">
              <a:spAutoFit/>
            </a:bodyPr>
            <a:lstStyle/>
            <a:p>
              <a:r>
                <a:rPr lang="en-US" sz="4800" dirty="0">
                  <a:solidFill>
                    <a:schemeClr val="bg1"/>
                  </a:solidFill>
                </a:rPr>
                <a:t>had a potential buyer decide not to buy because they had difficulty obtaining fire insurance</a:t>
              </a:r>
            </a:p>
            <a:p>
              <a:endParaRPr lang="en-US" sz="4800" dirty="0">
                <a:solidFill>
                  <a:schemeClr val="bg1"/>
                </a:solidFill>
              </a:endParaRPr>
            </a:p>
          </p:txBody>
        </p:sp>
      </p:grpSp>
      <p:sp>
        <p:nvSpPr>
          <p:cNvPr id="9" name="TextBox 8">
            <a:extLst>
              <a:ext uri="{FF2B5EF4-FFF2-40B4-BE49-F238E27FC236}">
                <a16:creationId xmlns:a16="http://schemas.microsoft.com/office/drawing/2014/main" id="{610BB1FA-500C-4BB2-809D-F74CCC16D9E3}"/>
              </a:ext>
            </a:extLst>
          </p:cNvPr>
          <p:cNvSpPr txBox="1"/>
          <p:nvPr/>
        </p:nvSpPr>
        <p:spPr>
          <a:xfrm>
            <a:off x="918414" y="8767468"/>
            <a:ext cx="12420600" cy="338554"/>
          </a:xfrm>
          <a:prstGeom prst="rect">
            <a:avLst/>
          </a:prstGeom>
          <a:noFill/>
        </p:spPr>
        <p:txBody>
          <a:bodyPr wrap="square" rtlCol="0">
            <a:spAutoFit/>
          </a:bodyPr>
          <a:lstStyle/>
          <a:p>
            <a:pPr lvl="0">
              <a:defRPr/>
            </a:pPr>
            <a:r>
              <a:rPr lang="en-US" sz="1600" i="1" dirty="0">
                <a:solidFill>
                  <a:schemeClr val="bg1"/>
                </a:solidFill>
              </a:rPr>
              <a:t>Have you had any potential buyer who decided not to buy because they had difficulty obtaining fire insurance? </a:t>
            </a:r>
            <a:r>
              <a:rPr kumimoji="0" lang="en-US" sz="1600" b="0" i="1" u="none" strike="noStrike" kern="1200" cap="none" spc="0" normalizeH="0" baseline="0" noProof="0" dirty="0">
                <a:ln>
                  <a:noFill/>
                </a:ln>
                <a:solidFill>
                  <a:schemeClr val="bg1"/>
                </a:solidFill>
                <a:effectLst/>
                <a:uLnTx/>
                <a:uFillTx/>
                <a:latin typeface="Century Gothic"/>
                <a:ea typeface="+mn-ea"/>
                <a:cs typeface="+mn-cs"/>
              </a:rPr>
              <a:t>(n=1,687)</a:t>
            </a:r>
          </a:p>
        </p:txBody>
      </p:sp>
    </p:spTree>
    <p:extLst>
      <p:ext uri="{BB962C8B-B14F-4D97-AF65-F5344CB8AC3E}">
        <p14:creationId xmlns:p14="http://schemas.microsoft.com/office/powerpoint/2010/main" val="341854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15125700" y="5143500"/>
            <a:ext cx="31623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dirty="0"/>
              <a:t>page</a:t>
            </a:r>
          </a:p>
          <a:p>
            <a:pPr algn="l"/>
            <a:fld id="{37D409AB-2201-4E18-8A34-C31753AD9B06}" type="slidenum">
              <a:rPr smtClean="0"/>
              <a:pPr algn="l"/>
              <a:t>37</a:t>
            </a:fld>
            <a:endParaRPr dirty="0"/>
          </a:p>
        </p:txBody>
      </p:sp>
      <p:sp>
        <p:nvSpPr>
          <p:cNvPr id="5" name="TextBox 4"/>
          <p:cNvSpPr txBox="1"/>
          <p:nvPr/>
        </p:nvSpPr>
        <p:spPr>
          <a:xfrm>
            <a:off x="2971800" y="4420225"/>
            <a:ext cx="7277100" cy="2123658"/>
          </a:xfrm>
          <a:prstGeom prst="rect">
            <a:avLst/>
          </a:prstGeom>
          <a:noFill/>
        </p:spPr>
        <p:txBody>
          <a:bodyPr wrap="square" rtlCol="0">
            <a:spAutoFit/>
          </a:bodyPr>
          <a:lstStyle/>
          <a:p>
            <a:pPr algn="r"/>
            <a:r>
              <a:rPr lang="en-US" sz="4400" b="1" dirty="0" err="1">
                <a:solidFill>
                  <a:schemeClr val="accent3"/>
                </a:solidFill>
              </a:rPr>
              <a:t>iBuyer</a:t>
            </a:r>
            <a:r>
              <a:rPr lang="en-US" sz="4400" b="1" dirty="0">
                <a:solidFill>
                  <a:schemeClr val="accent3"/>
                </a:solidFill>
              </a:rPr>
              <a:t>: </a:t>
            </a:r>
          </a:p>
          <a:p>
            <a:pPr algn="r"/>
            <a:r>
              <a:rPr lang="en-US" sz="4400" b="1" dirty="0">
                <a:solidFill>
                  <a:schemeClr val="bg1"/>
                </a:solidFill>
              </a:rPr>
              <a:t>a niche, a real threat or an opportunity?</a:t>
            </a:r>
            <a:endParaRPr lang="uk-UA" sz="4400" b="1" dirty="0">
              <a:solidFill>
                <a:schemeClr val="bg1"/>
              </a:solidFill>
            </a:endParaRPr>
          </a:p>
        </p:txBody>
      </p:sp>
      <p:sp>
        <p:nvSpPr>
          <p:cNvPr id="6" name="Oval 5"/>
          <p:cNvSpPr/>
          <p:nvPr/>
        </p:nvSpPr>
        <p:spPr>
          <a:xfrm>
            <a:off x="11239500" y="3200400"/>
            <a:ext cx="3886200" cy="3886200"/>
          </a:xfrm>
          <a:prstGeom prst="ellipse">
            <a:avLst/>
          </a:prstGeom>
          <a:solidFill>
            <a:schemeClr val="tx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11506200" y="2889036"/>
            <a:ext cx="3352800" cy="4508927"/>
          </a:xfrm>
          <a:prstGeom prst="rect">
            <a:avLst/>
          </a:prstGeom>
          <a:noFill/>
        </p:spPr>
        <p:txBody>
          <a:bodyPr wrap="square" rtlCol="0">
            <a:spAutoFit/>
          </a:bodyPr>
          <a:lstStyle/>
          <a:p>
            <a:pPr algn="ctr"/>
            <a:r>
              <a:rPr lang="en-US" sz="28700" b="1" dirty="0">
                <a:solidFill>
                  <a:schemeClr val="accent1"/>
                </a:solidFill>
              </a:rPr>
              <a:t>?</a:t>
            </a:r>
            <a:endParaRPr lang="uk-UA" sz="28700" b="1" dirty="0">
              <a:solidFill>
                <a:schemeClr val="accent1"/>
              </a:solidFill>
            </a:endParaRPr>
          </a:p>
        </p:txBody>
      </p:sp>
    </p:spTree>
    <p:extLst>
      <p:ext uri="{BB962C8B-B14F-4D97-AF65-F5344CB8AC3E}">
        <p14:creationId xmlns:p14="http://schemas.microsoft.com/office/powerpoint/2010/main" val="55009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1754326"/>
          </a:xfrm>
          <a:prstGeom prst="rect">
            <a:avLst/>
          </a:prstGeom>
          <a:noFill/>
        </p:spPr>
        <p:txBody>
          <a:bodyPr wrap="square" rtlCol="0">
            <a:spAutoFit/>
          </a:bodyPr>
          <a:lstStyle/>
          <a:p>
            <a:pPr algn="ctr"/>
            <a:r>
              <a:rPr lang="en-US" sz="5400" b="1" dirty="0">
                <a:solidFill>
                  <a:schemeClr val="bg1"/>
                </a:solidFill>
              </a:rPr>
              <a:t>The industry has seen new </a:t>
            </a:r>
            <a:r>
              <a:rPr lang="en-US" sz="5400" b="1" dirty="0">
                <a:solidFill>
                  <a:schemeClr val="accent1"/>
                </a:solidFill>
              </a:rPr>
              <a:t>internal </a:t>
            </a:r>
            <a:r>
              <a:rPr lang="en-US" sz="5400" b="1" dirty="0">
                <a:solidFill>
                  <a:schemeClr val="bg1"/>
                </a:solidFill>
              </a:rPr>
              <a:t>models…</a:t>
            </a:r>
            <a:endParaRPr lang="en-US" sz="5400" b="1" dirty="0">
              <a:solidFill>
                <a:schemeClr val="accent1"/>
              </a:solidFill>
            </a:endParaRP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9818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EFBA-50AA-4275-8397-9CF4943E4A1A}"/>
              </a:ext>
            </a:extLst>
          </p:cNvPr>
          <p:cNvSpPr>
            <a:spLocks noGrp="1"/>
          </p:cNvSpPr>
          <p:nvPr>
            <p:ph type="title"/>
          </p:nvPr>
        </p:nvSpPr>
        <p:spPr>
          <a:xfrm>
            <a:off x="1295400" y="485013"/>
            <a:ext cx="16459200" cy="1214179"/>
          </a:xfrm>
        </p:spPr>
        <p:txBody>
          <a:bodyPr/>
          <a:lstStyle/>
          <a:p>
            <a:r>
              <a:rPr lang="en-US" dirty="0"/>
              <a:t>Shift of power: broker to agent</a:t>
            </a:r>
            <a:br>
              <a:rPr lang="en-US" dirty="0"/>
            </a:br>
            <a:r>
              <a:rPr lang="en-US" sz="3600" b="0" dirty="0">
                <a:solidFill>
                  <a:schemeClr val="bg1"/>
                </a:solidFill>
              </a:rPr>
              <a:t>Technology is the driving vehicle</a:t>
            </a:r>
          </a:p>
        </p:txBody>
      </p:sp>
      <p:pic>
        <p:nvPicPr>
          <p:cNvPr id="3" name="Picture 2">
            <a:extLst>
              <a:ext uri="{FF2B5EF4-FFF2-40B4-BE49-F238E27FC236}">
                <a16:creationId xmlns:a16="http://schemas.microsoft.com/office/drawing/2014/main" id="{62A2728D-B835-45E1-98C7-AD9AC91F545B}"/>
              </a:ext>
            </a:extLst>
          </p:cNvPr>
          <p:cNvPicPr/>
          <p:nvPr/>
        </p:nvPicPr>
        <p:blipFill rotWithShape="1">
          <a:blip r:embed="rId2"/>
          <a:srcRect b="6687"/>
          <a:stretch/>
        </p:blipFill>
        <p:spPr>
          <a:xfrm>
            <a:off x="4770751" y="4116432"/>
            <a:ext cx="8153478" cy="4145532"/>
          </a:xfrm>
          <a:prstGeom prst="rect">
            <a:avLst/>
          </a:prstGeom>
        </p:spPr>
      </p:pic>
      <p:sp>
        <p:nvSpPr>
          <p:cNvPr id="4" name="Slide Number Placeholder 2">
            <a:extLst>
              <a:ext uri="{FF2B5EF4-FFF2-40B4-BE49-F238E27FC236}">
                <a16:creationId xmlns:a16="http://schemas.microsoft.com/office/drawing/2014/main" id="{B5FD534E-8938-45E7-8207-BBEE8C9D6416}"/>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39</a:t>
            </a:fld>
            <a:endParaRPr dirty="0"/>
          </a:p>
        </p:txBody>
      </p:sp>
      <p:sp>
        <p:nvSpPr>
          <p:cNvPr id="12" name="TextBox 11">
            <a:extLst>
              <a:ext uri="{FF2B5EF4-FFF2-40B4-BE49-F238E27FC236}">
                <a16:creationId xmlns:a16="http://schemas.microsoft.com/office/drawing/2014/main" id="{B112D5F1-D259-448E-9E69-A83195D9C8D5}"/>
              </a:ext>
            </a:extLst>
          </p:cNvPr>
          <p:cNvSpPr txBox="1"/>
          <p:nvPr/>
        </p:nvSpPr>
        <p:spPr>
          <a:xfrm>
            <a:off x="1274618" y="3564289"/>
            <a:ext cx="4191000" cy="507831"/>
          </a:xfrm>
          <a:prstGeom prst="rect">
            <a:avLst/>
          </a:prstGeom>
          <a:noFill/>
        </p:spPr>
        <p:txBody>
          <a:bodyPr wrap="square" rtlCol="0">
            <a:spAutoFit/>
          </a:bodyPr>
          <a:lstStyle/>
          <a:p>
            <a:r>
              <a:rPr lang="en-US" b="1" dirty="0">
                <a:solidFill>
                  <a:schemeClr val="bg1"/>
                </a:solidFill>
              </a:rPr>
              <a:t>Broker-centric</a:t>
            </a:r>
          </a:p>
        </p:txBody>
      </p:sp>
      <p:sp>
        <p:nvSpPr>
          <p:cNvPr id="36" name="TextBox 35">
            <a:extLst>
              <a:ext uri="{FF2B5EF4-FFF2-40B4-BE49-F238E27FC236}">
                <a16:creationId xmlns:a16="http://schemas.microsoft.com/office/drawing/2014/main" id="{B112D5F1-D259-448E-9E69-A83195D9C8D5}"/>
              </a:ext>
            </a:extLst>
          </p:cNvPr>
          <p:cNvSpPr txBox="1"/>
          <p:nvPr/>
        </p:nvSpPr>
        <p:spPr>
          <a:xfrm>
            <a:off x="14097000" y="3519313"/>
            <a:ext cx="4191000" cy="507831"/>
          </a:xfrm>
          <a:prstGeom prst="rect">
            <a:avLst/>
          </a:prstGeom>
          <a:noFill/>
        </p:spPr>
        <p:txBody>
          <a:bodyPr wrap="square" rtlCol="0">
            <a:spAutoFit/>
          </a:bodyPr>
          <a:lstStyle/>
          <a:p>
            <a:r>
              <a:rPr lang="en-US" b="1" dirty="0">
                <a:solidFill>
                  <a:schemeClr val="bg1"/>
                </a:solidFill>
              </a:rPr>
              <a:t>Agent-centric</a:t>
            </a:r>
          </a:p>
        </p:txBody>
      </p:sp>
      <p:cxnSp>
        <p:nvCxnSpPr>
          <p:cNvPr id="6" name="Straight Arrow Connector 5">
            <a:extLst>
              <a:ext uri="{FF2B5EF4-FFF2-40B4-BE49-F238E27FC236}">
                <a16:creationId xmlns:a16="http://schemas.microsoft.com/office/drawing/2014/main" id="{DAB1C17B-501F-405C-BA6F-5177A7D665F8}"/>
              </a:ext>
            </a:extLst>
          </p:cNvPr>
          <p:cNvCxnSpPr>
            <a:cxnSpLocks/>
          </p:cNvCxnSpPr>
          <p:nvPr/>
        </p:nvCxnSpPr>
        <p:spPr>
          <a:xfrm>
            <a:off x="4572000" y="2992925"/>
            <a:ext cx="832599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7" name="Graphic 36" descr="User network">
            <a:extLst>
              <a:ext uri="{FF2B5EF4-FFF2-40B4-BE49-F238E27FC236}">
                <a16:creationId xmlns:a16="http://schemas.microsoft.com/office/drawing/2014/main" id="{C5A73657-2383-438F-84AA-FECACE8B0C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0072" y="2317431"/>
            <a:ext cx="1219200" cy="1219200"/>
          </a:xfrm>
          <a:prstGeom prst="rect">
            <a:avLst/>
          </a:prstGeom>
        </p:spPr>
      </p:pic>
      <p:pic>
        <p:nvPicPr>
          <p:cNvPr id="38" name="Graphic 37" descr="Connections">
            <a:extLst>
              <a:ext uri="{FF2B5EF4-FFF2-40B4-BE49-F238E27FC236}">
                <a16:creationId xmlns:a16="http://schemas.microsoft.com/office/drawing/2014/main" id="{7AC094DC-48B2-46C9-A7B2-308297DAE9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30400" y="2203268"/>
            <a:ext cx="1333363" cy="1333363"/>
          </a:xfrm>
          <a:prstGeom prst="rect">
            <a:avLst/>
          </a:prstGeom>
        </p:spPr>
      </p:pic>
      <p:grpSp>
        <p:nvGrpSpPr>
          <p:cNvPr id="39" name="Group 38">
            <a:extLst>
              <a:ext uri="{FF2B5EF4-FFF2-40B4-BE49-F238E27FC236}">
                <a16:creationId xmlns:a16="http://schemas.microsoft.com/office/drawing/2014/main" id="{85723DFD-9249-4C4A-89E5-B94D26CC95D9}"/>
              </a:ext>
            </a:extLst>
          </p:cNvPr>
          <p:cNvGrpSpPr/>
          <p:nvPr/>
        </p:nvGrpSpPr>
        <p:grpSpPr>
          <a:xfrm>
            <a:off x="1401684" y="6648360"/>
            <a:ext cx="3703717" cy="2533740"/>
            <a:chOff x="5867400" y="4257676"/>
            <a:chExt cx="3703717" cy="2533740"/>
          </a:xfrm>
        </p:grpSpPr>
        <p:sp>
          <p:nvSpPr>
            <p:cNvPr id="40" name="TextBox 39">
              <a:extLst>
                <a:ext uri="{FF2B5EF4-FFF2-40B4-BE49-F238E27FC236}">
                  <a16:creationId xmlns:a16="http://schemas.microsoft.com/office/drawing/2014/main" id="{8F034499-FCA1-4DE7-9EF0-204EAAD8355A}"/>
                </a:ext>
              </a:extLst>
            </p:cNvPr>
            <p:cNvSpPr txBox="1"/>
            <p:nvPr/>
          </p:nvSpPr>
          <p:spPr>
            <a:xfrm>
              <a:off x="5867401" y="4621591"/>
              <a:ext cx="3703716" cy="2169825"/>
            </a:xfrm>
            <a:prstGeom prst="rect">
              <a:avLst/>
            </a:prstGeom>
            <a:noFill/>
            <a:ln>
              <a:noFill/>
            </a:ln>
          </p:spPr>
          <p:txBody>
            <a:bodyPr wrap="square" rtlCol="0">
              <a:spAutoFit/>
            </a:bodyPr>
            <a:lstStyle/>
            <a:p>
              <a:r>
                <a:rPr lang="en-US" b="1" dirty="0">
                  <a:solidFill>
                    <a:schemeClr val="bg1"/>
                  </a:solidFill>
                  <a:latin typeface="+mj-lt"/>
                </a:rPr>
                <a:t>1960s-1970s</a:t>
              </a:r>
              <a:endParaRPr lang="en-US" b="1" dirty="0">
                <a:latin typeface="+mj-lt"/>
              </a:endParaRPr>
            </a:p>
            <a:p>
              <a:r>
                <a:rPr lang="en-US" b="1" dirty="0">
                  <a:solidFill>
                    <a:schemeClr val="accent1"/>
                  </a:solidFill>
                  <a:latin typeface="+mj-lt"/>
                </a:rPr>
                <a:t>Main frame computer</a:t>
              </a:r>
            </a:p>
            <a:p>
              <a:r>
                <a:rPr lang="en-US" dirty="0">
                  <a:solidFill>
                    <a:schemeClr val="bg1"/>
                  </a:solidFill>
                  <a:latin typeface="+mj-lt"/>
                </a:rPr>
                <a:t>Broker has all the information</a:t>
              </a:r>
              <a:endParaRPr lang="uk-UA" dirty="0">
                <a:solidFill>
                  <a:schemeClr val="bg1"/>
                </a:solidFill>
                <a:latin typeface="+mj-lt"/>
              </a:endParaRPr>
            </a:p>
          </p:txBody>
        </p:sp>
        <p:cxnSp>
          <p:nvCxnSpPr>
            <p:cNvPr id="41" name="Straight Connector 40">
              <a:extLst>
                <a:ext uri="{FF2B5EF4-FFF2-40B4-BE49-F238E27FC236}">
                  <a16:creationId xmlns:a16="http://schemas.microsoft.com/office/drawing/2014/main" id="{771493A6-00E0-4A86-B55C-165EF18FF88F}"/>
                </a:ext>
              </a:extLst>
            </p:cNvPr>
            <p:cNvCxnSpPr/>
            <p:nvPr/>
          </p:nvCxnSpPr>
          <p:spPr>
            <a:xfrm>
              <a:off x="5867400" y="4257676"/>
              <a:ext cx="21336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42" name="Graphic 41" descr="Monitor">
            <a:extLst>
              <a:ext uri="{FF2B5EF4-FFF2-40B4-BE49-F238E27FC236}">
                <a16:creationId xmlns:a16="http://schemas.microsoft.com/office/drawing/2014/main" id="{2BA3DA70-5CE8-406C-8A10-26FDB427C5C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9208" y="5075911"/>
            <a:ext cx="1590290" cy="1590290"/>
          </a:xfrm>
          <a:prstGeom prst="rect">
            <a:avLst/>
          </a:prstGeom>
        </p:spPr>
      </p:pic>
      <p:sp>
        <p:nvSpPr>
          <p:cNvPr id="43" name="Oval 42">
            <a:extLst>
              <a:ext uri="{FF2B5EF4-FFF2-40B4-BE49-F238E27FC236}">
                <a16:creationId xmlns:a16="http://schemas.microsoft.com/office/drawing/2014/main" id="{5B6C7885-7BE1-4365-A714-F54B6CC01173}"/>
              </a:ext>
            </a:extLst>
          </p:cNvPr>
          <p:cNvSpPr/>
          <p:nvPr/>
        </p:nvSpPr>
        <p:spPr>
          <a:xfrm>
            <a:off x="2137209" y="5427884"/>
            <a:ext cx="662550" cy="6782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B27616-E480-4ADD-A3B4-58C4D03845DD}"/>
              </a:ext>
            </a:extLst>
          </p:cNvPr>
          <p:cNvGrpSpPr/>
          <p:nvPr/>
        </p:nvGrpSpPr>
        <p:grpSpPr>
          <a:xfrm>
            <a:off x="13838790" y="6374104"/>
            <a:ext cx="4077788" cy="2118241"/>
            <a:chOff x="5867400" y="4257676"/>
            <a:chExt cx="4077788" cy="2118241"/>
          </a:xfrm>
        </p:grpSpPr>
        <p:sp>
          <p:nvSpPr>
            <p:cNvPr id="45" name="TextBox 44">
              <a:extLst>
                <a:ext uri="{FF2B5EF4-FFF2-40B4-BE49-F238E27FC236}">
                  <a16:creationId xmlns:a16="http://schemas.microsoft.com/office/drawing/2014/main" id="{58AFBF45-68E3-404D-B907-462761AB2D86}"/>
                </a:ext>
              </a:extLst>
            </p:cNvPr>
            <p:cNvSpPr txBox="1"/>
            <p:nvPr/>
          </p:nvSpPr>
          <p:spPr>
            <a:xfrm>
              <a:off x="5867400" y="4621591"/>
              <a:ext cx="4077788" cy="1754326"/>
            </a:xfrm>
            <a:prstGeom prst="rect">
              <a:avLst/>
            </a:prstGeom>
            <a:noFill/>
          </p:spPr>
          <p:txBody>
            <a:bodyPr wrap="square" rtlCol="0">
              <a:spAutoFit/>
            </a:bodyPr>
            <a:lstStyle/>
            <a:p>
              <a:r>
                <a:rPr lang="en-US" b="1" dirty="0">
                  <a:solidFill>
                    <a:schemeClr val="bg1"/>
                  </a:solidFill>
                  <a:latin typeface="+mj-lt"/>
                </a:rPr>
                <a:t>1980s-1990s</a:t>
              </a:r>
              <a:endParaRPr lang="en-US" b="1" dirty="0">
                <a:latin typeface="+mj-lt"/>
              </a:endParaRPr>
            </a:p>
            <a:p>
              <a:r>
                <a:rPr lang="en-US" b="1" dirty="0">
                  <a:solidFill>
                    <a:schemeClr val="accent1"/>
                  </a:solidFill>
                  <a:latin typeface="+mj-lt"/>
                </a:rPr>
                <a:t>Personal computers</a:t>
              </a:r>
            </a:p>
            <a:p>
              <a:r>
                <a:rPr lang="en-US" dirty="0">
                  <a:solidFill>
                    <a:schemeClr val="bg1"/>
                  </a:solidFill>
                  <a:latin typeface="+mj-lt"/>
                </a:rPr>
                <a:t>Agents have more information access</a:t>
              </a:r>
              <a:endParaRPr lang="uk-UA" dirty="0">
                <a:solidFill>
                  <a:schemeClr val="bg1"/>
                </a:solidFill>
                <a:latin typeface="+mj-lt"/>
              </a:endParaRPr>
            </a:p>
          </p:txBody>
        </p:sp>
        <p:cxnSp>
          <p:nvCxnSpPr>
            <p:cNvPr id="46" name="Straight Connector 45">
              <a:extLst>
                <a:ext uri="{FF2B5EF4-FFF2-40B4-BE49-F238E27FC236}">
                  <a16:creationId xmlns:a16="http://schemas.microsoft.com/office/drawing/2014/main" id="{2ABFDF0B-479B-4B56-8F89-C39AC604FAB8}"/>
                </a:ext>
              </a:extLst>
            </p:cNvPr>
            <p:cNvCxnSpPr/>
            <p:nvPr/>
          </p:nvCxnSpPr>
          <p:spPr>
            <a:xfrm>
              <a:off x="5867400" y="4257676"/>
              <a:ext cx="21336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47" name="Graphic 46" descr="Television">
            <a:extLst>
              <a:ext uri="{FF2B5EF4-FFF2-40B4-BE49-F238E27FC236}">
                <a16:creationId xmlns:a16="http://schemas.microsoft.com/office/drawing/2014/main" id="{55A75EB2-66F5-42A2-B3B0-5DEEEC3E96E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55937" y="5297091"/>
            <a:ext cx="1094854" cy="1094854"/>
          </a:xfrm>
          <a:prstGeom prst="rect">
            <a:avLst/>
          </a:prstGeom>
        </p:spPr>
      </p:pic>
      <p:pic>
        <p:nvPicPr>
          <p:cNvPr id="48" name="Graphic 47" descr="Laptop">
            <a:extLst>
              <a:ext uri="{FF2B5EF4-FFF2-40B4-BE49-F238E27FC236}">
                <a16:creationId xmlns:a16="http://schemas.microsoft.com/office/drawing/2014/main" id="{89351F5B-6DDF-4FAF-83E7-B5E709AC124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812664" y="5477545"/>
            <a:ext cx="914400" cy="914400"/>
          </a:xfrm>
          <a:prstGeom prst="rect">
            <a:avLst/>
          </a:prstGeom>
        </p:spPr>
      </p:pic>
      <p:sp>
        <p:nvSpPr>
          <p:cNvPr id="49" name="Oval 48">
            <a:extLst>
              <a:ext uri="{FF2B5EF4-FFF2-40B4-BE49-F238E27FC236}">
                <a16:creationId xmlns:a16="http://schemas.microsoft.com/office/drawing/2014/main" id="{15B8F629-BE76-49E1-820B-D913D60752A1}"/>
              </a:ext>
            </a:extLst>
          </p:cNvPr>
          <p:cNvSpPr/>
          <p:nvPr/>
        </p:nvSpPr>
        <p:spPr>
          <a:xfrm>
            <a:off x="15425751" y="5614425"/>
            <a:ext cx="355225" cy="355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E67FDD0-2D2E-4211-88AC-9057EB584209}"/>
              </a:ext>
            </a:extLst>
          </p:cNvPr>
          <p:cNvSpPr/>
          <p:nvPr/>
        </p:nvSpPr>
        <p:spPr>
          <a:xfrm>
            <a:off x="14120310" y="5741891"/>
            <a:ext cx="266700" cy="2667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91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TitMedHomePrice"/>
          <p:cNvSpPr>
            <a:spLocks noGrp="1" noChangeArrowheads="1"/>
          </p:cNvSpPr>
          <p:nvPr>
            <p:ph type="title"/>
          </p:nvPr>
        </p:nvSpPr>
        <p:spPr>
          <a:xfrm>
            <a:off x="1358026" y="809737"/>
            <a:ext cx="14110574" cy="715581"/>
          </a:xfrm>
        </p:spPr>
        <p:txBody>
          <a:bodyPr>
            <a:noAutofit/>
          </a:bodyPr>
          <a:lstStyle/>
          <a:p>
            <a:r>
              <a:rPr lang="en-US" dirty="0"/>
              <a:t>A strong start for 2020</a:t>
            </a:r>
            <a:endParaRPr lang="en-US" dirty="0">
              <a:solidFill>
                <a:schemeClr val="bg1"/>
              </a:solidFill>
            </a:endParaRPr>
          </a:p>
        </p:txBody>
      </p:sp>
      <p:sp>
        <p:nvSpPr>
          <p:cNvPr id="6" name="Slide Number Placeholder 2">
            <a:extLst>
              <a:ext uri="{FF2B5EF4-FFF2-40B4-BE49-F238E27FC236}">
                <a16:creationId xmlns:a16="http://schemas.microsoft.com/office/drawing/2014/main" id="{19320F86-35F8-45BD-A9B1-1FFD1A05DA50}"/>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a:t>
            </a:fld>
            <a:endParaRPr dirty="0"/>
          </a:p>
        </p:txBody>
      </p:sp>
      <p:graphicFrame>
        <p:nvGraphicFramePr>
          <p:cNvPr id="2" name="Chart 1"/>
          <p:cNvGraphicFramePr/>
          <p:nvPr>
            <p:extLst>
              <p:ext uri="{D42A27DB-BD31-4B8C-83A1-F6EECF244321}">
                <p14:modId xmlns:p14="http://schemas.microsoft.com/office/powerpoint/2010/main" val="1815052949"/>
              </p:ext>
            </p:extLst>
          </p:nvPr>
        </p:nvGraphicFramePr>
        <p:xfrm>
          <a:off x="800100" y="2324100"/>
          <a:ext cx="16687800" cy="6303997"/>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2">
            <a:extLst>
              <a:ext uri="{FF2B5EF4-FFF2-40B4-BE49-F238E27FC236}">
                <a16:creationId xmlns:a16="http://schemas.microsoft.com/office/drawing/2014/main" id="{FC6B9961-9B8E-4D47-B7D5-61054018E58C}"/>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2240687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EFBA-50AA-4275-8397-9CF4943E4A1A}"/>
              </a:ext>
            </a:extLst>
          </p:cNvPr>
          <p:cNvSpPr>
            <a:spLocks noGrp="1"/>
          </p:cNvSpPr>
          <p:nvPr>
            <p:ph type="title"/>
          </p:nvPr>
        </p:nvSpPr>
        <p:spPr>
          <a:xfrm>
            <a:off x="1295400" y="485013"/>
            <a:ext cx="16459200" cy="715581"/>
          </a:xfrm>
        </p:spPr>
        <p:txBody>
          <a:bodyPr/>
          <a:lstStyle/>
          <a:p>
            <a:r>
              <a:rPr lang="en-US" dirty="0"/>
              <a:t>The next shift: agent to consumer???</a:t>
            </a:r>
            <a:endParaRPr lang="en-US" sz="3600" b="0" dirty="0">
              <a:solidFill>
                <a:schemeClr val="bg1"/>
              </a:solidFill>
            </a:endParaRPr>
          </a:p>
        </p:txBody>
      </p:sp>
      <p:pic>
        <p:nvPicPr>
          <p:cNvPr id="3" name="Picture 2">
            <a:extLst>
              <a:ext uri="{FF2B5EF4-FFF2-40B4-BE49-F238E27FC236}">
                <a16:creationId xmlns:a16="http://schemas.microsoft.com/office/drawing/2014/main" id="{62A2728D-B835-45E1-98C7-AD9AC91F545B}"/>
              </a:ext>
            </a:extLst>
          </p:cNvPr>
          <p:cNvPicPr/>
          <p:nvPr/>
        </p:nvPicPr>
        <p:blipFill rotWithShape="1">
          <a:blip r:embed="rId2"/>
          <a:srcRect b="6687"/>
          <a:stretch/>
        </p:blipFill>
        <p:spPr>
          <a:xfrm>
            <a:off x="4770751" y="3904807"/>
            <a:ext cx="8153478" cy="4145532"/>
          </a:xfrm>
          <a:prstGeom prst="rect">
            <a:avLst/>
          </a:prstGeom>
        </p:spPr>
      </p:pic>
      <p:sp>
        <p:nvSpPr>
          <p:cNvPr id="4" name="Slide Number Placeholder 2">
            <a:extLst>
              <a:ext uri="{FF2B5EF4-FFF2-40B4-BE49-F238E27FC236}">
                <a16:creationId xmlns:a16="http://schemas.microsoft.com/office/drawing/2014/main" id="{B5FD534E-8938-45E7-8207-BBEE8C9D6416}"/>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40</a:t>
            </a:fld>
            <a:endParaRPr dirty="0"/>
          </a:p>
        </p:txBody>
      </p:sp>
      <p:pic>
        <p:nvPicPr>
          <p:cNvPr id="11" name="Graphic 10" descr="Connections">
            <a:extLst>
              <a:ext uri="{FF2B5EF4-FFF2-40B4-BE49-F238E27FC236}">
                <a16:creationId xmlns:a16="http://schemas.microsoft.com/office/drawing/2014/main" id="{D13E19CA-ADDF-4025-BD81-3FC81CF30D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618" y="2019300"/>
            <a:ext cx="1333363" cy="1333363"/>
          </a:xfrm>
          <a:prstGeom prst="rect">
            <a:avLst/>
          </a:prstGeom>
        </p:spPr>
      </p:pic>
      <p:sp>
        <p:nvSpPr>
          <p:cNvPr id="12" name="TextBox 11">
            <a:extLst>
              <a:ext uri="{FF2B5EF4-FFF2-40B4-BE49-F238E27FC236}">
                <a16:creationId xmlns:a16="http://schemas.microsoft.com/office/drawing/2014/main" id="{B112D5F1-D259-448E-9E69-A83195D9C8D5}"/>
              </a:ext>
            </a:extLst>
          </p:cNvPr>
          <p:cNvSpPr txBox="1"/>
          <p:nvPr/>
        </p:nvSpPr>
        <p:spPr>
          <a:xfrm>
            <a:off x="1274618" y="3352664"/>
            <a:ext cx="4191000" cy="507831"/>
          </a:xfrm>
          <a:prstGeom prst="rect">
            <a:avLst/>
          </a:prstGeom>
          <a:noFill/>
        </p:spPr>
        <p:txBody>
          <a:bodyPr wrap="square" rtlCol="0">
            <a:spAutoFit/>
          </a:bodyPr>
          <a:lstStyle/>
          <a:p>
            <a:r>
              <a:rPr lang="en-US" b="1" dirty="0">
                <a:solidFill>
                  <a:schemeClr val="bg1"/>
                </a:solidFill>
              </a:rPr>
              <a:t>Agent-centric</a:t>
            </a:r>
          </a:p>
        </p:txBody>
      </p:sp>
      <p:grpSp>
        <p:nvGrpSpPr>
          <p:cNvPr id="18" name="Group 17">
            <a:extLst>
              <a:ext uri="{FF2B5EF4-FFF2-40B4-BE49-F238E27FC236}">
                <a16:creationId xmlns:a16="http://schemas.microsoft.com/office/drawing/2014/main" id="{16919C75-E5F3-457E-89BE-A6022EA76766}"/>
              </a:ext>
            </a:extLst>
          </p:cNvPr>
          <p:cNvGrpSpPr/>
          <p:nvPr/>
        </p:nvGrpSpPr>
        <p:grpSpPr>
          <a:xfrm>
            <a:off x="783773" y="5998328"/>
            <a:ext cx="4077788" cy="2116972"/>
            <a:chOff x="5867400" y="4258945"/>
            <a:chExt cx="4077788" cy="2116972"/>
          </a:xfrm>
        </p:grpSpPr>
        <p:sp>
          <p:nvSpPr>
            <p:cNvPr id="19" name="TextBox 18">
              <a:extLst>
                <a:ext uri="{FF2B5EF4-FFF2-40B4-BE49-F238E27FC236}">
                  <a16:creationId xmlns:a16="http://schemas.microsoft.com/office/drawing/2014/main" id="{19FDC17C-BB69-4A1A-9530-BBFE7BC96504}"/>
                </a:ext>
              </a:extLst>
            </p:cNvPr>
            <p:cNvSpPr txBox="1"/>
            <p:nvPr/>
          </p:nvSpPr>
          <p:spPr>
            <a:xfrm>
              <a:off x="5867400" y="4621591"/>
              <a:ext cx="4077788" cy="1754326"/>
            </a:xfrm>
            <a:prstGeom prst="rect">
              <a:avLst/>
            </a:prstGeom>
            <a:noFill/>
          </p:spPr>
          <p:txBody>
            <a:bodyPr wrap="square" rtlCol="0">
              <a:spAutoFit/>
            </a:bodyPr>
            <a:lstStyle/>
            <a:p>
              <a:r>
                <a:rPr lang="en-US" b="1" dirty="0">
                  <a:solidFill>
                    <a:schemeClr val="bg1"/>
                  </a:solidFill>
                  <a:latin typeface="+mj-lt"/>
                </a:rPr>
                <a:t>1980s-1990s</a:t>
              </a:r>
              <a:endParaRPr lang="en-US" b="1" dirty="0">
                <a:latin typeface="+mj-lt"/>
              </a:endParaRPr>
            </a:p>
            <a:p>
              <a:r>
                <a:rPr lang="en-US" b="1" dirty="0">
                  <a:solidFill>
                    <a:schemeClr val="accent1"/>
                  </a:solidFill>
                  <a:latin typeface="+mj-lt"/>
                </a:rPr>
                <a:t>Personal computers</a:t>
              </a:r>
            </a:p>
            <a:p>
              <a:r>
                <a:rPr lang="en-US" dirty="0">
                  <a:solidFill>
                    <a:schemeClr val="bg1"/>
                  </a:solidFill>
                  <a:latin typeface="+mj-lt"/>
                </a:rPr>
                <a:t>Agents have more information access</a:t>
              </a:r>
              <a:endParaRPr lang="uk-UA" dirty="0">
                <a:solidFill>
                  <a:schemeClr val="bg1"/>
                </a:solidFill>
                <a:latin typeface="+mj-lt"/>
              </a:endParaRPr>
            </a:p>
          </p:txBody>
        </p:sp>
        <p:cxnSp>
          <p:nvCxnSpPr>
            <p:cNvPr id="20" name="Straight Connector 19">
              <a:extLst>
                <a:ext uri="{FF2B5EF4-FFF2-40B4-BE49-F238E27FC236}">
                  <a16:creationId xmlns:a16="http://schemas.microsoft.com/office/drawing/2014/main" id="{348C36B4-C470-4EE6-9E3D-CDB388AAEE05}"/>
                </a:ext>
              </a:extLst>
            </p:cNvPr>
            <p:cNvCxnSpPr/>
            <p:nvPr/>
          </p:nvCxnSpPr>
          <p:spPr>
            <a:xfrm>
              <a:off x="6172912" y="4258945"/>
              <a:ext cx="21336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21" name="Graphic 20" descr="Television">
            <a:extLst>
              <a:ext uri="{FF2B5EF4-FFF2-40B4-BE49-F238E27FC236}">
                <a16:creationId xmlns:a16="http://schemas.microsoft.com/office/drawing/2014/main" id="{82422C85-3ECA-49BB-98ED-B46F5CEF19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2558" y="4903474"/>
            <a:ext cx="1094854" cy="1094854"/>
          </a:xfrm>
          <a:prstGeom prst="rect">
            <a:avLst/>
          </a:prstGeom>
        </p:spPr>
      </p:pic>
      <p:pic>
        <p:nvPicPr>
          <p:cNvPr id="22" name="Graphic 21" descr="Laptop">
            <a:extLst>
              <a:ext uri="{FF2B5EF4-FFF2-40B4-BE49-F238E27FC236}">
                <a16:creationId xmlns:a16="http://schemas.microsoft.com/office/drawing/2014/main" id="{BBE03184-2051-4A56-A708-962BE6CFBC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9285" y="5083928"/>
            <a:ext cx="914400" cy="914400"/>
          </a:xfrm>
          <a:prstGeom prst="rect">
            <a:avLst/>
          </a:prstGeom>
        </p:spPr>
      </p:pic>
      <p:sp>
        <p:nvSpPr>
          <p:cNvPr id="23" name="Oval 22">
            <a:extLst>
              <a:ext uri="{FF2B5EF4-FFF2-40B4-BE49-F238E27FC236}">
                <a16:creationId xmlns:a16="http://schemas.microsoft.com/office/drawing/2014/main" id="{FFEC8F15-9E27-424D-A91F-D8013C784F51}"/>
              </a:ext>
            </a:extLst>
          </p:cNvPr>
          <p:cNvSpPr/>
          <p:nvPr/>
        </p:nvSpPr>
        <p:spPr>
          <a:xfrm>
            <a:off x="2702372" y="5220808"/>
            <a:ext cx="355225" cy="355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B4A1676-44C0-4ACC-9374-ED34B87E3607}"/>
              </a:ext>
            </a:extLst>
          </p:cNvPr>
          <p:cNvSpPr/>
          <p:nvPr/>
        </p:nvSpPr>
        <p:spPr>
          <a:xfrm>
            <a:off x="1396931" y="5348274"/>
            <a:ext cx="266700" cy="2667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A5494B-646B-4156-A6F1-E2241DEC9EBE}"/>
              </a:ext>
            </a:extLst>
          </p:cNvPr>
          <p:cNvGrpSpPr/>
          <p:nvPr/>
        </p:nvGrpSpPr>
        <p:grpSpPr>
          <a:xfrm>
            <a:off x="13944600" y="6301859"/>
            <a:ext cx="3886200" cy="2118241"/>
            <a:chOff x="5867400" y="4257676"/>
            <a:chExt cx="3886200" cy="2118241"/>
          </a:xfrm>
        </p:grpSpPr>
        <p:sp>
          <p:nvSpPr>
            <p:cNvPr id="26" name="TextBox 25">
              <a:extLst>
                <a:ext uri="{FF2B5EF4-FFF2-40B4-BE49-F238E27FC236}">
                  <a16:creationId xmlns:a16="http://schemas.microsoft.com/office/drawing/2014/main" id="{97423DA9-4951-46D2-B96A-274128C2B571}"/>
                </a:ext>
              </a:extLst>
            </p:cNvPr>
            <p:cNvSpPr txBox="1"/>
            <p:nvPr/>
          </p:nvSpPr>
          <p:spPr>
            <a:xfrm>
              <a:off x="5867400" y="4621591"/>
              <a:ext cx="3886200" cy="1754326"/>
            </a:xfrm>
            <a:prstGeom prst="rect">
              <a:avLst/>
            </a:prstGeom>
            <a:noFill/>
          </p:spPr>
          <p:txBody>
            <a:bodyPr wrap="square" rtlCol="0">
              <a:spAutoFit/>
            </a:bodyPr>
            <a:lstStyle/>
            <a:p>
              <a:r>
                <a:rPr lang="en-US" b="1" dirty="0">
                  <a:solidFill>
                    <a:schemeClr val="bg1"/>
                  </a:solidFill>
                  <a:latin typeface="+mj-lt"/>
                </a:rPr>
                <a:t>2000s – 2010s</a:t>
              </a:r>
            </a:p>
            <a:p>
              <a:r>
                <a:rPr lang="en-US" b="1" dirty="0">
                  <a:solidFill>
                    <a:schemeClr val="accent1"/>
                  </a:solidFill>
                  <a:latin typeface="+mj-lt"/>
                </a:rPr>
                <a:t>Internet and mobile</a:t>
              </a:r>
            </a:p>
            <a:p>
              <a:r>
                <a:rPr lang="en-US" dirty="0">
                  <a:solidFill>
                    <a:schemeClr val="bg1"/>
                  </a:solidFill>
                  <a:latin typeface="+mj-lt"/>
                </a:rPr>
                <a:t>Consumers have all the information</a:t>
              </a:r>
              <a:endParaRPr lang="uk-UA" dirty="0">
                <a:solidFill>
                  <a:schemeClr val="bg1"/>
                </a:solidFill>
                <a:latin typeface="+mj-lt"/>
              </a:endParaRPr>
            </a:p>
          </p:txBody>
        </p:sp>
        <p:cxnSp>
          <p:nvCxnSpPr>
            <p:cNvPr id="27" name="Straight Connector 26">
              <a:extLst>
                <a:ext uri="{FF2B5EF4-FFF2-40B4-BE49-F238E27FC236}">
                  <a16:creationId xmlns:a16="http://schemas.microsoft.com/office/drawing/2014/main" id="{0F47C67B-02D3-44EE-A084-49C85BB65DA2}"/>
                </a:ext>
              </a:extLst>
            </p:cNvPr>
            <p:cNvCxnSpPr/>
            <p:nvPr/>
          </p:nvCxnSpPr>
          <p:spPr>
            <a:xfrm>
              <a:off x="5867400" y="4257676"/>
              <a:ext cx="21336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28" name="Graphic 27" descr="Smart Phone">
            <a:extLst>
              <a:ext uri="{FF2B5EF4-FFF2-40B4-BE49-F238E27FC236}">
                <a16:creationId xmlns:a16="http://schemas.microsoft.com/office/drawing/2014/main" id="{CAEA558B-CE85-4479-9207-2A909D5B941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897990" y="4280006"/>
            <a:ext cx="762000" cy="762000"/>
          </a:xfrm>
          <a:prstGeom prst="rect">
            <a:avLst/>
          </a:prstGeom>
        </p:spPr>
      </p:pic>
      <p:pic>
        <p:nvPicPr>
          <p:cNvPr id="29" name="Graphic 28" descr="Tablet">
            <a:extLst>
              <a:ext uri="{FF2B5EF4-FFF2-40B4-BE49-F238E27FC236}">
                <a16:creationId xmlns:a16="http://schemas.microsoft.com/office/drawing/2014/main" id="{CADFEDEE-6478-44D2-AAFB-4F7E87E3EE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877800" y="5245248"/>
            <a:ext cx="1143001" cy="1143001"/>
          </a:xfrm>
          <a:prstGeom prst="rect">
            <a:avLst/>
          </a:prstGeom>
        </p:spPr>
      </p:pic>
      <p:pic>
        <p:nvPicPr>
          <p:cNvPr id="30" name="Graphic 29" descr="Laptop">
            <a:extLst>
              <a:ext uri="{FF2B5EF4-FFF2-40B4-BE49-F238E27FC236}">
                <a16:creationId xmlns:a16="http://schemas.microsoft.com/office/drawing/2014/main" id="{014A3CC2-D65F-486D-94B4-737FECE871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38480" y="4580180"/>
            <a:ext cx="1433629" cy="1433629"/>
          </a:xfrm>
          <a:prstGeom prst="rect">
            <a:avLst/>
          </a:prstGeom>
        </p:spPr>
      </p:pic>
      <p:pic>
        <p:nvPicPr>
          <p:cNvPr id="31" name="Graphic 30" descr="Monitor">
            <a:extLst>
              <a:ext uri="{FF2B5EF4-FFF2-40B4-BE49-F238E27FC236}">
                <a16:creationId xmlns:a16="http://schemas.microsoft.com/office/drawing/2014/main" id="{C108DE57-D984-4F92-B578-49276373E5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44600" y="4010675"/>
            <a:ext cx="2008242" cy="2008242"/>
          </a:xfrm>
          <a:prstGeom prst="rect">
            <a:avLst/>
          </a:prstGeom>
        </p:spPr>
      </p:pic>
      <p:sp>
        <p:nvSpPr>
          <p:cNvPr id="32" name="Oval 31">
            <a:extLst>
              <a:ext uri="{FF2B5EF4-FFF2-40B4-BE49-F238E27FC236}">
                <a16:creationId xmlns:a16="http://schemas.microsoft.com/office/drawing/2014/main" id="{61635279-48A4-4C0A-A783-D6CD834CDA6B}"/>
              </a:ext>
            </a:extLst>
          </p:cNvPr>
          <p:cNvSpPr/>
          <p:nvPr/>
        </p:nvSpPr>
        <p:spPr>
          <a:xfrm>
            <a:off x="14605821" y="4559448"/>
            <a:ext cx="685800" cy="685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CEE91B6-DB59-40A7-AF58-D56F9E4F78A8}"/>
              </a:ext>
            </a:extLst>
          </p:cNvPr>
          <p:cNvSpPr/>
          <p:nvPr/>
        </p:nvSpPr>
        <p:spPr>
          <a:xfrm>
            <a:off x="16377681" y="5038692"/>
            <a:ext cx="355225" cy="355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E813696-F528-40A9-ABEF-B457FE780CC2}"/>
              </a:ext>
            </a:extLst>
          </p:cNvPr>
          <p:cNvSpPr/>
          <p:nvPr/>
        </p:nvSpPr>
        <p:spPr>
          <a:xfrm>
            <a:off x="13303986" y="5667126"/>
            <a:ext cx="266700" cy="2667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F4B1DD-B498-4955-B71F-6276DBD4FFE4}"/>
              </a:ext>
            </a:extLst>
          </p:cNvPr>
          <p:cNvSpPr/>
          <p:nvPr/>
        </p:nvSpPr>
        <p:spPr>
          <a:xfrm>
            <a:off x="13208839" y="4594331"/>
            <a:ext cx="133350" cy="1333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112D5F1-D259-448E-9E69-A83195D9C8D5}"/>
              </a:ext>
            </a:extLst>
          </p:cNvPr>
          <p:cNvSpPr txBox="1"/>
          <p:nvPr/>
        </p:nvSpPr>
        <p:spPr>
          <a:xfrm>
            <a:off x="13612091" y="2988514"/>
            <a:ext cx="4191000" cy="507831"/>
          </a:xfrm>
          <a:prstGeom prst="rect">
            <a:avLst/>
          </a:prstGeom>
          <a:noFill/>
        </p:spPr>
        <p:txBody>
          <a:bodyPr wrap="square" rtlCol="0">
            <a:spAutoFit/>
          </a:bodyPr>
          <a:lstStyle/>
          <a:p>
            <a:r>
              <a:rPr lang="en-US" b="1" dirty="0">
                <a:solidFill>
                  <a:schemeClr val="bg1"/>
                </a:solidFill>
              </a:rPr>
              <a:t>Consumer-centric</a:t>
            </a:r>
          </a:p>
        </p:txBody>
      </p:sp>
      <p:pic>
        <p:nvPicPr>
          <p:cNvPr id="1026" name="Picture 2"/>
          <p:cNvPicPr>
            <a:picLocks noChangeAspect="1" noChangeArrowheads="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84246" y="2043621"/>
            <a:ext cx="1042027" cy="102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a16="http://schemas.microsoft.com/office/drawing/2014/main" id="{DAB1C17B-501F-405C-BA6F-5177A7D665F8}"/>
              </a:ext>
            </a:extLst>
          </p:cNvPr>
          <p:cNvCxnSpPr>
            <a:cxnSpLocks/>
          </p:cNvCxnSpPr>
          <p:nvPr/>
        </p:nvCxnSpPr>
        <p:spPr>
          <a:xfrm>
            <a:off x="4572000" y="2781300"/>
            <a:ext cx="832599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394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15125700" y="5143500"/>
            <a:ext cx="31623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dirty="0"/>
              <a:t>page</a:t>
            </a:r>
          </a:p>
          <a:p>
            <a:pPr algn="l"/>
            <a:fld id="{37D409AB-2201-4E18-8A34-C31753AD9B06}" type="slidenum">
              <a:rPr smtClean="0"/>
              <a:pPr algn="l"/>
              <a:t>41</a:t>
            </a:fld>
            <a:endParaRPr dirty="0"/>
          </a:p>
        </p:txBody>
      </p:sp>
      <p:sp>
        <p:nvSpPr>
          <p:cNvPr id="5" name="TextBox 4"/>
          <p:cNvSpPr txBox="1"/>
          <p:nvPr/>
        </p:nvSpPr>
        <p:spPr>
          <a:xfrm>
            <a:off x="2286000" y="3097544"/>
            <a:ext cx="8039100" cy="4154984"/>
          </a:xfrm>
          <a:prstGeom prst="rect">
            <a:avLst/>
          </a:prstGeom>
          <a:noFill/>
        </p:spPr>
        <p:txBody>
          <a:bodyPr wrap="square" rtlCol="0">
            <a:spAutoFit/>
          </a:bodyPr>
          <a:lstStyle/>
          <a:p>
            <a:pPr algn="r"/>
            <a:r>
              <a:rPr lang="en-US" sz="4400" b="1" dirty="0">
                <a:solidFill>
                  <a:schemeClr val="bg1"/>
                </a:solidFill>
              </a:rPr>
              <a:t>How do the venture capitalists see us?</a:t>
            </a:r>
          </a:p>
          <a:p>
            <a:pPr algn="r"/>
            <a:r>
              <a:rPr lang="en-US" sz="4400" b="1" dirty="0">
                <a:solidFill>
                  <a:schemeClr val="bg1"/>
                </a:solidFill>
              </a:rPr>
              <a:t> </a:t>
            </a:r>
            <a:br>
              <a:rPr lang="en-US" sz="4400" b="1" dirty="0">
                <a:solidFill>
                  <a:schemeClr val="bg1"/>
                </a:solidFill>
              </a:rPr>
            </a:br>
            <a:r>
              <a:rPr lang="en-US" sz="4400" b="1" dirty="0">
                <a:solidFill>
                  <a:schemeClr val="bg1"/>
                </a:solidFill>
              </a:rPr>
              <a:t>What are the ramifications of having so much $$$ flowing into the real estate industry?</a:t>
            </a:r>
            <a:endParaRPr lang="uk-UA" sz="4400" b="1" dirty="0">
              <a:solidFill>
                <a:schemeClr val="bg1"/>
              </a:solidFill>
            </a:endParaRPr>
          </a:p>
        </p:txBody>
      </p:sp>
      <p:sp>
        <p:nvSpPr>
          <p:cNvPr id="6" name="Oval 5"/>
          <p:cNvSpPr/>
          <p:nvPr/>
        </p:nvSpPr>
        <p:spPr>
          <a:xfrm>
            <a:off x="11239500" y="3200400"/>
            <a:ext cx="3886200" cy="3886200"/>
          </a:xfrm>
          <a:prstGeom prst="ellipse">
            <a:avLst/>
          </a:prstGeom>
          <a:solidFill>
            <a:schemeClr val="tx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11582400" y="2920573"/>
            <a:ext cx="3352800" cy="4508927"/>
          </a:xfrm>
          <a:prstGeom prst="rect">
            <a:avLst/>
          </a:prstGeom>
          <a:noFill/>
        </p:spPr>
        <p:txBody>
          <a:bodyPr wrap="square" rtlCol="0">
            <a:spAutoFit/>
          </a:bodyPr>
          <a:lstStyle/>
          <a:p>
            <a:pPr algn="ctr"/>
            <a:r>
              <a:rPr lang="en-US" sz="28700" b="1" dirty="0">
                <a:solidFill>
                  <a:schemeClr val="accent1"/>
                </a:solidFill>
              </a:rPr>
              <a:t>?</a:t>
            </a:r>
            <a:endParaRPr lang="uk-UA" sz="28700" b="1" dirty="0">
              <a:solidFill>
                <a:schemeClr val="accent1"/>
              </a:solidFill>
            </a:endParaRPr>
          </a:p>
        </p:txBody>
      </p:sp>
    </p:spTree>
    <p:extLst>
      <p:ext uri="{BB962C8B-B14F-4D97-AF65-F5344CB8AC3E}">
        <p14:creationId xmlns:p14="http://schemas.microsoft.com/office/powerpoint/2010/main" val="2025218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AF6C29A-6B29-4D27-82C3-3D4271DC296F}"/>
              </a:ext>
            </a:extLst>
          </p:cNvPr>
          <p:cNvGraphicFramePr/>
          <p:nvPr/>
        </p:nvGraphicFramePr>
        <p:xfrm>
          <a:off x="1181100" y="2419598"/>
          <a:ext cx="15925800" cy="66779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5979D39-57CA-466E-B687-3AD9FFE91B94}"/>
              </a:ext>
            </a:extLst>
          </p:cNvPr>
          <p:cNvSpPr>
            <a:spLocks noGrp="1"/>
          </p:cNvSpPr>
          <p:nvPr>
            <p:ph type="title"/>
          </p:nvPr>
        </p:nvSpPr>
        <p:spPr>
          <a:xfrm>
            <a:off x="1358025" y="809737"/>
            <a:ext cx="13348575" cy="715581"/>
          </a:xfrm>
        </p:spPr>
        <p:txBody>
          <a:bodyPr/>
          <a:lstStyle/>
          <a:p>
            <a:r>
              <a:rPr lang="en-US" dirty="0"/>
              <a:t>VC capital changing the rules of the game</a:t>
            </a:r>
          </a:p>
        </p:txBody>
      </p:sp>
      <p:sp>
        <p:nvSpPr>
          <p:cNvPr id="3" name="Slide Number Placeholder 2">
            <a:extLst>
              <a:ext uri="{FF2B5EF4-FFF2-40B4-BE49-F238E27FC236}">
                <a16:creationId xmlns:a16="http://schemas.microsoft.com/office/drawing/2014/main" id="{9E116ED7-057E-4EA5-8A69-F1F8BB05A6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42</a:t>
            </a:fld>
            <a:endParaRPr dirty="0"/>
          </a:p>
        </p:txBody>
      </p:sp>
      <p:sp>
        <p:nvSpPr>
          <p:cNvPr id="6" name="Slide Number Placeholder 2">
            <a:extLst>
              <a:ext uri="{FF2B5EF4-FFF2-40B4-BE49-F238E27FC236}">
                <a16:creationId xmlns:a16="http://schemas.microsoft.com/office/drawing/2014/main" id="{CD444232-4539-4F5A-B669-D8DDD85634DA}"/>
              </a:ext>
            </a:extLst>
          </p:cNvPr>
          <p:cNvSpPr txBox="1">
            <a:spLocks/>
          </p:cNvSpPr>
          <p:nvPr/>
        </p:nvSpPr>
        <p:spPr>
          <a:xfrm>
            <a:off x="10411493" y="9233725"/>
            <a:ext cx="5971507"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CB INSIGHTS</a:t>
            </a:r>
          </a:p>
        </p:txBody>
      </p:sp>
      <p:sp>
        <p:nvSpPr>
          <p:cNvPr id="4" name="TextBox 3">
            <a:extLst>
              <a:ext uri="{FF2B5EF4-FFF2-40B4-BE49-F238E27FC236}">
                <a16:creationId xmlns:a16="http://schemas.microsoft.com/office/drawing/2014/main" id="{C80E90A4-AB5C-49D5-BE2F-AE5524C7DE36}"/>
              </a:ext>
            </a:extLst>
          </p:cNvPr>
          <p:cNvSpPr txBox="1"/>
          <p:nvPr/>
        </p:nvSpPr>
        <p:spPr>
          <a:xfrm>
            <a:off x="6705600" y="2283406"/>
            <a:ext cx="5612434" cy="507831"/>
          </a:xfrm>
          <a:prstGeom prst="rect">
            <a:avLst/>
          </a:prstGeom>
          <a:noFill/>
        </p:spPr>
        <p:txBody>
          <a:bodyPr wrap="none" rtlCol="0">
            <a:spAutoFit/>
          </a:bodyPr>
          <a:lstStyle/>
          <a:p>
            <a:r>
              <a:rPr lang="en-US" dirty="0">
                <a:solidFill>
                  <a:schemeClr val="bg1"/>
                </a:solidFill>
              </a:rPr>
              <a:t>Real estate tech financing trend</a:t>
            </a:r>
          </a:p>
        </p:txBody>
      </p:sp>
    </p:spTree>
    <p:extLst>
      <p:ext uri="{BB962C8B-B14F-4D97-AF65-F5344CB8AC3E}">
        <p14:creationId xmlns:p14="http://schemas.microsoft.com/office/powerpoint/2010/main" val="2822324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0EC91-27BF-46E5-B55C-C27659AB3C4F}"/>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43</a:t>
            </a:fld>
            <a:endParaRPr dirty="0"/>
          </a:p>
        </p:txBody>
      </p:sp>
      <p:pic>
        <p:nvPicPr>
          <p:cNvPr id="4" name="Picture 3">
            <a:extLst>
              <a:ext uri="{FF2B5EF4-FFF2-40B4-BE49-F238E27FC236}">
                <a16:creationId xmlns:a16="http://schemas.microsoft.com/office/drawing/2014/main" id="{A780CAA3-2D0A-4114-863E-879C451A86F2}"/>
              </a:ext>
            </a:extLst>
          </p:cNvPr>
          <p:cNvPicPr>
            <a:picLocks noChangeAspect="1"/>
          </p:cNvPicPr>
          <p:nvPr/>
        </p:nvPicPr>
        <p:blipFill>
          <a:blip r:embed="rId3"/>
          <a:stretch>
            <a:fillRect/>
          </a:stretch>
        </p:blipFill>
        <p:spPr>
          <a:xfrm>
            <a:off x="3505200" y="266700"/>
            <a:ext cx="11582400" cy="8983616"/>
          </a:xfrm>
          <a:prstGeom prst="rect">
            <a:avLst/>
          </a:prstGeom>
        </p:spPr>
      </p:pic>
    </p:spTree>
    <p:extLst>
      <p:ext uri="{BB962C8B-B14F-4D97-AF65-F5344CB8AC3E}">
        <p14:creationId xmlns:p14="http://schemas.microsoft.com/office/powerpoint/2010/main" val="4291535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A515-6256-4FD4-8CCD-AABED10FD7D4}"/>
              </a:ext>
            </a:extLst>
          </p:cNvPr>
          <p:cNvSpPr>
            <a:spLocks noGrp="1"/>
          </p:cNvSpPr>
          <p:nvPr>
            <p:ph type="title"/>
          </p:nvPr>
        </p:nvSpPr>
        <p:spPr/>
        <p:txBody>
          <a:bodyPr/>
          <a:lstStyle/>
          <a:p>
            <a:r>
              <a:rPr lang="en-US" dirty="0"/>
              <a:t>Growing Quickly</a:t>
            </a:r>
          </a:p>
        </p:txBody>
      </p:sp>
      <p:sp>
        <p:nvSpPr>
          <p:cNvPr id="3" name="Slide Number Placeholder 2">
            <a:extLst>
              <a:ext uri="{FF2B5EF4-FFF2-40B4-BE49-F238E27FC236}">
                <a16:creationId xmlns:a16="http://schemas.microsoft.com/office/drawing/2014/main" id="{2007B008-9CF4-46AE-BC9F-891750114D6B}"/>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44</a:t>
            </a:fld>
            <a:endParaRPr dirty="0"/>
          </a:p>
        </p:txBody>
      </p:sp>
      <p:pic>
        <p:nvPicPr>
          <p:cNvPr id="5" name="Picture 4">
            <a:extLst>
              <a:ext uri="{FF2B5EF4-FFF2-40B4-BE49-F238E27FC236}">
                <a16:creationId xmlns:a16="http://schemas.microsoft.com/office/drawing/2014/main" id="{F83C4E2A-BA0D-4EB4-849C-E373620DECD0}"/>
              </a:ext>
            </a:extLst>
          </p:cNvPr>
          <p:cNvPicPr>
            <a:picLocks noChangeAspect="1"/>
          </p:cNvPicPr>
          <p:nvPr/>
        </p:nvPicPr>
        <p:blipFill>
          <a:blip r:embed="rId2"/>
          <a:stretch>
            <a:fillRect/>
          </a:stretch>
        </p:blipFill>
        <p:spPr>
          <a:xfrm>
            <a:off x="1358025" y="3439955"/>
            <a:ext cx="7611505" cy="5770148"/>
          </a:xfrm>
          <a:prstGeom prst="rect">
            <a:avLst/>
          </a:prstGeom>
        </p:spPr>
      </p:pic>
      <p:pic>
        <p:nvPicPr>
          <p:cNvPr id="6" name="Picture 5">
            <a:extLst>
              <a:ext uri="{FF2B5EF4-FFF2-40B4-BE49-F238E27FC236}">
                <a16:creationId xmlns:a16="http://schemas.microsoft.com/office/drawing/2014/main" id="{F93F185D-1D51-4BDD-AA28-229014DE3928}"/>
              </a:ext>
            </a:extLst>
          </p:cNvPr>
          <p:cNvPicPr>
            <a:picLocks noChangeAspect="1"/>
          </p:cNvPicPr>
          <p:nvPr/>
        </p:nvPicPr>
        <p:blipFill>
          <a:blip r:embed="rId3"/>
          <a:stretch>
            <a:fillRect/>
          </a:stretch>
        </p:blipFill>
        <p:spPr>
          <a:xfrm>
            <a:off x="9281583" y="260208"/>
            <a:ext cx="8467725" cy="6467475"/>
          </a:xfrm>
          <a:prstGeom prst="rect">
            <a:avLst/>
          </a:prstGeom>
        </p:spPr>
      </p:pic>
    </p:spTree>
    <p:extLst>
      <p:ext uri="{BB962C8B-B14F-4D97-AF65-F5344CB8AC3E}">
        <p14:creationId xmlns:p14="http://schemas.microsoft.com/office/powerpoint/2010/main" val="583913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358026" y="809737"/>
            <a:ext cx="14796374" cy="715581"/>
          </a:xfrm>
        </p:spPr>
        <p:txBody>
          <a:bodyPr>
            <a:noAutofit/>
          </a:bodyPr>
          <a:lstStyle/>
          <a:p>
            <a:r>
              <a:rPr lang="en-US" sz="5000" dirty="0">
                <a:solidFill>
                  <a:schemeClr val="accent1"/>
                </a:solidFill>
              </a:rPr>
              <a:t>Impact of </a:t>
            </a:r>
            <a:r>
              <a:rPr lang="en-US" sz="5000" dirty="0" err="1">
                <a:solidFill>
                  <a:schemeClr val="accent1"/>
                </a:solidFill>
              </a:rPr>
              <a:t>iBuyers</a:t>
            </a:r>
            <a:r>
              <a:rPr lang="en-US" sz="5000" dirty="0">
                <a:solidFill>
                  <a:schemeClr val="accent1"/>
                </a:solidFill>
              </a:rPr>
              <a:t> on Residential Real Estate</a:t>
            </a:r>
          </a:p>
        </p:txBody>
      </p:sp>
      <p:pic>
        <p:nvPicPr>
          <p:cNvPr id="4" name="Content Placeholder 3">
            <a:extLst>
              <a:ext uri="{FF2B5EF4-FFF2-40B4-BE49-F238E27FC236}">
                <a16:creationId xmlns:a16="http://schemas.microsoft.com/office/drawing/2014/main" id="{79C34E2F-32AA-4779-AEFC-166058E9C578}"/>
              </a:ext>
            </a:extLst>
          </p:cNvPr>
          <p:cNvPicPr>
            <a:picLocks noGrp="1" noChangeAspect="1"/>
          </p:cNvPicPr>
          <p:nvPr>
            <p:ph idx="4294967295"/>
          </p:nvPr>
        </p:nvPicPr>
        <p:blipFill>
          <a:blip r:embed="rId3"/>
          <a:stretch>
            <a:fillRect/>
          </a:stretch>
        </p:blipFill>
        <p:spPr>
          <a:xfrm>
            <a:off x="6449579" y="1866900"/>
            <a:ext cx="11199812" cy="7002462"/>
          </a:xfrm>
          <a:prstGeom prst="rect">
            <a:avLst/>
          </a:prstGeom>
        </p:spPr>
      </p:pic>
      <p:sp>
        <p:nvSpPr>
          <p:cNvPr id="6" name="TextBox 5">
            <a:extLst>
              <a:ext uri="{FF2B5EF4-FFF2-40B4-BE49-F238E27FC236}">
                <a16:creationId xmlns:a16="http://schemas.microsoft.com/office/drawing/2014/main" id="{A69BB920-9062-4B97-A85F-20DD5185BE59}"/>
              </a:ext>
            </a:extLst>
          </p:cNvPr>
          <p:cNvSpPr txBox="1"/>
          <p:nvPr/>
        </p:nvSpPr>
        <p:spPr>
          <a:xfrm>
            <a:off x="1621135" y="3063731"/>
            <a:ext cx="4828444" cy="4159537"/>
          </a:xfrm>
          <a:prstGeom prst="rect">
            <a:avLst/>
          </a:prstGeom>
          <a:noFill/>
        </p:spPr>
        <p:txBody>
          <a:bodyPr wrap="square" rtlCol="0">
            <a:spAutoFit/>
          </a:bodyPr>
          <a:lstStyle/>
          <a:p>
            <a:pPr>
              <a:lnSpc>
                <a:spcPct val="150000"/>
              </a:lnSpc>
            </a:pPr>
            <a:r>
              <a:rPr lang="en-US" sz="3000" b="1" dirty="0">
                <a:solidFill>
                  <a:schemeClr val="bg1"/>
                </a:solidFill>
              </a:rPr>
              <a:t>“The </a:t>
            </a:r>
            <a:r>
              <a:rPr lang="en-US" sz="3000" b="1" dirty="0" err="1">
                <a:solidFill>
                  <a:schemeClr val="bg1"/>
                </a:solidFill>
              </a:rPr>
              <a:t>iBuying</a:t>
            </a:r>
            <a:r>
              <a:rPr lang="en-US" sz="3000" b="1" dirty="0">
                <a:solidFill>
                  <a:schemeClr val="bg1"/>
                </a:solidFill>
              </a:rPr>
              <a:t> Market could reach ~3% total transaction penetration by 2030, the equivalent of ~175k homes.” (Morgan Stanley)</a:t>
            </a:r>
          </a:p>
        </p:txBody>
      </p:sp>
      <p:sp>
        <p:nvSpPr>
          <p:cNvPr id="8" name="Slide Number Placeholder 2">
            <a:extLst>
              <a:ext uri="{FF2B5EF4-FFF2-40B4-BE49-F238E27FC236}">
                <a16:creationId xmlns:a16="http://schemas.microsoft.com/office/drawing/2014/main" id="{80BF4511-476C-4D20-942E-FC5FCA918B92}"/>
              </a:ext>
            </a:extLst>
          </p:cNvPr>
          <p:cNvSpPr>
            <a:spLocks noGrp="1"/>
          </p:cNvSpPr>
          <p:nvPr>
            <p:ph type="sldNum" sz="quarter" idx="10"/>
          </p:nvPr>
        </p:nvSpPr>
        <p:spPr>
          <a:xfrm>
            <a:off x="16916400" y="9072685"/>
            <a:ext cx="1733550" cy="954107"/>
          </a:xfrm>
        </p:spPr>
        <p:txBody>
          <a:bodyPr/>
          <a:lstStyle/>
          <a:p>
            <a:pPr algn="l"/>
            <a:r>
              <a:rPr lang="en-US" dirty="0">
                <a:latin typeface="Century Gothic" panose="020B0502020202020204" pitchFamily="34" charset="0"/>
              </a:rPr>
              <a:t>page</a:t>
            </a:r>
          </a:p>
          <a:p>
            <a:pPr algn="l"/>
            <a:fld id="{37D409AB-2201-4E18-8A34-C31753AD9B06}" type="slidenum">
              <a:rPr smtClean="0">
                <a:latin typeface="Century Gothic" panose="020B0502020202020204" pitchFamily="34" charset="0"/>
              </a:rPr>
              <a:pPr algn="l"/>
              <a:t>45</a:t>
            </a:fld>
            <a:endParaRPr dirty="0">
              <a:latin typeface="Century Gothic" panose="020B0502020202020204" pitchFamily="34" charset="0"/>
            </a:endParaRPr>
          </a:p>
        </p:txBody>
      </p:sp>
      <p:sp>
        <p:nvSpPr>
          <p:cNvPr id="9" name="Slide Number Placeholder 2">
            <a:extLst>
              <a:ext uri="{FF2B5EF4-FFF2-40B4-BE49-F238E27FC236}">
                <a16:creationId xmlns:a16="http://schemas.microsoft.com/office/drawing/2014/main" id="{2291324F-53C7-425D-96AE-424C33D8BFF4}"/>
              </a:ext>
            </a:extLst>
          </p:cNvPr>
          <p:cNvSpPr txBox="1">
            <a:spLocks/>
          </p:cNvSpPr>
          <p:nvPr/>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800" dirty="0">
                <a:solidFill>
                  <a:schemeClr val="accent1"/>
                </a:solidFill>
                <a:latin typeface="Century Gothic" panose="020B0502020202020204" pitchFamily="34" charset="0"/>
              </a:rPr>
              <a:t>Source: Morgan Stanley Research</a:t>
            </a:r>
          </a:p>
        </p:txBody>
      </p:sp>
      <p:sp>
        <p:nvSpPr>
          <p:cNvPr id="2" name="Rectangle 1">
            <a:extLst>
              <a:ext uri="{FF2B5EF4-FFF2-40B4-BE49-F238E27FC236}">
                <a16:creationId xmlns:a16="http://schemas.microsoft.com/office/drawing/2014/main" id="{AFB95E18-059B-4D52-9642-15E634DA421C}"/>
              </a:ext>
            </a:extLst>
          </p:cNvPr>
          <p:cNvSpPr/>
          <p:nvPr/>
        </p:nvSpPr>
        <p:spPr>
          <a:xfrm>
            <a:off x="7696200" y="8282442"/>
            <a:ext cx="5410200" cy="646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C4C78B-C584-48E3-9EE0-9A9D3B375481}"/>
              </a:ext>
            </a:extLst>
          </p:cNvPr>
          <p:cNvSpPr/>
          <p:nvPr/>
        </p:nvSpPr>
        <p:spPr>
          <a:xfrm>
            <a:off x="8438031" y="8410682"/>
            <a:ext cx="414998" cy="414998"/>
          </a:xfrm>
          <a:prstGeom prst="rect">
            <a:avLst/>
          </a:prstGeom>
          <a:solidFill>
            <a:srgbClr val="0070C0"/>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solidFill>
                <a:srgbClr val="0070C0"/>
              </a:solidFill>
            </a:endParaRPr>
          </a:p>
        </p:txBody>
      </p:sp>
      <p:sp>
        <p:nvSpPr>
          <p:cNvPr id="12" name="Rectangle 11">
            <a:extLst>
              <a:ext uri="{FF2B5EF4-FFF2-40B4-BE49-F238E27FC236}">
                <a16:creationId xmlns:a16="http://schemas.microsoft.com/office/drawing/2014/main" id="{C2BA721D-859A-4F82-8C4E-D3A6123A9EC3}"/>
              </a:ext>
            </a:extLst>
          </p:cNvPr>
          <p:cNvSpPr/>
          <p:nvPr/>
        </p:nvSpPr>
        <p:spPr>
          <a:xfrm>
            <a:off x="12933193" y="8410682"/>
            <a:ext cx="414998" cy="414998"/>
          </a:xfrm>
          <a:prstGeom prst="rect">
            <a:avLst/>
          </a:prstGeom>
          <a:solidFill>
            <a:schemeClr val="accent6"/>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solidFill>
                <a:schemeClr val="bg1"/>
              </a:solidFill>
            </a:endParaRPr>
          </a:p>
        </p:txBody>
      </p:sp>
      <p:sp>
        <p:nvSpPr>
          <p:cNvPr id="13" name="TextBox 12">
            <a:extLst>
              <a:ext uri="{FF2B5EF4-FFF2-40B4-BE49-F238E27FC236}">
                <a16:creationId xmlns:a16="http://schemas.microsoft.com/office/drawing/2014/main" id="{89F305D8-28BE-4EB2-B013-EA5029BB046B}"/>
              </a:ext>
            </a:extLst>
          </p:cNvPr>
          <p:cNvSpPr txBox="1"/>
          <p:nvPr/>
        </p:nvSpPr>
        <p:spPr>
          <a:xfrm>
            <a:off x="8856000" y="8379654"/>
            <a:ext cx="3869400" cy="477054"/>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err="1">
                <a:ln>
                  <a:noFill/>
                </a:ln>
                <a:solidFill>
                  <a:prstClr val="black"/>
                </a:solidFill>
                <a:effectLst/>
                <a:uLnTx/>
                <a:uFillTx/>
                <a:latin typeface="Century Gothic" panose="020F0302020204030204"/>
                <a:ea typeface="+mn-ea"/>
                <a:cs typeface="+mn-cs"/>
              </a:rPr>
              <a:t>iBuying</a:t>
            </a:r>
            <a:r>
              <a:rPr kumimoji="0" lang="en-US" sz="2500" b="0" i="0" u="none" strike="noStrike" kern="1200" cap="none" spc="0" normalizeH="0" baseline="0" noProof="0" dirty="0">
                <a:ln>
                  <a:noFill/>
                </a:ln>
                <a:solidFill>
                  <a:prstClr val="black"/>
                </a:solidFill>
                <a:effectLst/>
                <a:uLnTx/>
                <a:uFillTx/>
                <a:latin typeface="Century Gothic" panose="020F0302020204030204"/>
                <a:ea typeface="+mn-ea"/>
                <a:cs typeface="+mn-cs"/>
              </a:rPr>
              <a:t> Homes (000s)</a:t>
            </a:r>
            <a:endParaRPr kumimoji="0" lang="en-US" sz="2500" b="1" i="0" u="none" strike="noStrike" kern="1200" cap="none" spc="0" normalizeH="0" baseline="0" noProof="0" dirty="0">
              <a:ln>
                <a:noFill/>
              </a:ln>
              <a:solidFill>
                <a:schemeClr val="accent3"/>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A7A8468A-3309-44D2-AD3E-BFF59BB20C96}"/>
              </a:ext>
            </a:extLst>
          </p:cNvPr>
          <p:cNvSpPr txBox="1"/>
          <p:nvPr/>
        </p:nvSpPr>
        <p:spPr>
          <a:xfrm>
            <a:off x="13411835" y="8379654"/>
            <a:ext cx="3166946" cy="477054"/>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entury Gothic" panose="020F0302020204030204"/>
                <a:ea typeface="+mn-ea"/>
                <a:cs typeface="+mn-cs"/>
              </a:rPr>
              <a:t>% Total Homes</a:t>
            </a:r>
            <a:endParaRPr kumimoji="0" lang="en-US" sz="2500" b="1" i="0" u="none" strike="noStrike" kern="1200" cap="none" spc="0" normalizeH="0" baseline="0" noProof="0" dirty="0">
              <a:ln>
                <a:noFill/>
              </a:ln>
              <a:solidFill>
                <a:schemeClr val="accent3"/>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16592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4973" y="1562100"/>
            <a:ext cx="13506452" cy="5909310"/>
          </a:xfrm>
          <a:prstGeom prst="rect">
            <a:avLst/>
          </a:prstGeom>
          <a:noFill/>
        </p:spPr>
        <p:txBody>
          <a:bodyPr wrap="square" rtlCol="0">
            <a:spAutoFit/>
          </a:bodyPr>
          <a:lstStyle/>
          <a:p>
            <a:pPr algn="ctr"/>
            <a:r>
              <a:rPr lang="en-US" sz="5400" b="1" dirty="0">
                <a:solidFill>
                  <a:schemeClr val="accent1"/>
                </a:solidFill>
              </a:rPr>
              <a:t>Where could this lead? </a:t>
            </a:r>
            <a:r>
              <a:rPr lang="en-US" sz="5400" b="1" dirty="0" err="1">
                <a:solidFill>
                  <a:schemeClr val="accent1"/>
                </a:solidFill>
              </a:rPr>
              <a:t>iBuyer</a:t>
            </a:r>
            <a:endParaRPr lang="en-US" sz="5400" b="1" dirty="0">
              <a:solidFill>
                <a:schemeClr val="accent1"/>
              </a:solidFill>
            </a:endParaRPr>
          </a:p>
          <a:p>
            <a:pPr algn="ctr"/>
            <a:r>
              <a:rPr lang="en-US" sz="5400" b="1" dirty="0">
                <a:solidFill>
                  <a:schemeClr val="accent1"/>
                </a:solidFill>
              </a:rPr>
              <a:t> is a viable </a:t>
            </a:r>
            <a:r>
              <a:rPr lang="en-US" sz="5400" b="1" dirty="0">
                <a:solidFill>
                  <a:schemeClr val="bg1"/>
                </a:solidFill>
              </a:rPr>
              <a:t>alternative for those focused on </a:t>
            </a:r>
            <a:r>
              <a:rPr lang="en-US" sz="5400" b="1" dirty="0">
                <a:solidFill>
                  <a:schemeClr val="accent1"/>
                </a:solidFill>
              </a:rPr>
              <a:t>convenience &amp; certainty AND</a:t>
            </a:r>
          </a:p>
          <a:p>
            <a:pPr algn="ctr"/>
            <a:r>
              <a:rPr lang="en-US" sz="5400" b="1" dirty="0">
                <a:solidFill>
                  <a:schemeClr val="bg1"/>
                </a:solidFill>
              </a:rPr>
              <a:t>sets a floor for home prices</a:t>
            </a:r>
            <a:r>
              <a:rPr lang="en-US" sz="5400" b="1" dirty="0">
                <a:solidFill>
                  <a:schemeClr val="accent1"/>
                </a:solidFill>
              </a:rPr>
              <a:t>.</a:t>
            </a:r>
          </a:p>
          <a:p>
            <a:pPr algn="ctr"/>
            <a:r>
              <a:rPr lang="en-US" sz="5400" b="1" dirty="0">
                <a:solidFill>
                  <a:schemeClr val="accent1"/>
                </a:solidFill>
              </a:rPr>
              <a:t>What beats a </a:t>
            </a:r>
            <a:r>
              <a:rPr lang="en-US" sz="5400" b="1" dirty="0" err="1">
                <a:solidFill>
                  <a:schemeClr val="accent1"/>
                </a:solidFill>
              </a:rPr>
              <a:t>zestimate</a:t>
            </a:r>
            <a:r>
              <a:rPr lang="en-US" sz="5400" b="1" dirty="0">
                <a:solidFill>
                  <a:schemeClr val="accent1"/>
                </a:solidFill>
              </a:rPr>
              <a:t>? A real offer from an </a:t>
            </a:r>
            <a:r>
              <a:rPr lang="en-US" sz="5400" b="1" dirty="0" err="1">
                <a:solidFill>
                  <a:schemeClr val="accent1"/>
                </a:solidFill>
              </a:rPr>
              <a:t>iBuyer</a:t>
            </a:r>
            <a:r>
              <a:rPr lang="en-US" sz="5400" b="1" dirty="0">
                <a:solidFill>
                  <a:schemeClr val="accent1"/>
                </a:solidFill>
              </a:rPr>
              <a:t>.</a:t>
            </a:r>
          </a:p>
          <a:p>
            <a:pPr algn="ctr"/>
            <a:endParaRPr lang="en-US" sz="5400" b="1" dirty="0">
              <a:solidFill>
                <a:schemeClr val="accent1"/>
              </a:solidFill>
            </a:endParaRP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8027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3058A-99BD-4BD7-A688-A8D0CB3BBB9F}"/>
              </a:ext>
            </a:extLst>
          </p:cNvPr>
          <p:cNvSpPr>
            <a:spLocks noGrp="1"/>
          </p:cNvSpPr>
          <p:nvPr>
            <p:ph type="title"/>
          </p:nvPr>
        </p:nvSpPr>
        <p:spPr>
          <a:xfrm>
            <a:off x="1358026" y="809737"/>
            <a:ext cx="14339174" cy="715581"/>
          </a:xfrm>
        </p:spPr>
        <p:txBody>
          <a:bodyPr>
            <a:normAutofit fontScale="90000"/>
          </a:bodyPr>
          <a:lstStyle/>
          <a:p>
            <a:r>
              <a:rPr lang="en-US" sz="5400" dirty="0">
                <a:solidFill>
                  <a:schemeClr val="bg1"/>
                </a:solidFill>
              </a:rPr>
              <a:t>Majority of buyers and sellers </a:t>
            </a:r>
            <a:r>
              <a:rPr lang="en-US" sz="5400" dirty="0"/>
              <a:t>used </a:t>
            </a:r>
            <a:r>
              <a:rPr lang="en-US" sz="5400" dirty="0">
                <a:solidFill>
                  <a:schemeClr val="bg1"/>
                </a:solidFill>
              </a:rPr>
              <a:t>an agent</a:t>
            </a:r>
          </a:p>
        </p:txBody>
      </p:sp>
      <p:graphicFrame>
        <p:nvGraphicFramePr>
          <p:cNvPr id="10" name="Chart 9">
            <a:extLst>
              <a:ext uri="{FF2B5EF4-FFF2-40B4-BE49-F238E27FC236}">
                <a16:creationId xmlns:a16="http://schemas.microsoft.com/office/drawing/2014/main" id="{ED63C6D1-8294-4711-93D6-D58387B84C6D}"/>
              </a:ext>
            </a:extLst>
          </p:cNvPr>
          <p:cNvGraphicFramePr/>
          <p:nvPr/>
        </p:nvGraphicFramePr>
        <p:xfrm>
          <a:off x="533400" y="1943100"/>
          <a:ext cx="8216849" cy="6569776"/>
        </p:xfrm>
        <a:graphic>
          <a:graphicData uri="http://schemas.openxmlformats.org/drawingml/2006/chart">
            <c:chart xmlns:c="http://schemas.openxmlformats.org/drawingml/2006/chart" xmlns:r="http://schemas.openxmlformats.org/officeDocument/2006/relationships" r:id="rId3"/>
          </a:graphicData>
        </a:graphic>
      </p:graphicFrame>
      <p:sp>
        <p:nvSpPr>
          <p:cNvPr id="15" name="Slide Number Placeholder 2">
            <a:extLst>
              <a:ext uri="{FF2B5EF4-FFF2-40B4-BE49-F238E27FC236}">
                <a16:creationId xmlns:a16="http://schemas.microsoft.com/office/drawing/2014/main" id="{71402EBB-E7D0-4E8E-8009-B7BAC8EA29DE}"/>
              </a:ext>
            </a:extLst>
          </p:cNvPr>
          <p:cNvSpPr txBox="1">
            <a:spLocks/>
          </p:cNvSpPr>
          <p:nvPr/>
        </p:nvSpPr>
        <p:spPr>
          <a:xfrm>
            <a:off x="10411493" y="9233725"/>
            <a:ext cx="5971507"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2018 REALTRENDS Consumer Survey</a:t>
            </a:r>
          </a:p>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17" name="Slide Number Placeholder 2">
            <a:extLst>
              <a:ext uri="{FF2B5EF4-FFF2-40B4-BE49-F238E27FC236}">
                <a16:creationId xmlns:a16="http://schemas.microsoft.com/office/drawing/2014/main" id="{D419FD09-20A4-4D32-9028-CEF7474A1C73}"/>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47</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18" name="TextBox 1">
            <a:extLst>
              <a:ext uri="{FF2B5EF4-FFF2-40B4-BE49-F238E27FC236}">
                <a16:creationId xmlns:a16="http://schemas.microsoft.com/office/drawing/2014/main" id="{31360658-6F6A-4AAC-9915-725F7FA72119}"/>
              </a:ext>
            </a:extLst>
          </p:cNvPr>
          <p:cNvSpPr txBox="1"/>
          <p:nvPr/>
        </p:nvSpPr>
        <p:spPr>
          <a:xfrm>
            <a:off x="2819400" y="7505700"/>
            <a:ext cx="3171004" cy="14237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lgn="ctr">
              <a:buFontTx/>
              <a:buChar char="-"/>
            </a:pPr>
            <a:r>
              <a:rPr lang="en-US" sz="3200" dirty="0">
                <a:solidFill>
                  <a:schemeClr val="bg1"/>
                </a:solidFill>
              </a:rPr>
              <a:t>Up 5% from 2014</a:t>
            </a:r>
          </a:p>
          <a:p>
            <a:pPr marL="171450" indent="-171450" algn="ctr">
              <a:buFontTx/>
              <a:buChar char="-"/>
            </a:pPr>
            <a:r>
              <a:rPr lang="en-US" sz="3200" dirty="0">
                <a:solidFill>
                  <a:schemeClr val="bg1"/>
                </a:solidFill>
              </a:rPr>
              <a:t>Up 9% from 2001</a:t>
            </a:r>
          </a:p>
        </p:txBody>
      </p:sp>
      <p:graphicFrame>
        <p:nvGraphicFramePr>
          <p:cNvPr id="19" name="Chart 18">
            <a:extLst>
              <a:ext uri="{FF2B5EF4-FFF2-40B4-BE49-F238E27FC236}">
                <a16:creationId xmlns:a16="http://schemas.microsoft.com/office/drawing/2014/main" id="{0B872CC1-53DE-4F6B-9991-A304240D50AE}"/>
              </a:ext>
            </a:extLst>
          </p:cNvPr>
          <p:cNvGraphicFramePr/>
          <p:nvPr/>
        </p:nvGraphicFramePr>
        <p:xfrm>
          <a:off x="8574940" y="1973555"/>
          <a:ext cx="8216850" cy="695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893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3058A-99BD-4BD7-A688-A8D0CB3BBB9F}"/>
              </a:ext>
            </a:extLst>
          </p:cNvPr>
          <p:cNvSpPr>
            <a:spLocks noGrp="1"/>
          </p:cNvSpPr>
          <p:nvPr>
            <p:ph type="title"/>
          </p:nvPr>
        </p:nvSpPr>
        <p:spPr>
          <a:xfrm>
            <a:off x="1358026" y="809737"/>
            <a:ext cx="14186774" cy="715581"/>
          </a:xfrm>
        </p:spPr>
        <p:txBody>
          <a:bodyPr>
            <a:normAutofit fontScale="90000"/>
          </a:bodyPr>
          <a:lstStyle/>
          <a:p>
            <a:r>
              <a:rPr lang="en-US" dirty="0"/>
              <a:t>Over half </a:t>
            </a:r>
            <a:r>
              <a:rPr lang="en-US" dirty="0">
                <a:solidFill>
                  <a:schemeClr val="bg1"/>
                </a:solidFill>
              </a:rPr>
              <a:t>of buyers needed help with negotiating terms of sale and price</a:t>
            </a:r>
          </a:p>
        </p:txBody>
      </p:sp>
      <p:graphicFrame>
        <p:nvGraphicFramePr>
          <p:cNvPr id="6" name="Chart 5">
            <a:extLst>
              <a:ext uri="{FF2B5EF4-FFF2-40B4-BE49-F238E27FC236}">
                <a16:creationId xmlns:a16="http://schemas.microsoft.com/office/drawing/2014/main" id="{24EBB032-354A-4111-A45E-723D60DC47E4}"/>
              </a:ext>
            </a:extLst>
          </p:cNvPr>
          <p:cNvGraphicFramePr/>
          <p:nvPr/>
        </p:nvGraphicFramePr>
        <p:xfrm>
          <a:off x="974076" y="3205317"/>
          <a:ext cx="16809099" cy="6433984"/>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1">
            <a:extLst>
              <a:ext uri="{FF2B5EF4-FFF2-40B4-BE49-F238E27FC236}">
                <a16:creationId xmlns:a16="http://schemas.microsoft.com/office/drawing/2014/main" id="{14275CDF-C4CB-4E8C-9D28-29590B301209}"/>
              </a:ext>
            </a:extLst>
          </p:cNvPr>
          <p:cNvSpPr txBox="1">
            <a:spLocks/>
          </p:cNvSpPr>
          <p:nvPr/>
        </p:nvSpPr>
        <p:spPr>
          <a:xfrm>
            <a:off x="5181600" y="2169572"/>
            <a:ext cx="10820400" cy="8050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In which part of the transaction did you need the most assistance from your agent? </a:t>
            </a:r>
            <a:r>
              <a:rPr kumimoji="0" lang="en-US" sz="2700" i="0" u="none" strike="noStrike" kern="1200" cap="none" spc="0" normalizeH="0" baseline="0" noProof="0" dirty="0">
                <a:ln>
                  <a:noFill/>
                </a:ln>
                <a:solidFill>
                  <a:srgbClr val="6D9BEB"/>
                </a:solidFill>
                <a:effectLst/>
                <a:uLnTx/>
                <a:uFillTx/>
                <a:latin typeface="Century Gothic" panose="020F0302020204030204"/>
                <a:ea typeface="+mn-ea"/>
                <a:cs typeface="+mn-cs"/>
              </a:rPr>
              <a:t>(n=949)</a:t>
            </a:r>
          </a:p>
        </p:txBody>
      </p:sp>
      <p:sp>
        <p:nvSpPr>
          <p:cNvPr id="9" name="Slide Number Placeholder 2">
            <a:extLst>
              <a:ext uri="{FF2B5EF4-FFF2-40B4-BE49-F238E27FC236}">
                <a16:creationId xmlns:a16="http://schemas.microsoft.com/office/drawing/2014/main" id="{8ABB0D2A-C624-4D49-9CAF-0082372E7965}"/>
              </a:ext>
            </a:extLst>
          </p:cNvPr>
          <p:cNvSpPr txBox="1">
            <a:spLocks/>
          </p:cNvSpPr>
          <p:nvPr/>
        </p:nvSpPr>
        <p:spPr>
          <a:xfrm>
            <a:off x="10411493" y="9233725"/>
            <a:ext cx="5971507"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2019 Consumer Survey</a:t>
            </a:r>
          </a:p>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11" name="Slide Number Placeholder 2">
            <a:extLst>
              <a:ext uri="{FF2B5EF4-FFF2-40B4-BE49-F238E27FC236}">
                <a16:creationId xmlns:a16="http://schemas.microsoft.com/office/drawing/2014/main" id="{E6AB8583-1FE5-438A-8FB3-79CE2D6CCD9A}"/>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48</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64481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5273B8A8-D78E-47A0-8A31-4E3A9E9DFC60}"/>
              </a:ext>
            </a:extLst>
          </p:cNvPr>
          <p:cNvGraphicFramePr/>
          <p:nvPr/>
        </p:nvGraphicFramePr>
        <p:xfrm>
          <a:off x="1358026" y="3162300"/>
          <a:ext cx="15101174" cy="591038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a:extLst>
              <a:ext uri="{FF2B5EF4-FFF2-40B4-BE49-F238E27FC236}">
                <a16:creationId xmlns:a16="http://schemas.microsoft.com/office/drawing/2014/main" id="{19320F86-35F8-45BD-A9B1-1FFD1A05DA50}"/>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49</a:t>
            </a:fld>
            <a:endParaRPr dirty="0"/>
          </a:p>
        </p:txBody>
      </p:sp>
      <p:sp>
        <p:nvSpPr>
          <p:cNvPr id="14" name="Title 2">
            <a:extLst>
              <a:ext uri="{FF2B5EF4-FFF2-40B4-BE49-F238E27FC236}">
                <a16:creationId xmlns:a16="http://schemas.microsoft.com/office/drawing/2014/main" id="{F4734726-C10A-4032-BD38-2EBBBCA6DDBA}"/>
              </a:ext>
            </a:extLst>
          </p:cNvPr>
          <p:cNvSpPr>
            <a:spLocks noGrp="1"/>
          </p:cNvSpPr>
          <p:nvPr>
            <p:ph type="title"/>
          </p:nvPr>
        </p:nvSpPr>
        <p:spPr>
          <a:xfrm>
            <a:off x="1358026" y="809737"/>
            <a:ext cx="13729574" cy="1228028"/>
          </a:xfrm>
        </p:spPr>
        <p:txBody>
          <a:bodyPr/>
          <a:lstStyle/>
          <a:p>
            <a:r>
              <a:rPr lang="en-US" sz="4100" dirty="0"/>
              <a:t>Sellers</a:t>
            </a:r>
            <a:r>
              <a:rPr lang="en-US" sz="4100" dirty="0">
                <a:solidFill>
                  <a:schemeClr val="bg1"/>
                </a:solidFill>
              </a:rPr>
              <a:t> needed assistance with a variety of things during the sale</a:t>
            </a:r>
          </a:p>
        </p:txBody>
      </p:sp>
      <p:sp>
        <p:nvSpPr>
          <p:cNvPr id="15" name="Footer Placeholder 1">
            <a:extLst>
              <a:ext uri="{FF2B5EF4-FFF2-40B4-BE49-F238E27FC236}">
                <a16:creationId xmlns:a16="http://schemas.microsoft.com/office/drawing/2014/main" id="{7DA9C803-F548-4FA8-B7E0-E3DE9C476F13}"/>
              </a:ext>
            </a:extLst>
          </p:cNvPr>
          <p:cNvSpPr txBox="1">
            <a:spLocks/>
          </p:cNvSpPr>
          <p:nvPr/>
        </p:nvSpPr>
        <p:spPr>
          <a:xfrm>
            <a:off x="1593413" y="2400299"/>
            <a:ext cx="15101174" cy="7034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71600">
              <a:defRPr/>
            </a:pPr>
            <a:r>
              <a:rPr lang="en-US" sz="2700" b="1" dirty="0">
                <a:solidFill>
                  <a:schemeClr val="accent3"/>
                </a:solidFill>
              </a:rPr>
              <a:t>With which part(s) of the sale did you need assistance from your agent?</a:t>
            </a:r>
          </a:p>
          <a:p>
            <a:pPr algn="ctr" defTabSz="1371600">
              <a:defRPr/>
            </a:pPr>
            <a:r>
              <a:rPr lang="en-US" sz="2400" b="1" dirty="0">
                <a:solidFill>
                  <a:schemeClr val="accent3"/>
                </a:solidFill>
              </a:rPr>
              <a:t>(n=942)</a:t>
            </a:r>
          </a:p>
        </p:txBody>
      </p:sp>
      <p:sp>
        <p:nvSpPr>
          <p:cNvPr id="12" name="Slide Number Placeholder 2">
            <a:extLst>
              <a:ext uri="{FF2B5EF4-FFF2-40B4-BE49-F238E27FC236}">
                <a16:creationId xmlns:a16="http://schemas.microsoft.com/office/drawing/2014/main" id="{DF4CE329-7E10-4661-A4A5-391E8E999BFC}"/>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2019 Consumer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NATIONAL ASSOCIATION OF REALTORS®</a:t>
            </a:r>
          </a:p>
        </p:txBody>
      </p:sp>
      <p:pic>
        <p:nvPicPr>
          <p:cNvPr id="8" name="Graphic 7" descr="Tag">
            <a:extLst>
              <a:ext uri="{FF2B5EF4-FFF2-40B4-BE49-F238E27FC236}">
                <a16:creationId xmlns:a16="http://schemas.microsoft.com/office/drawing/2014/main" id="{18B91E0E-D795-4863-AEB9-6F58CBD9F4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73600" y="0"/>
            <a:ext cx="914400" cy="914400"/>
          </a:xfrm>
          <a:prstGeom prst="rect">
            <a:avLst/>
          </a:prstGeom>
        </p:spPr>
      </p:pic>
    </p:spTree>
    <p:extLst>
      <p:ext uri="{BB962C8B-B14F-4D97-AF65-F5344CB8AC3E}">
        <p14:creationId xmlns:p14="http://schemas.microsoft.com/office/powerpoint/2010/main" val="87553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2815174" cy="1338828"/>
          </a:xfrm>
        </p:spPr>
        <p:txBody>
          <a:bodyPr/>
          <a:lstStyle/>
          <a:p>
            <a:r>
              <a:rPr lang="en-US" dirty="0"/>
              <a:t>High-end home sales showing improvement in recent months</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5</a:t>
            </a:fld>
            <a:endParaRPr dirty="0"/>
          </a:p>
        </p:txBody>
      </p:sp>
      <p:graphicFrame>
        <p:nvGraphicFramePr>
          <p:cNvPr id="4" name="Chart 3"/>
          <p:cNvGraphicFramePr/>
          <p:nvPr/>
        </p:nvGraphicFramePr>
        <p:xfrm>
          <a:off x="1066800" y="2247900"/>
          <a:ext cx="16230600" cy="670938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Percent Change in Sales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297868095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F155892E-7484-444C-BCA2-B65BAC8A69A2}"/>
              </a:ext>
            </a:extLst>
          </p:cNvPr>
          <p:cNvCxnSpPr>
            <a:cxnSpLocks/>
          </p:cNvCxnSpPr>
          <p:nvPr/>
        </p:nvCxnSpPr>
        <p:spPr>
          <a:xfrm>
            <a:off x="13792306" y="5614071"/>
            <a:ext cx="11166" cy="17467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5D26FA-3877-4EC8-AF01-E000F534FBFF}"/>
              </a:ext>
            </a:extLst>
          </p:cNvPr>
          <p:cNvCxnSpPr>
            <a:cxnSpLocks/>
          </p:cNvCxnSpPr>
          <p:nvPr/>
        </p:nvCxnSpPr>
        <p:spPr>
          <a:xfrm>
            <a:off x="13792306" y="2755761"/>
            <a:ext cx="0" cy="283550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2319810-5C1E-41F3-87CF-7E4567E06FE9}"/>
              </a:ext>
            </a:extLst>
          </p:cNvPr>
          <p:cNvCxnSpPr>
            <a:cxnSpLocks/>
          </p:cNvCxnSpPr>
          <p:nvPr/>
        </p:nvCxnSpPr>
        <p:spPr>
          <a:xfrm flipH="1" flipV="1">
            <a:off x="5649913" y="7675932"/>
            <a:ext cx="4968" cy="6411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7756EC3-6CB7-4D1D-A213-27E72AEF5A77}"/>
              </a:ext>
            </a:extLst>
          </p:cNvPr>
          <p:cNvSpPr>
            <a:spLocks noGrp="1"/>
          </p:cNvSpPr>
          <p:nvPr>
            <p:ph type="title"/>
          </p:nvPr>
        </p:nvSpPr>
        <p:spPr>
          <a:xfrm>
            <a:off x="1358025" y="809737"/>
            <a:ext cx="11519769" cy="826380"/>
          </a:xfrm>
        </p:spPr>
        <p:txBody>
          <a:bodyPr/>
          <a:lstStyle/>
          <a:p>
            <a:r>
              <a:rPr lang="en-US" sz="5300" b="1" dirty="0">
                <a:solidFill>
                  <a:schemeClr val="bg1"/>
                </a:solidFill>
              </a:rPr>
              <a:t>The process is far from easy…</a:t>
            </a:r>
          </a:p>
        </p:txBody>
      </p:sp>
      <p:sp>
        <p:nvSpPr>
          <p:cNvPr id="52" name="Slide Number Placeholder 2">
            <a:extLst>
              <a:ext uri="{FF2B5EF4-FFF2-40B4-BE49-F238E27FC236}">
                <a16:creationId xmlns:a16="http://schemas.microsoft.com/office/drawing/2014/main" id="{E6DCC2B2-5F63-4246-84A8-ADF1F4E1E8BD}"/>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50</a:t>
            </a:fld>
            <a:endParaRPr dirty="0"/>
          </a:p>
        </p:txBody>
      </p:sp>
      <p:cxnSp>
        <p:nvCxnSpPr>
          <p:cNvPr id="5" name="Straight Connector 4">
            <a:extLst>
              <a:ext uri="{FF2B5EF4-FFF2-40B4-BE49-F238E27FC236}">
                <a16:creationId xmlns:a16="http://schemas.microsoft.com/office/drawing/2014/main" id="{96D93CFF-639F-482A-A197-FB4C9837920C}"/>
              </a:ext>
            </a:extLst>
          </p:cNvPr>
          <p:cNvCxnSpPr>
            <a:cxnSpLocks/>
          </p:cNvCxnSpPr>
          <p:nvPr/>
        </p:nvCxnSpPr>
        <p:spPr>
          <a:xfrm>
            <a:off x="1770409" y="7418860"/>
            <a:ext cx="38819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C71B160-5FDC-42FC-A1C0-967B12AE700E}"/>
              </a:ext>
            </a:extLst>
          </p:cNvPr>
          <p:cNvSpPr txBox="1"/>
          <p:nvPr/>
        </p:nvSpPr>
        <p:spPr>
          <a:xfrm>
            <a:off x="9155800" y="1967377"/>
            <a:ext cx="1733660" cy="369332"/>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+/-10 days</a:t>
            </a:r>
          </a:p>
        </p:txBody>
      </p:sp>
      <p:sp>
        <p:nvSpPr>
          <p:cNvPr id="17" name="TextBox 16">
            <a:extLst>
              <a:ext uri="{FF2B5EF4-FFF2-40B4-BE49-F238E27FC236}">
                <a16:creationId xmlns:a16="http://schemas.microsoft.com/office/drawing/2014/main" id="{02DEDCE8-434F-4557-A85F-8DC8352EFD60}"/>
              </a:ext>
            </a:extLst>
          </p:cNvPr>
          <p:cNvSpPr txBox="1"/>
          <p:nvPr/>
        </p:nvSpPr>
        <p:spPr>
          <a:xfrm>
            <a:off x="11527209" y="1943100"/>
            <a:ext cx="1733660" cy="369332"/>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+/-20 days</a:t>
            </a:r>
          </a:p>
        </p:txBody>
      </p:sp>
      <p:sp>
        <p:nvSpPr>
          <p:cNvPr id="19" name="TextBox 18">
            <a:extLst>
              <a:ext uri="{FF2B5EF4-FFF2-40B4-BE49-F238E27FC236}">
                <a16:creationId xmlns:a16="http://schemas.microsoft.com/office/drawing/2014/main" id="{0214C951-894F-4B40-A8DE-90F816A8F7CA}"/>
              </a:ext>
            </a:extLst>
          </p:cNvPr>
          <p:cNvSpPr txBox="1"/>
          <p:nvPr/>
        </p:nvSpPr>
        <p:spPr>
          <a:xfrm>
            <a:off x="14123574" y="6056968"/>
            <a:ext cx="1733660" cy="3231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entury Gothic" panose="020F0302020204030204"/>
                <a:ea typeface="+mn-ea"/>
                <a:cs typeface="+mn-cs"/>
              </a:rPr>
              <a:t>+/-10 days</a:t>
            </a:r>
          </a:p>
        </p:txBody>
      </p:sp>
      <p:cxnSp>
        <p:nvCxnSpPr>
          <p:cNvPr id="20" name="Straight Connector 19">
            <a:extLst>
              <a:ext uri="{FF2B5EF4-FFF2-40B4-BE49-F238E27FC236}">
                <a16:creationId xmlns:a16="http://schemas.microsoft.com/office/drawing/2014/main" id="{9487D773-8E3A-4EC4-9D42-9C4174DD27AC}"/>
              </a:ext>
            </a:extLst>
          </p:cNvPr>
          <p:cNvCxnSpPr>
            <a:cxnSpLocks/>
          </p:cNvCxnSpPr>
          <p:nvPr/>
        </p:nvCxnSpPr>
        <p:spPr>
          <a:xfrm>
            <a:off x="1855648" y="3765068"/>
            <a:ext cx="37967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B2C678-5951-4BBA-AB21-131256B52C87}"/>
              </a:ext>
            </a:extLst>
          </p:cNvPr>
          <p:cNvCxnSpPr>
            <a:cxnSpLocks/>
          </p:cNvCxnSpPr>
          <p:nvPr/>
        </p:nvCxnSpPr>
        <p:spPr>
          <a:xfrm flipV="1">
            <a:off x="5652397" y="3765068"/>
            <a:ext cx="0" cy="36997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4DCA5E-0B7B-4528-A50F-2F1A81E15F07}"/>
              </a:ext>
            </a:extLst>
          </p:cNvPr>
          <p:cNvCxnSpPr>
            <a:cxnSpLocks/>
          </p:cNvCxnSpPr>
          <p:nvPr/>
        </p:nvCxnSpPr>
        <p:spPr>
          <a:xfrm>
            <a:off x="5652399" y="5572219"/>
            <a:ext cx="112858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83E9D7-027A-4395-8671-BFE8EE979F85}"/>
              </a:ext>
            </a:extLst>
          </p:cNvPr>
          <p:cNvCxnSpPr>
            <a:cxnSpLocks/>
          </p:cNvCxnSpPr>
          <p:nvPr/>
        </p:nvCxnSpPr>
        <p:spPr>
          <a:xfrm>
            <a:off x="16981136" y="3331648"/>
            <a:ext cx="0" cy="22596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D74497-05C5-4B8D-A218-F2A9E64262DA}"/>
              </a:ext>
            </a:extLst>
          </p:cNvPr>
          <p:cNvCxnSpPr>
            <a:cxnSpLocks/>
          </p:cNvCxnSpPr>
          <p:nvPr/>
        </p:nvCxnSpPr>
        <p:spPr>
          <a:xfrm>
            <a:off x="16981136" y="5591269"/>
            <a:ext cx="0" cy="225962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96F6DE4-B829-4AA1-ABFA-9677179C8997}"/>
              </a:ext>
            </a:extLst>
          </p:cNvPr>
          <p:cNvSpPr txBox="1"/>
          <p:nvPr/>
        </p:nvSpPr>
        <p:spPr>
          <a:xfrm>
            <a:off x="228600" y="3331648"/>
            <a:ext cx="1638590" cy="71558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6D9BEB"/>
                </a:solidFill>
                <a:effectLst/>
                <a:uLnTx/>
                <a:uFillTx/>
                <a:latin typeface="Century Gothic" panose="020F0302020204030204"/>
                <a:ea typeface="+mn-ea"/>
                <a:cs typeface="+mn-cs"/>
              </a:rPr>
              <a:t>buyer</a:t>
            </a:r>
          </a:p>
        </p:txBody>
      </p:sp>
      <p:sp>
        <p:nvSpPr>
          <p:cNvPr id="33" name="TextBox 32">
            <a:extLst>
              <a:ext uri="{FF2B5EF4-FFF2-40B4-BE49-F238E27FC236}">
                <a16:creationId xmlns:a16="http://schemas.microsoft.com/office/drawing/2014/main" id="{4454A889-CC6D-482D-9610-8E1B548F9DF9}"/>
              </a:ext>
            </a:extLst>
          </p:cNvPr>
          <p:cNvSpPr txBox="1"/>
          <p:nvPr/>
        </p:nvSpPr>
        <p:spPr>
          <a:xfrm>
            <a:off x="242044" y="6980137"/>
            <a:ext cx="1494320" cy="71558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B6CDF6"/>
                </a:solidFill>
                <a:effectLst/>
                <a:uLnTx/>
                <a:uFillTx/>
                <a:latin typeface="Century Gothic" panose="020F0302020204030204"/>
                <a:ea typeface="+mn-ea"/>
                <a:cs typeface="+mn-cs"/>
              </a:rPr>
              <a:t>seller</a:t>
            </a:r>
          </a:p>
        </p:txBody>
      </p:sp>
      <p:sp>
        <p:nvSpPr>
          <p:cNvPr id="7" name="TextBox 6">
            <a:extLst>
              <a:ext uri="{FF2B5EF4-FFF2-40B4-BE49-F238E27FC236}">
                <a16:creationId xmlns:a16="http://schemas.microsoft.com/office/drawing/2014/main" id="{EA2ECAA0-BD3E-4F12-A0FF-8EA1DD937A67}"/>
              </a:ext>
            </a:extLst>
          </p:cNvPr>
          <p:cNvSpPr txBox="1"/>
          <p:nvPr/>
        </p:nvSpPr>
        <p:spPr>
          <a:xfrm>
            <a:off x="2139992" y="3460946"/>
            <a:ext cx="938286" cy="646331"/>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find agent</a:t>
            </a:r>
          </a:p>
        </p:txBody>
      </p:sp>
      <p:cxnSp>
        <p:nvCxnSpPr>
          <p:cNvPr id="34" name="Straight Connector 33">
            <a:extLst>
              <a:ext uri="{FF2B5EF4-FFF2-40B4-BE49-F238E27FC236}">
                <a16:creationId xmlns:a16="http://schemas.microsoft.com/office/drawing/2014/main" id="{3D470622-BCCD-4008-B17F-4584663F7CC0}"/>
              </a:ext>
            </a:extLst>
          </p:cNvPr>
          <p:cNvCxnSpPr>
            <a:cxnSpLocks/>
          </p:cNvCxnSpPr>
          <p:nvPr/>
        </p:nvCxnSpPr>
        <p:spPr>
          <a:xfrm>
            <a:off x="8464933" y="5614071"/>
            <a:ext cx="0" cy="17467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033CF8-2804-4AC3-98B1-FF14D3033FAC}"/>
              </a:ext>
            </a:extLst>
          </p:cNvPr>
          <p:cNvCxnSpPr>
            <a:cxnSpLocks/>
          </p:cNvCxnSpPr>
          <p:nvPr/>
        </p:nvCxnSpPr>
        <p:spPr>
          <a:xfrm flipV="1">
            <a:off x="8471878" y="7360804"/>
            <a:ext cx="5320428" cy="447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60891E-2DDB-44A1-AAE7-B17432648209}"/>
              </a:ext>
            </a:extLst>
          </p:cNvPr>
          <p:cNvCxnSpPr>
            <a:cxnSpLocks/>
          </p:cNvCxnSpPr>
          <p:nvPr/>
        </p:nvCxnSpPr>
        <p:spPr>
          <a:xfrm>
            <a:off x="8464933" y="2758285"/>
            <a:ext cx="0" cy="283298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3BDA63-2483-4407-A90A-04E4CFAA4FE7}"/>
              </a:ext>
            </a:extLst>
          </p:cNvPr>
          <p:cNvCxnSpPr>
            <a:cxnSpLocks/>
          </p:cNvCxnSpPr>
          <p:nvPr/>
        </p:nvCxnSpPr>
        <p:spPr>
          <a:xfrm>
            <a:off x="8453767" y="2758285"/>
            <a:ext cx="53497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65D637-76D9-45C7-B0CB-2E489E1760FF}"/>
              </a:ext>
            </a:extLst>
          </p:cNvPr>
          <p:cNvCxnSpPr>
            <a:cxnSpLocks/>
          </p:cNvCxnSpPr>
          <p:nvPr/>
        </p:nvCxnSpPr>
        <p:spPr>
          <a:xfrm>
            <a:off x="8464933" y="3923987"/>
            <a:ext cx="53385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CB5E6F-C6AC-4DD5-9E3E-5CC9DDAEA243}"/>
              </a:ext>
            </a:extLst>
          </p:cNvPr>
          <p:cNvSpPr txBox="1"/>
          <p:nvPr/>
        </p:nvSpPr>
        <p:spPr>
          <a:xfrm>
            <a:off x="3208632" y="3460946"/>
            <a:ext cx="1578296" cy="646331"/>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financial qualification</a:t>
            </a:r>
          </a:p>
        </p:txBody>
      </p:sp>
      <p:sp>
        <p:nvSpPr>
          <p:cNvPr id="9" name="TextBox 8">
            <a:extLst>
              <a:ext uri="{FF2B5EF4-FFF2-40B4-BE49-F238E27FC236}">
                <a16:creationId xmlns:a16="http://schemas.microsoft.com/office/drawing/2014/main" id="{679502D6-7EAC-4130-99B1-F3FD6E44828B}"/>
              </a:ext>
            </a:extLst>
          </p:cNvPr>
          <p:cNvSpPr txBox="1"/>
          <p:nvPr/>
        </p:nvSpPr>
        <p:spPr>
          <a:xfrm>
            <a:off x="4945598" y="3453236"/>
            <a:ext cx="1413598" cy="1200329"/>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market education + view property</a:t>
            </a:r>
          </a:p>
        </p:txBody>
      </p:sp>
      <p:sp>
        <p:nvSpPr>
          <p:cNvPr id="45" name="TextBox 44">
            <a:extLst>
              <a:ext uri="{FF2B5EF4-FFF2-40B4-BE49-F238E27FC236}">
                <a16:creationId xmlns:a16="http://schemas.microsoft.com/office/drawing/2014/main" id="{22E559A7-48FB-4FCC-A48E-0E25DA6DCBDC}"/>
              </a:ext>
            </a:extLst>
          </p:cNvPr>
          <p:cNvSpPr txBox="1"/>
          <p:nvPr/>
        </p:nvSpPr>
        <p:spPr>
          <a:xfrm>
            <a:off x="4652324" y="5087472"/>
            <a:ext cx="2000145" cy="923330"/>
          </a:xfrm>
          <a:prstGeom prst="rect">
            <a:avLst/>
          </a:prstGeom>
          <a:solidFill>
            <a:schemeClr val="tx1"/>
          </a:solidFill>
          <a:ln w="38100">
            <a:solidFill>
              <a:schemeClr val="bg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purchase offer presented to seller</a:t>
            </a:r>
          </a:p>
        </p:txBody>
      </p:sp>
      <p:sp>
        <p:nvSpPr>
          <p:cNvPr id="46" name="TextBox 45">
            <a:extLst>
              <a:ext uri="{FF2B5EF4-FFF2-40B4-BE49-F238E27FC236}">
                <a16:creationId xmlns:a16="http://schemas.microsoft.com/office/drawing/2014/main" id="{E3047381-8921-4BAB-869E-BA46543C5D11}"/>
              </a:ext>
            </a:extLst>
          </p:cNvPr>
          <p:cNvSpPr txBox="1"/>
          <p:nvPr/>
        </p:nvSpPr>
        <p:spPr>
          <a:xfrm>
            <a:off x="7748395" y="5087471"/>
            <a:ext cx="1433076" cy="923330"/>
          </a:xfrm>
          <a:prstGeom prst="rect">
            <a:avLst/>
          </a:prstGeom>
          <a:solidFill>
            <a:schemeClr val="tx1"/>
          </a:solidFill>
          <a:ln w="38100">
            <a:solidFill>
              <a:schemeClr val="bg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accepted sales contract</a:t>
            </a:r>
          </a:p>
        </p:txBody>
      </p:sp>
      <p:sp>
        <p:nvSpPr>
          <p:cNvPr id="47" name="TextBox 46">
            <a:extLst>
              <a:ext uri="{FF2B5EF4-FFF2-40B4-BE49-F238E27FC236}">
                <a16:creationId xmlns:a16="http://schemas.microsoft.com/office/drawing/2014/main" id="{2AD2DC9B-1691-415B-9EE0-35F3BE10C2C1}"/>
              </a:ext>
            </a:extLst>
          </p:cNvPr>
          <p:cNvSpPr txBox="1"/>
          <p:nvPr/>
        </p:nvSpPr>
        <p:spPr>
          <a:xfrm>
            <a:off x="6422458" y="4264332"/>
            <a:ext cx="1730942" cy="646331"/>
          </a:xfrm>
          <a:prstGeom prst="rect">
            <a:avLst/>
          </a:prstGeom>
          <a:solidFill>
            <a:schemeClr val="tx1"/>
          </a:solidFill>
          <a:ln w="38100">
            <a:no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negotiation of terms</a:t>
            </a:r>
          </a:p>
        </p:txBody>
      </p:sp>
      <p:sp>
        <p:nvSpPr>
          <p:cNvPr id="48" name="TextBox 47">
            <a:extLst>
              <a:ext uri="{FF2B5EF4-FFF2-40B4-BE49-F238E27FC236}">
                <a16:creationId xmlns:a16="http://schemas.microsoft.com/office/drawing/2014/main" id="{3BCAC906-6431-4F86-B820-8E6FD9F3A459}"/>
              </a:ext>
            </a:extLst>
          </p:cNvPr>
          <p:cNvSpPr txBox="1"/>
          <p:nvPr/>
        </p:nvSpPr>
        <p:spPr>
          <a:xfrm>
            <a:off x="9309338" y="4810473"/>
            <a:ext cx="1312488" cy="1477328"/>
          </a:xfrm>
          <a:prstGeom prst="rect">
            <a:avLst/>
          </a:prstGeom>
          <a:solidFill>
            <a:schemeClr val="tx1"/>
          </a:solidFill>
          <a:ln w="38100">
            <a:solidFill>
              <a:schemeClr val="bg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open escrow, deposit earnest money</a:t>
            </a:r>
          </a:p>
        </p:txBody>
      </p:sp>
      <p:sp>
        <p:nvSpPr>
          <p:cNvPr id="49" name="TextBox 48">
            <a:extLst>
              <a:ext uri="{FF2B5EF4-FFF2-40B4-BE49-F238E27FC236}">
                <a16:creationId xmlns:a16="http://schemas.microsoft.com/office/drawing/2014/main" id="{472A8C70-FE07-43BC-891B-172440DA045E}"/>
              </a:ext>
            </a:extLst>
          </p:cNvPr>
          <p:cNvSpPr txBox="1"/>
          <p:nvPr/>
        </p:nvSpPr>
        <p:spPr>
          <a:xfrm>
            <a:off x="10809988" y="5225971"/>
            <a:ext cx="1536224" cy="646331"/>
          </a:xfrm>
          <a:prstGeom prst="rect">
            <a:avLst/>
          </a:prstGeom>
          <a:solidFill>
            <a:schemeClr val="tx1"/>
          </a:solidFill>
          <a:ln w="38100">
            <a:solidFill>
              <a:schemeClr val="bg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disclosure, inspections</a:t>
            </a:r>
          </a:p>
        </p:txBody>
      </p:sp>
      <p:sp>
        <p:nvSpPr>
          <p:cNvPr id="50" name="TextBox 49">
            <a:extLst>
              <a:ext uri="{FF2B5EF4-FFF2-40B4-BE49-F238E27FC236}">
                <a16:creationId xmlns:a16="http://schemas.microsoft.com/office/drawing/2014/main" id="{5D5754CA-A9D7-4D07-965C-C8226404B988}"/>
              </a:ext>
            </a:extLst>
          </p:cNvPr>
          <p:cNvSpPr txBox="1"/>
          <p:nvPr/>
        </p:nvSpPr>
        <p:spPr>
          <a:xfrm>
            <a:off x="12534375" y="5225971"/>
            <a:ext cx="1029383" cy="646331"/>
          </a:xfrm>
          <a:prstGeom prst="rect">
            <a:avLst/>
          </a:prstGeom>
          <a:solidFill>
            <a:schemeClr val="tx1"/>
          </a:solidFill>
          <a:ln w="38100">
            <a:solidFill>
              <a:schemeClr val="bg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title search</a:t>
            </a:r>
          </a:p>
        </p:txBody>
      </p:sp>
      <p:cxnSp>
        <p:nvCxnSpPr>
          <p:cNvPr id="51" name="Straight Connector 50">
            <a:extLst>
              <a:ext uri="{FF2B5EF4-FFF2-40B4-BE49-F238E27FC236}">
                <a16:creationId xmlns:a16="http://schemas.microsoft.com/office/drawing/2014/main" id="{C0181A3F-33E7-45F0-9249-80420924CCCF}"/>
              </a:ext>
            </a:extLst>
          </p:cNvPr>
          <p:cNvCxnSpPr>
            <a:cxnSpLocks/>
          </p:cNvCxnSpPr>
          <p:nvPr/>
        </p:nvCxnSpPr>
        <p:spPr>
          <a:xfrm flipH="1" flipV="1">
            <a:off x="7235831" y="4966047"/>
            <a:ext cx="4968" cy="6411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45A6F5F-198B-4830-A750-F676F2D55E87}"/>
              </a:ext>
            </a:extLst>
          </p:cNvPr>
          <p:cNvSpPr txBox="1"/>
          <p:nvPr/>
        </p:nvSpPr>
        <p:spPr>
          <a:xfrm>
            <a:off x="14203345" y="5225971"/>
            <a:ext cx="1585280" cy="646331"/>
          </a:xfrm>
          <a:prstGeom prst="rect">
            <a:avLst/>
          </a:prstGeom>
          <a:solidFill>
            <a:schemeClr val="tx1"/>
          </a:solidFill>
          <a:ln w="38100">
            <a:solidFill>
              <a:schemeClr val="bg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closing procedures</a:t>
            </a:r>
          </a:p>
        </p:txBody>
      </p:sp>
      <p:sp>
        <p:nvSpPr>
          <p:cNvPr id="58" name="TextBox 57">
            <a:extLst>
              <a:ext uri="{FF2B5EF4-FFF2-40B4-BE49-F238E27FC236}">
                <a16:creationId xmlns:a16="http://schemas.microsoft.com/office/drawing/2014/main" id="{536E9229-D4B0-46D0-A6C9-0C95D12EF0AA}"/>
              </a:ext>
            </a:extLst>
          </p:cNvPr>
          <p:cNvSpPr txBox="1"/>
          <p:nvPr/>
        </p:nvSpPr>
        <p:spPr>
          <a:xfrm>
            <a:off x="16188498" y="4671973"/>
            <a:ext cx="1585280" cy="1754326"/>
          </a:xfrm>
          <a:prstGeom prst="rect">
            <a:avLst/>
          </a:prstGeom>
          <a:solidFill>
            <a:schemeClr val="tx1"/>
          </a:solidFill>
          <a:ln w="38100">
            <a:solidFill>
              <a:schemeClr val="bg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loan funding,</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title record at city hall,</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utilities on/off</a:t>
            </a:r>
          </a:p>
        </p:txBody>
      </p:sp>
      <p:sp>
        <p:nvSpPr>
          <p:cNvPr id="13" name="TextBox 12">
            <a:extLst>
              <a:ext uri="{FF2B5EF4-FFF2-40B4-BE49-F238E27FC236}">
                <a16:creationId xmlns:a16="http://schemas.microsoft.com/office/drawing/2014/main" id="{2D42A2CE-447F-41E4-B586-F18F8BAD7703}"/>
              </a:ext>
            </a:extLst>
          </p:cNvPr>
          <p:cNvSpPr txBox="1"/>
          <p:nvPr/>
        </p:nvSpPr>
        <p:spPr>
          <a:xfrm>
            <a:off x="9498363" y="2409512"/>
            <a:ext cx="1132739" cy="646331"/>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loan process</a:t>
            </a:r>
          </a:p>
        </p:txBody>
      </p:sp>
      <p:sp>
        <p:nvSpPr>
          <p:cNvPr id="59" name="TextBox 58">
            <a:extLst>
              <a:ext uri="{FF2B5EF4-FFF2-40B4-BE49-F238E27FC236}">
                <a16:creationId xmlns:a16="http://schemas.microsoft.com/office/drawing/2014/main" id="{484B6DB1-3C3F-4E47-A2E4-82B68AAA4FE0}"/>
              </a:ext>
            </a:extLst>
          </p:cNvPr>
          <p:cNvSpPr txBox="1"/>
          <p:nvPr/>
        </p:nvSpPr>
        <p:spPr>
          <a:xfrm>
            <a:off x="11252239" y="2412826"/>
            <a:ext cx="1892381" cy="646331"/>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loan condition removal</a:t>
            </a:r>
          </a:p>
        </p:txBody>
      </p:sp>
      <p:sp>
        <p:nvSpPr>
          <p:cNvPr id="12" name="TextBox 11">
            <a:extLst>
              <a:ext uri="{FF2B5EF4-FFF2-40B4-BE49-F238E27FC236}">
                <a16:creationId xmlns:a16="http://schemas.microsoft.com/office/drawing/2014/main" id="{D0350674-8702-4C7C-AFBB-FCDBC54552AC}"/>
              </a:ext>
            </a:extLst>
          </p:cNvPr>
          <p:cNvSpPr txBox="1"/>
          <p:nvPr/>
        </p:nvSpPr>
        <p:spPr>
          <a:xfrm>
            <a:off x="16473541" y="3248395"/>
            <a:ext cx="1015193" cy="646331"/>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move in</a:t>
            </a:r>
          </a:p>
        </p:txBody>
      </p:sp>
      <p:sp>
        <p:nvSpPr>
          <p:cNvPr id="60" name="TextBox 59">
            <a:extLst>
              <a:ext uri="{FF2B5EF4-FFF2-40B4-BE49-F238E27FC236}">
                <a16:creationId xmlns:a16="http://schemas.microsoft.com/office/drawing/2014/main" id="{97C4F9B4-98EC-4808-837D-6CFB11A01609}"/>
              </a:ext>
            </a:extLst>
          </p:cNvPr>
          <p:cNvSpPr txBox="1"/>
          <p:nvPr/>
        </p:nvSpPr>
        <p:spPr>
          <a:xfrm>
            <a:off x="11342027" y="3393073"/>
            <a:ext cx="2047836" cy="1200329"/>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inspections + conditions removal, increase deposit</a:t>
            </a:r>
          </a:p>
        </p:txBody>
      </p:sp>
      <p:sp>
        <p:nvSpPr>
          <p:cNvPr id="10" name="TextBox 9">
            <a:extLst>
              <a:ext uri="{FF2B5EF4-FFF2-40B4-BE49-F238E27FC236}">
                <a16:creationId xmlns:a16="http://schemas.microsoft.com/office/drawing/2014/main" id="{AB3A63C6-080E-4955-B61F-F94591C7FECC}"/>
              </a:ext>
            </a:extLst>
          </p:cNvPr>
          <p:cNvSpPr txBox="1"/>
          <p:nvPr/>
        </p:nvSpPr>
        <p:spPr>
          <a:xfrm>
            <a:off x="9041340" y="3393073"/>
            <a:ext cx="1703087" cy="1200329"/>
          </a:xfrm>
          <a:prstGeom prst="rect">
            <a:avLst/>
          </a:prstGeom>
          <a:solidFill>
            <a:schemeClr val="tx1"/>
          </a:solidFill>
          <a:ln w="38100">
            <a:solidFill>
              <a:schemeClr val="accent1"/>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obtain necessary property inspections</a:t>
            </a:r>
          </a:p>
        </p:txBody>
      </p:sp>
      <p:sp>
        <p:nvSpPr>
          <p:cNvPr id="61" name="TextBox 60">
            <a:extLst>
              <a:ext uri="{FF2B5EF4-FFF2-40B4-BE49-F238E27FC236}">
                <a16:creationId xmlns:a16="http://schemas.microsoft.com/office/drawing/2014/main" id="{4E740F64-4673-4AB2-B101-730D441C2962}"/>
              </a:ext>
            </a:extLst>
          </p:cNvPr>
          <p:cNvSpPr txBox="1"/>
          <p:nvPr/>
        </p:nvSpPr>
        <p:spPr>
          <a:xfrm>
            <a:off x="1987696" y="6887945"/>
            <a:ext cx="1141082" cy="1477328"/>
          </a:xfrm>
          <a:prstGeom prst="rect">
            <a:avLst/>
          </a:prstGeom>
          <a:solidFill>
            <a:schemeClr val="tx1"/>
          </a:solidFill>
          <a:ln w="38100">
            <a:solidFill>
              <a:schemeClr val="accent2"/>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market/</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sales analysis by agent</a:t>
            </a:r>
          </a:p>
        </p:txBody>
      </p:sp>
      <p:sp>
        <p:nvSpPr>
          <p:cNvPr id="62" name="TextBox 61">
            <a:extLst>
              <a:ext uri="{FF2B5EF4-FFF2-40B4-BE49-F238E27FC236}">
                <a16:creationId xmlns:a16="http://schemas.microsoft.com/office/drawing/2014/main" id="{86634B53-4FAF-46A4-BF4E-E2D48D477EE1}"/>
              </a:ext>
            </a:extLst>
          </p:cNvPr>
          <p:cNvSpPr txBox="1"/>
          <p:nvPr/>
        </p:nvSpPr>
        <p:spPr>
          <a:xfrm>
            <a:off x="3380110" y="7003362"/>
            <a:ext cx="1389473" cy="1200329"/>
          </a:xfrm>
          <a:prstGeom prst="rect">
            <a:avLst/>
          </a:prstGeom>
          <a:solidFill>
            <a:schemeClr val="tx1"/>
          </a:solidFill>
          <a:ln w="38100">
            <a:solidFill>
              <a:schemeClr val="accent2"/>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establish price and list property</a:t>
            </a:r>
          </a:p>
        </p:txBody>
      </p:sp>
      <p:sp>
        <p:nvSpPr>
          <p:cNvPr id="63" name="TextBox 62">
            <a:extLst>
              <a:ext uri="{FF2B5EF4-FFF2-40B4-BE49-F238E27FC236}">
                <a16:creationId xmlns:a16="http://schemas.microsoft.com/office/drawing/2014/main" id="{7296444E-6D33-465D-A732-64BA2DEC8B5B}"/>
              </a:ext>
            </a:extLst>
          </p:cNvPr>
          <p:cNvSpPr txBox="1"/>
          <p:nvPr/>
        </p:nvSpPr>
        <p:spPr>
          <a:xfrm>
            <a:off x="5056891" y="6887946"/>
            <a:ext cx="1191014" cy="1200329"/>
          </a:xfrm>
          <a:prstGeom prst="rect">
            <a:avLst/>
          </a:prstGeom>
          <a:solidFill>
            <a:schemeClr val="tx1"/>
          </a:solidFill>
          <a:ln w="38100">
            <a:solidFill>
              <a:schemeClr val="accent2"/>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open houses and showings</a:t>
            </a:r>
          </a:p>
        </p:txBody>
      </p:sp>
      <p:sp>
        <p:nvSpPr>
          <p:cNvPr id="65" name="TextBox 64">
            <a:extLst>
              <a:ext uri="{FF2B5EF4-FFF2-40B4-BE49-F238E27FC236}">
                <a16:creationId xmlns:a16="http://schemas.microsoft.com/office/drawing/2014/main" id="{2F800B5A-4E8C-499E-A423-BB78C8425B7B}"/>
              </a:ext>
            </a:extLst>
          </p:cNvPr>
          <p:cNvSpPr txBox="1"/>
          <p:nvPr/>
        </p:nvSpPr>
        <p:spPr>
          <a:xfrm>
            <a:off x="10134600" y="6945305"/>
            <a:ext cx="1689618" cy="923330"/>
          </a:xfrm>
          <a:prstGeom prst="rect">
            <a:avLst/>
          </a:prstGeom>
          <a:solidFill>
            <a:schemeClr val="tx1"/>
          </a:solidFill>
          <a:ln w="38100">
            <a:solidFill>
              <a:schemeClr val="accent2"/>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facilitate property inspections</a:t>
            </a:r>
          </a:p>
        </p:txBody>
      </p:sp>
      <p:sp>
        <p:nvSpPr>
          <p:cNvPr id="66" name="TextBox 65">
            <a:extLst>
              <a:ext uri="{FF2B5EF4-FFF2-40B4-BE49-F238E27FC236}">
                <a16:creationId xmlns:a16="http://schemas.microsoft.com/office/drawing/2014/main" id="{B2F64213-46DA-471E-8B89-A6D735AB04D3}"/>
              </a:ext>
            </a:extLst>
          </p:cNvPr>
          <p:cNvSpPr txBox="1"/>
          <p:nvPr/>
        </p:nvSpPr>
        <p:spPr>
          <a:xfrm>
            <a:off x="11917568" y="6829889"/>
            <a:ext cx="1798432" cy="1200329"/>
          </a:xfrm>
          <a:prstGeom prst="rect">
            <a:avLst/>
          </a:prstGeom>
          <a:solidFill>
            <a:schemeClr val="tx1"/>
          </a:solidFill>
          <a:ln w="38100">
            <a:solidFill>
              <a:schemeClr val="accent2"/>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inspection and conditions removal</a:t>
            </a:r>
          </a:p>
        </p:txBody>
      </p:sp>
      <p:sp>
        <p:nvSpPr>
          <p:cNvPr id="73" name="TextBox 72">
            <a:extLst>
              <a:ext uri="{FF2B5EF4-FFF2-40B4-BE49-F238E27FC236}">
                <a16:creationId xmlns:a16="http://schemas.microsoft.com/office/drawing/2014/main" id="{D07D9146-2712-48BD-9998-F19F6EB2B79F}"/>
              </a:ext>
            </a:extLst>
          </p:cNvPr>
          <p:cNvSpPr txBox="1"/>
          <p:nvPr/>
        </p:nvSpPr>
        <p:spPr>
          <a:xfrm>
            <a:off x="16324892" y="7180112"/>
            <a:ext cx="1312488" cy="1477328"/>
          </a:xfrm>
          <a:prstGeom prst="rect">
            <a:avLst/>
          </a:prstGeom>
          <a:solidFill>
            <a:schemeClr val="tx1"/>
          </a:solidFill>
          <a:ln w="38100">
            <a:solidFill>
              <a:schemeClr val="accent2"/>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receive cash proceeds, rent back or move</a:t>
            </a:r>
          </a:p>
        </p:txBody>
      </p:sp>
      <p:sp>
        <p:nvSpPr>
          <p:cNvPr id="74" name="TextBox 73">
            <a:extLst>
              <a:ext uri="{FF2B5EF4-FFF2-40B4-BE49-F238E27FC236}">
                <a16:creationId xmlns:a16="http://schemas.microsoft.com/office/drawing/2014/main" id="{1782AB18-B94A-420A-962A-E3425138B40E}"/>
              </a:ext>
            </a:extLst>
          </p:cNvPr>
          <p:cNvSpPr txBox="1"/>
          <p:nvPr/>
        </p:nvSpPr>
        <p:spPr>
          <a:xfrm>
            <a:off x="4786927" y="8406933"/>
            <a:ext cx="1730942" cy="923330"/>
          </a:xfrm>
          <a:prstGeom prst="rect">
            <a:avLst/>
          </a:prstGeom>
          <a:solidFill>
            <a:schemeClr val="tx1"/>
          </a:solidFill>
          <a:ln w="38100">
            <a:no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multiple listing, advertising</a:t>
            </a:r>
          </a:p>
        </p:txBody>
      </p:sp>
      <p:cxnSp>
        <p:nvCxnSpPr>
          <p:cNvPr id="76" name="Straight Connector 75">
            <a:extLst>
              <a:ext uri="{FF2B5EF4-FFF2-40B4-BE49-F238E27FC236}">
                <a16:creationId xmlns:a16="http://schemas.microsoft.com/office/drawing/2014/main" id="{49A5E458-1B29-4377-AFE5-0A09E4297148}"/>
              </a:ext>
            </a:extLst>
          </p:cNvPr>
          <p:cNvCxnSpPr>
            <a:cxnSpLocks/>
          </p:cNvCxnSpPr>
          <p:nvPr/>
        </p:nvCxnSpPr>
        <p:spPr>
          <a:xfrm flipV="1">
            <a:off x="9422722" y="7958663"/>
            <a:ext cx="0" cy="55265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DDF732D-DCD2-4C4B-BBBC-E03EDB78C650}"/>
              </a:ext>
            </a:extLst>
          </p:cNvPr>
          <p:cNvCxnSpPr>
            <a:cxnSpLocks/>
          </p:cNvCxnSpPr>
          <p:nvPr/>
        </p:nvCxnSpPr>
        <p:spPr>
          <a:xfrm flipV="1">
            <a:off x="12738008" y="8048046"/>
            <a:ext cx="0" cy="4632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3C6A61D-59EF-4310-BD51-1D860F980919}"/>
              </a:ext>
            </a:extLst>
          </p:cNvPr>
          <p:cNvCxnSpPr>
            <a:cxnSpLocks/>
          </p:cNvCxnSpPr>
          <p:nvPr/>
        </p:nvCxnSpPr>
        <p:spPr>
          <a:xfrm flipV="1">
            <a:off x="9413605" y="8511319"/>
            <a:ext cx="3324404" cy="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52FFB8D-BD87-494F-8F86-54CCA0097FBC}"/>
              </a:ext>
            </a:extLst>
          </p:cNvPr>
          <p:cNvSpPr txBox="1"/>
          <p:nvPr/>
        </p:nvSpPr>
        <p:spPr>
          <a:xfrm>
            <a:off x="10285710" y="8355568"/>
            <a:ext cx="1590250" cy="369332"/>
          </a:xfrm>
          <a:prstGeom prst="rect">
            <a:avLst/>
          </a:prstGeom>
          <a:solidFill>
            <a:schemeClr val="tx1"/>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+/-15 days</a:t>
            </a:r>
          </a:p>
        </p:txBody>
      </p:sp>
      <p:sp>
        <p:nvSpPr>
          <p:cNvPr id="53" name="Slide Number Placeholder 2">
            <a:extLst>
              <a:ext uri="{FF2B5EF4-FFF2-40B4-BE49-F238E27FC236}">
                <a16:creationId xmlns:a16="http://schemas.microsoft.com/office/drawing/2014/main" id="{DA66E8F7-DD7C-4D90-ABDB-2DD4642C46EC}"/>
              </a:ext>
            </a:extLst>
          </p:cNvPr>
          <p:cNvSpPr txBox="1">
            <a:spLocks/>
          </p:cNvSpPr>
          <p:nvPr/>
        </p:nvSpPr>
        <p:spPr>
          <a:xfrm>
            <a:off x="11582400" y="9372224"/>
            <a:ext cx="4876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sz="1800" dirty="0">
                <a:solidFill>
                  <a:schemeClr val="accent1"/>
                </a:solidFill>
              </a:rPr>
              <a:t>CALIFORNIA ASSOCIATION OF REALTORS® </a:t>
            </a:r>
            <a:endParaRPr sz="1800" dirty="0">
              <a:solidFill>
                <a:schemeClr val="accent1"/>
              </a:solidFill>
            </a:endParaRPr>
          </a:p>
        </p:txBody>
      </p:sp>
      <p:pic>
        <p:nvPicPr>
          <p:cNvPr id="55" name="Picture 54">
            <a:extLst>
              <a:ext uri="{FF2B5EF4-FFF2-40B4-BE49-F238E27FC236}">
                <a16:creationId xmlns:a16="http://schemas.microsoft.com/office/drawing/2014/main" id="{86234E31-4A34-464C-A3E8-FC28FFFAD3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
        <p:nvSpPr>
          <p:cNvPr id="64" name="TextBox 63">
            <a:extLst>
              <a:ext uri="{FF2B5EF4-FFF2-40B4-BE49-F238E27FC236}">
                <a16:creationId xmlns:a16="http://schemas.microsoft.com/office/drawing/2014/main" id="{CB0A72F4-5639-48F7-87BB-FE21A8553A49}"/>
              </a:ext>
            </a:extLst>
          </p:cNvPr>
          <p:cNvSpPr txBox="1"/>
          <p:nvPr/>
        </p:nvSpPr>
        <p:spPr>
          <a:xfrm>
            <a:off x="8534400" y="6945305"/>
            <a:ext cx="1553146" cy="923330"/>
          </a:xfrm>
          <a:prstGeom prst="rect">
            <a:avLst/>
          </a:prstGeom>
          <a:solidFill>
            <a:schemeClr val="tx1"/>
          </a:solidFill>
          <a:ln w="38100">
            <a:solidFill>
              <a:schemeClr val="accent2"/>
            </a:solidFill>
          </a:ln>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F0302020204030204"/>
                <a:ea typeface="+mn-ea"/>
                <a:cs typeface="+mn-cs"/>
              </a:rPr>
              <a:t>provide property disclosures</a:t>
            </a:r>
          </a:p>
        </p:txBody>
      </p:sp>
    </p:spTree>
    <p:extLst>
      <p:ext uri="{BB962C8B-B14F-4D97-AF65-F5344CB8AC3E}">
        <p14:creationId xmlns:p14="http://schemas.microsoft.com/office/powerpoint/2010/main" val="1554123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3058A-99BD-4BD7-A688-A8D0CB3BBB9F}"/>
              </a:ext>
            </a:extLst>
          </p:cNvPr>
          <p:cNvSpPr>
            <a:spLocks noGrp="1"/>
          </p:cNvSpPr>
          <p:nvPr>
            <p:ph type="title"/>
          </p:nvPr>
        </p:nvSpPr>
        <p:spPr>
          <a:xfrm>
            <a:off x="1371600" y="892513"/>
            <a:ext cx="14643974" cy="840230"/>
          </a:xfrm>
        </p:spPr>
        <p:txBody>
          <a:bodyPr/>
          <a:lstStyle/>
          <a:p>
            <a:r>
              <a:rPr lang="en-US" sz="5400" dirty="0"/>
              <a:t>23% </a:t>
            </a:r>
            <a:r>
              <a:rPr lang="en-US" sz="5400" dirty="0">
                <a:solidFill>
                  <a:schemeClr val="bg1"/>
                </a:solidFill>
              </a:rPr>
              <a:t>had challenges in the closing process</a:t>
            </a:r>
          </a:p>
        </p:txBody>
      </p:sp>
      <p:sp>
        <p:nvSpPr>
          <p:cNvPr id="5" name="Footer Placeholder 1">
            <a:extLst>
              <a:ext uri="{FF2B5EF4-FFF2-40B4-BE49-F238E27FC236}">
                <a16:creationId xmlns:a16="http://schemas.microsoft.com/office/drawing/2014/main" id="{929D8526-F735-4BD7-A8BB-157F017FDB36}"/>
              </a:ext>
            </a:extLst>
          </p:cNvPr>
          <p:cNvSpPr txBox="1">
            <a:spLocks/>
          </p:cNvSpPr>
          <p:nvPr/>
        </p:nvSpPr>
        <p:spPr>
          <a:xfrm>
            <a:off x="2710758" y="3447738"/>
            <a:ext cx="5982829" cy="1219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D9BEB"/>
                </a:solidFill>
                <a:effectLst/>
                <a:uLnTx/>
                <a:uFillTx/>
                <a:latin typeface="Century Gothic"/>
                <a:ea typeface="+mn-ea"/>
                <a:cs typeface="+mn-cs"/>
              </a:rPr>
              <a:t>Did you encounter any challenges in the closing process? </a:t>
            </a:r>
            <a:r>
              <a:rPr kumimoji="0" lang="en-US" sz="4000" i="0" u="none" strike="noStrike" kern="1200" cap="none" spc="0" normalizeH="0" baseline="0" noProof="0" dirty="0">
                <a:ln>
                  <a:noFill/>
                </a:ln>
                <a:solidFill>
                  <a:srgbClr val="6D9BEB"/>
                </a:solidFill>
                <a:effectLst/>
                <a:uLnTx/>
                <a:uFillTx/>
                <a:latin typeface="Century Gothic"/>
                <a:ea typeface="+mn-ea"/>
                <a:cs typeface="+mn-cs"/>
              </a:rPr>
              <a:t>(n=989)</a:t>
            </a:r>
          </a:p>
        </p:txBody>
      </p:sp>
      <p:graphicFrame>
        <p:nvGraphicFramePr>
          <p:cNvPr id="7" name="Chart 6">
            <a:extLst>
              <a:ext uri="{FF2B5EF4-FFF2-40B4-BE49-F238E27FC236}">
                <a16:creationId xmlns:a16="http://schemas.microsoft.com/office/drawing/2014/main" id="{43C22D39-EAAF-47A4-B4D8-24002C241498}"/>
              </a:ext>
            </a:extLst>
          </p:cNvPr>
          <p:cNvGraphicFramePr/>
          <p:nvPr/>
        </p:nvGraphicFramePr>
        <p:xfrm>
          <a:off x="7761746" y="1312628"/>
          <a:ext cx="10021429" cy="7507706"/>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2">
            <a:extLst>
              <a:ext uri="{FF2B5EF4-FFF2-40B4-BE49-F238E27FC236}">
                <a16:creationId xmlns:a16="http://schemas.microsoft.com/office/drawing/2014/main" id="{AC9F4D45-35C9-474F-9822-E7627E17898F}"/>
              </a:ext>
            </a:extLst>
          </p:cNvPr>
          <p:cNvSpPr txBox="1">
            <a:spLocks/>
          </p:cNvSpPr>
          <p:nvPr/>
        </p:nvSpPr>
        <p:spPr>
          <a:xfrm>
            <a:off x="10411493" y="9233725"/>
            <a:ext cx="5971507"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2019 Consumer Survey</a:t>
            </a:r>
          </a:p>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
        <p:nvSpPr>
          <p:cNvPr id="11" name="Slide Number Placeholder 2">
            <a:extLst>
              <a:ext uri="{FF2B5EF4-FFF2-40B4-BE49-F238E27FC236}">
                <a16:creationId xmlns:a16="http://schemas.microsoft.com/office/drawing/2014/main" id="{33883AFA-97EA-4BAE-BE53-FF7FD9C33107}"/>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B0502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a:t>
            </a:fld>
            <a:endParaRPr kumimoji="0" lang="uk-UA" sz="2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14072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280" y="667022"/>
            <a:ext cx="12662771" cy="1754326"/>
          </a:xfrm>
        </p:spPr>
        <p:txBody>
          <a:bodyPr/>
          <a:lstStyle/>
          <a:p>
            <a:r>
              <a:rPr lang="en-US" sz="6000" dirty="0">
                <a:solidFill>
                  <a:schemeClr val="bg1"/>
                </a:solidFill>
              </a:rPr>
              <a:t>Most still want to use an agent because of their </a:t>
            </a:r>
            <a:r>
              <a:rPr lang="en-US" sz="6000" dirty="0"/>
              <a:t>professionalism </a:t>
            </a:r>
            <a:endParaRPr lang="uk-UA" sz="6000" dirty="0"/>
          </a:p>
        </p:txBody>
      </p:sp>
      <p:sp>
        <p:nvSpPr>
          <p:cNvPr id="47" name="TextBox 46">
            <a:extLst>
              <a:ext uri="{FF2B5EF4-FFF2-40B4-BE49-F238E27FC236}">
                <a16:creationId xmlns:a16="http://schemas.microsoft.com/office/drawing/2014/main" id="{1859E9C8-DAC7-493D-855C-6939A3829584}"/>
              </a:ext>
            </a:extLst>
          </p:cNvPr>
          <p:cNvSpPr txBox="1"/>
          <p:nvPr/>
        </p:nvSpPr>
        <p:spPr>
          <a:xfrm>
            <a:off x="1257557" y="5954200"/>
            <a:ext cx="6972044" cy="2677656"/>
          </a:xfrm>
          <a:prstGeom prst="rect">
            <a:avLst/>
          </a:prstGeom>
          <a:noFill/>
        </p:spPr>
        <p:txBody>
          <a:bodyPr wrap="square" rtlCol="0">
            <a:spAutoFit/>
          </a:bodyPr>
          <a:lstStyle/>
          <a:p>
            <a:pPr>
              <a:defRPr/>
            </a:pPr>
            <a:r>
              <a:rPr lang="en-US" sz="3600" b="1" dirty="0">
                <a:solidFill>
                  <a:schemeClr val="accent1"/>
                </a:solidFill>
                <a:latin typeface="Century Gothic"/>
              </a:rPr>
              <a:t>73% </a:t>
            </a:r>
            <a:r>
              <a:rPr lang="en-US" sz="3600" dirty="0">
                <a:solidFill>
                  <a:prstClr val="black"/>
                </a:solidFill>
                <a:latin typeface="Century Gothic"/>
              </a:rPr>
              <a:t>said that the agent’s educational background was either extremely important, very important or important</a:t>
            </a:r>
            <a:r>
              <a:rPr lang="en-US" sz="2400" dirty="0">
                <a:solidFill>
                  <a:prstClr val="black"/>
                </a:solidFill>
                <a:latin typeface="Century Gothic"/>
              </a:rPr>
              <a:t>	</a:t>
            </a:r>
            <a:endParaRPr lang="uk-UA" sz="2400" dirty="0">
              <a:solidFill>
                <a:prstClr val="black"/>
              </a:solidFill>
              <a:latin typeface="Century Gothic"/>
            </a:endParaRPr>
          </a:p>
        </p:txBody>
      </p:sp>
      <p:sp>
        <p:nvSpPr>
          <p:cNvPr id="48" name="TextBox 47">
            <a:extLst>
              <a:ext uri="{FF2B5EF4-FFF2-40B4-BE49-F238E27FC236}">
                <a16:creationId xmlns:a16="http://schemas.microsoft.com/office/drawing/2014/main" id="{39673831-BAF3-4A41-901F-037834966D1E}"/>
              </a:ext>
            </a:extLst>
          </p:cNvPr>
          <p:cNvSpPr txBox="1"/>
          <p:nvPr/>
        </p:nvSpPr>
        <p:spPr>
          <a:xfrm>
            <a:off x="1295400" y="3005432"/>
            <a:ext cx="7139378" cy="1754326"/>
          </a:xfrm>
          <a:prstGeom prst="rect">
            <a:avLst/>
          </a:prstGeom>
          <a:noFill/>
        </p:spPr>
        <p:txBody>
          <a:bodyPr wrap="square" rtlCol="0">
            <a:spAutoFit/>
          </a:bodyPr>
          <a:lstStyle/>
          <a:p>
            <a:pPr>
              <a:defRPr/>
            </a:pPr>
            <a:r>
              <a:rPr lang="en-US" sz="3600" b="1" dirty="0">
                <a:solidFill>
                  <a:schemeClr val="accent1"/>
                </a:solidFill>
                <a:latin typeface="Century Gothic"/>
              </a:rPr>
              <a:t>80% </a:t>
            </a:r>
            <a:r>
              <a:rPr lang="en-US" sz="3600" dirty="0">
                <a:solidFill>
                  <a:prstClr val="black"/>
                </a:solidFill>
                <a:latin typeface="Century Gothic"/>
              </a:rPr>
              <a:t>said they prefer to use a real estate agent because they are professional</a:t>
            </a:r>
          </a:p>
        </p:txBody>
      </p:sp>
      <p:sp>
        <p:nvSpPr>
          <p:cNvPr id="20" name="Slide Number Placeholder 2">
            <a:extLst>
              <a:ext uri="{FF2B5EF4-FFF2-40B4-BE49-F238E27FC236}">
                <a16:creationId xmlns:a16="http://schemas.microsoft.com/office/drawing/2014/main" id="{1A031DCE-05E9-4A0D-AD9A-A1317C540EEE}"/>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52</a:t>
            </a:fld>
            <a:endParaRPr dirty="0"/>
          </a:p>
        </p:txBody>
      </p:sp>
      <p:sp>
        <p:nvSpPr>
          <p:cNvPr id="21" name="Slide Number Placeholder 2">
            <a:extLst>
              <a:ext uri="{FF2B5EF4-FFF2-40B4-BE49-F238E27FC236}">
                <a16:creationId xmlns:a16="http://schemas.microsoft.com/office/drawing/2014/main" id="{A440092B-BE64-43E2-BD23-B7245EB9ACC1}"/>
              </a:ext>
            </a:extLst>
          </p:cNvPr>
          <p:cNvSpPr txBox="1">
            <a:spLocks/>
          </p:cNvSpPr>
          <p:nvPr/>
        </p:nvSpPr>
        <p:spPr>
          <a:xfrm>
            <a:off x="10896600" y="9204480"/>
            <a:ext cx="67056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sz="1800" dirty="0">
                <a:solidFill>
                  <a:srgbClr val="6D9BEB"/>
                </a:solidFill>
                <a:latin typeface="Century Gothic" panose="020B0502020202020204" pitchFamily="34" charset="0"/>
              </a:rPr>
              <a:t>SERIES: 2018 REALTRENDS Consumer Survey</a:t>
            </a:r>
          </a:p>
          <a:p>
            <a:pPr algn="l"/>
            <a:r>
              <a:rPr lang="en-US" sz="1800" dirty="0">
                <a:solidFill>
                  <a:schemeClr val="accent1"/>
                </a:solidFill>
              </a:rPr>
              <a:t>Source: CALIFORNIA ASSOCIATION OF REALTORS® </a:t>
            </a:r>
            <a:endParaRPr sz="1800" dirty="0">
              <a:solidFill>
                <a:schemeClr val="accent1"/>
              </a:solidFill>
            </a:endParaRPr>
          </a:p>
        </p:txBody>
      </p:sp>
      <p:sp>
        <p:nvSpPr>
          <p:cNvPr id="23" name="TextBox 22">
            <a:extLst>
              <a:ext uri="{FF2B5EF4-FFF2-40B4-BE49-F238E27FC236}">
                <a16:creationId xmlns:a16="http://schemas.microsoft.com/office/drawing/2014/main" id="{8F27FA7C-5D1B-4F8C-AE8D-80AB1AD71BB7}"/>
              </a:ext>
            </a:extLst>
          </p:cNvPr>
          <p:cNvSpPr txBox="1"/>
          <p:nvPr/>
        </p:nvSpPr>
        <p:spPr>
          <a:xfrm>
            <a:off x="10058400" y="3070511"/>
            <a:ext cx="7139378" cy="1200329"/>
          </a:xfrm>
          <a:prstGeom prst="rect">
            <a:avLst/>
          </a:prstGeom>
          <a:noFill/>
        </p:spPr>
        <p:txBody>
          <a:bodyPr wrap="square" rtlCol="0">
            <a:spAutoFit/>
          </a:bodyPr>
          <a:lstStyle/>
          <a:p>
            <a:pPr>
              <a:defRPr/>
            </a:pPr>
            <a:r>
              <a:rPr lang="en-US" sz="3600" b="1" dirty="0">
                <a:solidFill>
                  <a:schemeClr val="accent1"/>
                </a:solidFill>
                <a:latin typeface="Century Gothic"/>
              </a:rPr>
              <a:t>80% </a:t>
            </a:r>
            <a:r>
              <a:rPr lang="en-US" sz="3600" dirty="0">
                <a:solidFill>
                  <a:prstClr val="black"/>
                </a:solidFill>
                <a:latin typeface="Century Gothic"/>
              </a:rPr>
              <a:t>said that buying or selling a home is a stressful process</a:t>
            </a:r>
          </a:p>
        </p:txBody>
      </p:sp>
      <p:sp>
        <p:nvSpPr>
          <p:cNvPr id="24" name="TextBox 23">
            <a:extLst>
              <a:ext uri="{FF2B5EF4-FFF2-40B4-BE49-F238E27FC236}">
                <a16:creationId xmlns:a16="http://schemas.microsoft.com/office/drawing/2014/main" id="{EA83D5E5-2CF9-4314-B88F-C0D5E8962D9A}"/>
              </a:ext>
            </a:extLst>
          </p:cNvPr>
          <p:cNvSpPr txBox="1"/>
          <p:nvPr/>
        </p:nvSpPr>
        <p:spPr>
          <a:xfrm>
            <a:off x="10058400" y="5786378"/>
            <a:ext cx="7139378" cy="2862322"/>
          </a:xfrm>
          <a:prstGeom prst="rect">
            <a:avLst/>
          </a:prstGeom>
          <a:noFill/>
        </p:spPr>
        <p:txBody>
          <a:bodyPr wrap="square" rtlCol="0">
            <a:spAutoFit/>
          </a:bodyPr>
          <a:lstStyle/>
          <a:p>
            <a:pPr>
              <a:defRPr/>
            </a:pPr>
            <a:r>
              <a:rPr lang="en-US" sz="3600" b="1" dirty="0">
                <a:solidFill>
                  <a:schemeClr val="accent1"/>
                </a:solidFill>
                <a:latin typeface="Century Gothic"/>
              </a:rPr>
              <a:t>47% </a:t>
            </a:r>
            <a:r>
              <a:rPr lang="en-US" sz="3600" b="1" i="1" dirty="0">
                <a:solidFill>
                  <a:srgbClr val="FF0000"/>
                </a:solidFill>
                <a:latin typeface="Century Gothic"/>
              </a:rPr>
              <a:t>agreed that the services provided by agents are less valuable now that the Internet has all housing information available</a:t>
            </a:r>
            <a:r>
              <a:rPr lang="en-US" sz="2400" b="1" i="1" dirty="0">
                <a:solidFill>
                  <a:srgbClr val="FF0000"/>
                </a:solidFill>
                <a:latin typeface="Century Gothic"/>
              </a:rPr>
              <a:t>	</a:t>
            </a:r>
            <a:endParaRPr lang="uk-UA" sz="2400" b="1" i="1" dirty="0">
              <a:solidFill>
                <a:srgbClr val="FF0000"/>
              </a:solidFill>
              <a:latin typeface="Century Gothic"/>
            </a:endParaRPr>
          </a:p>
        </p:txBody>
      </p:sp>
    </p:spTree>
    <p:extLst>
      <p:ext uri="{BB962C8B-B14F-4D97-AF65-F5344CB8AC3E}">
        <p14:creationId xmlns:p14="http://schemas.microsoft.com/office/powerpoint/2010/main" val="930462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742" y="948119"/>
            <a:ext cx="14415374" cy="715581"/>
          </a:xfrm>
        </p:spPr>
        <p:txBody>
          <a:bodyPr>
            <a:noAutofit/>
          </a:bodyPr>
          <a:lstStyle/>
          <a:p>
            <a:r>
              <a:rPr lang="en-US" dirty="0">
                <a:solidFill>
                  <a:schemeClr val="bg1"/>
                </a:solidFill>
              </a:rPr>
              <a:t>How to </a:t>
            </a:r>
            <a:r>
              <a:rPr lang="en-US" dirty="0"/>
              <a:t>adapt</a:t>
            </a:r>
            <a:r>
              <a:rPr lang="en-US" dirty="0">
                <a:solidFill>
                  <a:schemeClr val="bg1"/>
                </a:solidFill>
              </a:rPr>
              <a:t>? </a:t>
            </a:r>
            <a:br>
              <a:rPr lang="en-US" dirty="0">
                <a:solidFill>
                  <a:schemeClr val="bg1"/>
                </a:solidFill>
              </a:rPr>
            </a:br>
            <a:r>
              <a:rPr lang="en-US" dirty="0">
                <a:solidFill>
                  <a:schemeClr val="bg1"/>
                </a:solidFill>
              </a:rPr>
              <a:t>Embrace</a:t>
            </a:r>
            <a:r>
              <a:rPr lang="en-US" dirty="0"/>
              <a:t> technology</a:t>
            </a:r>
          </a:p>
        </p:txBody>
      </p:sp>
      <p:sp>
        <p:nvSpPr>
          <p:cNvPr id="6" name="Slide Number Placeholder 2">
            <a:extLst>
              <a:ext uri="{FF2B5EF4-FFF2-40B4-BE49-F238E27FC236}">
                <a16:creationId xmlns:a16="http://schemas.microsoft.com/office/drawing/2014/main" id="{E0BA2208-8529-423A-A1EC-D2D31550C4FE}"/>
              </a:ext>
            </a:extLst>
          </p:cNvPr>
          <p:cNvSpPr>
            <a:spLocks noGrp="1"/>
          </p:cNvSpPr>
          <p:nvPr>
            <p:ph type="sldNum" sz="quarter" idx="10"/>
          </p:nvPr>
        </p:nvSpPr>
        <p:spPr/>
        <p:txBody>
          <a:bodyPr/>
          <a:lstStyle/>
          <a:p>
            <a:pPr algn="l"/>
            <a:r>
              <a:rPr lang="en-US" dirty="0">
                <a:latin typeface="Century Gothic" panose="020B0502020202020204" pitchFamily="34" charset="0"/>
              </a:rPr>
              <a:t>page</a:t>
            </a:r>
          </a:p>
          <a:p>
            <a:pPr algn="l"/>
            <a:fld id="{37D409AB-2201-4E18-8A34-C31753AD9B06}" type="slidenum">
              <a:rPr smtClean="0">
                <a:latin typeface="Century Gothic" panose="020B0502020202020204" pitchFamily="34" charset="0"/>
              </a:rPr>
              <a:pPr algn="l"/>
              <a:t>53</a:t>
            </a:fld>
            <a:endParaRPr dirty="0">
              <a:latin typeface="Century Gothic" panose="020B0502020202020204" pitchFamily="34" charset="0"/>
            </a:endParaRPr>
          </a:p>
        </p:txBody>
      </p:sp>
      <p:sp>
        <p:nvSpPr>
          <p:cNvPr id="5" name="Content Placeholder 2">
            <a:extLst>
              <a:ext uri="{FF2B5EF4-FFF2-40B4-BE49-F238E27FC236}">
                <a16:creationId xmlns:a16="http://schemas.microsoft.com/office/drawing/2014/main" id="{23D59147-D651-4277-AEC2-390E4FF15B16}"/>
              </a:ext>
            </a:extLst>
          </p:cNvPr>
          <p:cNvSpPr txBox="1">
            <a:spLocks/>
          </p:cNvSpPr>
          <p:nvPr/>
        </p:nvSpPr>
        <p:spPr>
          <a:xfrm>
            <a:off x="1295400" y="3162300"/>
            <a:ext cx="13308013" cy="6014356"/>
          </a:xfrm>
          <a:prstGeom prst="rect">
            <a:avLst/>
          </a:prstGeom>
        </p:spPr>
        <p:txBody>
          <a:bodyPr>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50000"/>
              </a:lnSpc>
              <a:buNone/>
            </a:pPr>
            <a:r>
              <a:rPr lang="en-US" sz="3500" dirty="0">
                <a:solidFill>
                  <a:schemeClr val="bg1"/>
                </a:solidFill>
              </a:rPr>
              <a:t>It is not going away, whether you like it or not.</a:t>
            </a:r>
          </a:p>
          <a:p>
            <a:pPr>
              <a:lnSpc>
                <a:spcPct val="150000"/>
              </a:lnSpc>
            </a:pPr>
            <a:r>
              <a:rPr lang="en-US" sz="3500" dirty="0">
                <a:solidFill>
                  <a:schemeClr val="bg1"/>
                </a:solidFill>
              </a:rPr>
              <a:t>Understand it</a:t>
            </a:r>
          </a:p>
          <a:p>
            <a:pPr>
              <a:lnSpc>
                <a:spcPct val="150000"/>
              </a:lnSpc>
            </a:pPr>
            <a:r>
              <a:rPr lang="en-US" sz="3500" dirty="0">
                <a:solidFill>
                  <a:schemeClr val="bg1"/>
                </a:solidFill>
              </a:rPr>
              <a:t>Invest in it</a:t>
            </a:r>
          </a:p>
          <a:p>
            <a:pPr>
              <a:lnSpc>
                <a:spcPct val="150000"/>
              </a:lnSpc>
            </a:pPr>
            <a:r>
              <a:rPr lang="en-US" sz="3500" dirty="0">
                <a:solidFill>
                  <a:schemeClr val="bg1"/>
                </a:solidFill>
              </a:rPr>
              <a:t>Take advantage of it</a:t>
            </a:r>
          </a:p>
          <a:p>
            <a:pPr>
              <a:lnSpc>
                <a:spcPct val="150000"/>
              </a:lnSpc>
            </a:pPr>
            <a:endParaRPr lang="en-US" sz="3500" dirty="0">
              <a:solidFill>
                <a:schemeClr val="bg1"/>
              </a:solidFill>
            </a:endParaRPr>
          </a:p>
          <a:p>
            <a:pPr>
              <a:lnSpc>
                <a:spcPct val="150000"/>
              </a:lnSpc>
            </a:pPr>
            <a:endParaRPr lang="en-US" sz="3500" dirty="0">
              <a:solidFill>
                <a:schemeClr val="bg1"/>
              </a:solidFill>
            </a:endParaRPr>
          </a:p>
        </p:txBody>
      </p:sp>
      <p:pic>
        <p:nvPicPr>
          <p:cNvPr id="4" name="Picture 3">
            <a:extLst>
              <a:ext uri="{FF2B5EF4-FFF2-40B4-BE49-F238E27FC236}">
                <a16:creationId xmlns:a16="http://schemas.microsoft.com/office/drawing/2014/main" id="{09C4CCF7-A868-4839-8508-F2B05EFA7BE8}"/>
              </a:ext>
            </a:extLst>
          </p:cNvPr>
          <p:cNvPicPr>
            <a:picLocks noChangeAspect="1"/>
          </p:cNvPicPr>
          <p:nvPr/>
        </p:nvPicPr>
        <p:blipFill>
          <a:blip r:embed="rId3">
            <a:duotone>
              <a:schemeClr val="accent3">
                <a:shade val="45000"/>
                <a:satMod val="135000"/>
              </a:schemeClr>
              <a:prstClr val="white"/>
            </a:duotone>
          </a:blip>
          <a:stretch>
            <a:fillRect/>
          </a:stretch>
        </p:blipFill>
        <p:spPr>
          <a:xfrm>
            <a:off x="11615259" y="2252662"/>
            <a:ext cx="5324475" cy="5781675"/>
          </a:xfrm>
          <a:prstGeom prst="rect">
            <a:avLst/>
          </a:prstGeom>
        </p:spPr>
      </p:pic>
    </p:spTree>
    <p:extLst>
      <p:ext uri="{BB962C8B-B14F-4D97-AF65-F5344CB8AC3E}">
        <p14:creationId xmlns:p14="http://schemas.microsoft.com/office/powerpoint/2010/main" val="2683071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0148174" cy="715581"/>
          </a:xfrm>
        </p:spPr>
        <p:txBody>
          <a:bodyPr>
            <a:noAutofit/>
          </a:bodyPr>
          <a:lstStyle/>
          <a:p>
            <a:r>
              <a:rPr lang="en-US" dirty="0"/>
              <a:t>True stars </a:t>
            </a:r>
            <a:r>
              <a:rPr lang="en-US" dirty="0">
                <a:solidFill>
                  <a:schemeClr val="bg1"/>
                </a:solidFill>
              </a:rPr>
              <a:t>will be those who adapt, and they will dominate </a:t>
            </a:r>
            <a:r>
              <a:rPr lang="en-US" dirty="0"/>
              <a:t>the future</a:t>
            </a:r>
            <a:endParaRPr lang="en-US" dirty="0">
              <a:solidFill>
                <a:schemeClr val="bg1"/>
              </a:solidFill>
            </a:endParaRPr>
          </a:p>
        </p:txBody>
      </p:sp>
      <p:sp>
        <p:nvSpPr>
          <p:cNvPr id="4" name="Slide Number Placeholder 2">
            <a:extLst>
              <a:ext uri="{FF2B5EF4-FFF2-40B4-BE49-F238E27FC236}">
                <a16:creationId xmlns:a16="http://schemas.microsoft.com/office/drawing/2014/main" id="{39A26195-6B8D-44B9-8736-54B5A36291C6}"/>
              </a:ext>
            </a:extLst>
          </p:cNvPr>
          <p:cNvSpPr>
            <a:spLocks noGrp="1"/>
          </p:cNvSpPr>
          <p:nvPr>
            <p:ph type="sldNum" sz="quarter" idx="10"/>
          </p:nvPr>
        </p:nvSpPr>
        <p:spPr/>
        <p:txBody>
          <a:bodyPr/>
          <a:lstStyle/>
          <a:p>
            <a:pPr algn="l"/>
            <a:r>
              <a:rPr lang="en-US" dirty="0">
                <a:latin typeface="Century Gothic" panose="020B0502020202020204" pitchFamily="34" charset="0"/>
              </a:rPr>
              <a:t>page</a:t>
            </a:r>
          </a:p>
          <a:p>
            <a:pPr algn="l"/>
            <a:fld id="{37D409AB-2201-4E18-8A34-C31753AD9B06}" type="slidenum">
              <a:rPr smtClean="0">
                <a:latin typeface="Century Gothic" panose="020B0502020202020204" pitchFamily="34" charset="0"/>
              </a:rPr>
              <a:pPr algn="l"/>
              <a:t>54</a:t>
            </a:fld>
            <a:endParaRPr dirty="0">
              <a:latin typeface="Century Gothic" panose="020B0502020202020204" pitchFamily="34" charset="0"/>
            </a:endParaRPr>
          </a:p>
        </p:txBody>
      </p:sp>
      <p:sp>
        <p:nvSpPr>
          <p:cNvPr id="5" name="Content Placeholder 2">
            <a:extLst>
              <a:ext uri="{FF2B5EF4-FFF2-40B4-BE49-F238E27FC236}">
                <a16:creationId xmlns:a16="http://schemas.microsoft.com/office/drawing/2014/main" id="{50728D02-B901-4AAC-9918-B0DF25E2F8D0}"/>
              </a:ext>
            </a:extLst>
          </p:cNvPr>
          <p:cNvSpPr txBox="1">
            <a:spLocks/>
          </p:cNvSpPr>
          <p:nvPr/>
        </p:nvSpPr>
        <p:spPr>
          <a:xfrm>
            <a:off x="1600200" y="3162300"/>
            <a:ext cx="13003213" cy="6014356"/>
          </a:xfrm>
          <a:prstGeom prst="rect">
            <a:avLst/>
          </a:prstGeom>
        </p:spPr>
        <p:txBody>
          <a:bodyPr>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50000"/>
              </a:lnSpc>
            </a:pPr>
            <a:r>
              <a:rPr lang="en-US" sz="3500" dirty="0">
                <a:solidFill>
                  <a:schemeClr val="bg1"/>
                </a:solidFill>
              </a:rPr>
              <a:t>There will be fewer agents overall</a:t>
            </a:r>
            <a:endParaRPr lang="en-US" sz="3500" dirty="0">
              <a:solidFill>
                <a:schemeClr val="accent1"/>
              </a:solidFill>
            </a:endParaRPr>
          </a:p>
          <a:p>
            <a:pPr>
              <a:lnSpc>
                <a:spcPct val="150000"/>
              </a:lnSpc>
            </a:pPr>
            <a:r>
              <a:rPr lang="en-US" sz="3500" dirty="0">
                <a:solidFill>
                  <a:schemeClr val="bg1"/>
                </a:solidFill>
              </a:rPr>
              <a:t>Fewer agents working part-time</a:t>
            </a:r>
          </a:p>
          <a:p>
            <a:pPr>
              <a:lnSpc>
                <a:spcPct val="150000"/>
              </a:lnSpc>
            </a:pPr>
            <a:r>
              <a:rPr lang="en-US" sz="3500" dirty="0">
                <a:solidFill>
                  <a:schemeClr val="bg1"/>
                </a:solidFill>
              </a:rPr>
              <a:t>Productivity will trend upwards</a:t>
            </a:r>
          </a:p>
          <a:p>
            <a:pPr>
              <a:lnSpc>
                <a:spcPct val="150000"/>
              </a:lnSpc>
            </a:pPr>
            <a:r>
              <a:rPr lang="en-US" sz="3500" dirty="0">
                <a:solidFill>
                  <a:schemeClr val="bg1"/>
                </a:solidFill>
              </a:rPr>
              <a:t>Professional sports analogy: stars prosper</a:t>
            </a:r>
          </a:p>
          <a:p>
            <a:pPr marL="0" indent="0">
              <a:lnSpc>
                <a:spcPct val="150000"/>
              </a:lnSpc>
              <a:buNone/>
            </a:pPr>
            <a:endParaRPr lang="en-US" sz="3500" dirty="0">
              <a:solidFill>
                <a:schemeClr val="bg1"/>
              </a:solidFill>
            </a:endParaRPr>
          </a:p>
          <a:p>
            <a:pPr>
              <a:lnSpc>
                <a:spcPct val="150000"/>
              </a:lnSpc>
            </a:pPr>
            <a:endParaRPr lang="en-US" sz="3500" dirty="0">
              <a:solidFill>
                <a:schemeClr val="bg1"/>
              </a:solidFill>
            </a:endParaRPr>
          </a:p>
        </p:txBody>
      </p:sp>
    </p:spTree>
    <p:extLst>
      <p:ext uri="{BB962C8B-B14F-4D97-AF65-F5344CB8AC3E}">
        <p14:creationId xmlns:p14="http://schemas.microsoft.com/office/powerpoint/2010/main" val="2165068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742" y="948119"/>
            <a:ext cx="14415374" cy="715581"/>
          </a:xfrm>
        </p:spPr>
        <p:txBody>
          <a:bodyPr>
            <a:noAutofit/>
          </a:bodyPr>
          <a:lstStyle/>
          <a:p>
            <a:r>
              <a:rPr lang="en-US" dirty="0"/>
              <a:t>The Industry will continue to </a:t>
            </a:r>
            <a:r>
              <a:rPr lang="en-US" dirty="0">
                <a:solidFill>
                  <a:schemeClr val="bg1"/>
                </a:solidFill>
              </a:rPr>
              <a:t>evolve…</a:t>
            </a:r>
            <a:endParaRPr lang="en-US" dirty="0"/>
          </a:p>
        </p:txBody>
      </p:sp>
      <p:sp>
        <p:nvSpPr>
          <p:cNvPr id="6" name="Slide Number Placeholder 2">
            <a:extLst>
              <a:ext uri="{FF2B5EF4-FFF2-40B4-BE49-F238E27FC236}">
                <a16:creationId xmlns:a16="http://schemas.microsoft.com/office/drawing/2014/main" id="{E0BA2208-8529-423A-A1EC-D2D31550C4FE}"/>
              </a:ext>
            </a:extLst>
          </p:cNvPr>
          <p:cNvSpPr>
            <a:spLocks noGrp="1"/>
          </p:cNvSpPr>
          <p:nvPr>
            <p:ph type="sldNum" sz="quarter" idx="10"/>
          </p:nvPr>
        </p:nvSpPr>
        <p:spPr/>
        <p:txBody>
          <a:bodyPr/>
          <a:lstStyle/>
          <a:p>
            <a:pPr algn="l"/>
            <a:r>
              <a:rPr lang="en-US" dirty="0">
                <a:latin typeface="Century Gothic" panose="020B0502020202020204" pitchFamily="34" charset="0"/>
              </a:rPr>
              <a:t>page</a:t>
            </a:r>
          </a:p>
          <a:p>
            <a:pPr algn="l"/>
            <a:fld id="{37D409AB-2201-4E18-8A34-C31753AD9B06}" type="slidenum">
              <a:rPr smtClean="0">
                <a:latin typeface="Century Gothic" panose="020B0502020202020204" pitchFamily="34" charset="0"/>
              </a:rPr>
              <a:pPr algn="l"/>
              <a:t>55</a:t>
            </a:fld>
            <a:endParaRPr dirty="0">
              <a:latin typeface="Century Gothic" panose="020B0502020202020204" pitchFamily="34" charset="0"/>
            </a:endParaRPr>
          </a:p>
        </p:txBody>
      </p:sp>
      <p:pic>
        <p:nvPicPr>
          <p:cNvPr id="3" name="Picture 2">
            <a:extLst>
              <a:ext uri="{FF2B5EF4-FFF2-40B4-BE49-F238E27FC236}">
                <a16:creationId xmlns:a16="http://schemas.microsoft.com/office/drawing/2014/main" id="{F4999744-2EFA-4609-AD01-B1C37184A97E}"/>
              </a:ext>
            </a:extLst>
          </p:cNvPr>
          <p:cNvPicPr>
            <a:picLocks noChangeAspect="1"/>
          </p:cNvPicPr>
          <p:nvPr/>
        </p:nvPicPr>
        <p:blipFill>
          <a:blip r:embed="rId3">
            <a:duotone>
              <a:schemeClr val="accent3">
                <a:shade val="45000"/>
                <a:satMod val="135000"/>
              </a:schemeClr>
              <a:prstClr val="white"/>
            </a:duotone>
          </a:blip>
          <a:stretch>
            <a:fillRect/>
          </a:stretch>
        </p:blipFill>
        <p:spPr>
          <a:xfrm>
            <a:off x="1734028" y="2781300"/>
            <a:ext cx="14819943" cy="5256985"/>
          </a:xfrm>
          <a:prstGeom prst="rect">
            <a:avLst/>
          </a:prstGeom>
        </p:spPr>
      </p:pic>
    </p:spTree>
    <p:extLst>
      <p:ext uri="{BB962C8B-B14F-4D97-AF65-F5344CB8AC3E}">
        <p14:creationId xmlns:p14="http://schemas.microsoft.com/office/powerpoint/2010/main" val="963218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1754326"/>
          </a:xfrm>
          <a:prstGeom prst="rect">
            <a:avLst/>
          </a:prstGeom>
          <a:noFill/>
        </p:spPr>
        <p:txBody>
          <a:bodyPr wrap="square" rtlCol="0">
            <a:spAutoFit/>
          </a:bodyPr>
          <a:lstStyle/>
          <a:p>
            <a:pPr algn="ctr"/>
            <a:r>
              <a:rPr lang="en-US" sz="5400" b="1" dirty="0">
                <a:solidFill>
                  <a:schemeClr val="bg1"/>
                </a:solidFill>
              </a:rPr>
              <a:t>Where is the</a:t>
            </a:r>
            <a:r>
              <a:rPr lang="en-US" sz="5400" b="1" dirty="0">
                <a:solidFill>
                  <a:schemeClr val="accent1"/>
                </a:solidFill>
              </a:rPr>
              <a:t> </a:t>
            </a:r>
          </a:p>
          <a:p>
            <a:pPr algn="ctr"/>
            <a:r>
              <a:rPr lang="en-US" sz="5400" b="1" dirty="0">
                <a:solidFill>
                  <a:schemeClr val="accent1"/>
                </a:solidFill>
              </a:rPr>
              <a:t>local market data?</a:t>
            </a: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8984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D422CE-54B2-4411-9DC5-4DAFD7EC8F62}"/>
              </a:ext>
            </a:extLst>
          </p:cNvPr>
          <p:cNvPicPr>
            <a:picLocks noChangeAspect="1"/>
          </p:cNvPicPr>
          <p:nvPr/>
        </p:nvPicPr>
        <p:blipFill rotWithShape="1">
          <a:blip r:embed="rId2"/>
          <a:srcRect r="1334"/>
          <a:stretch/>
        </p:blipFill>
        <p:spPr>
          <a:xfrm>
            <a:off x="20" y="10"/>
            <a:ext cx="18287980" cy="10286990"/>
          </a:xfrm>
          <a:prstGeom prst="rect">
            <a:avLst/>
          </a:prstGeom>
        </p:spPr>
      </p:pic>
      <p:sp>
        <p:nvSpPr>
          <p:cNvPr id="2" name="Title 1">
            <a:extLst>
              <a:ext uri="{FF2B5EF4-FFF2-40B4-BE49-F238E27FC236}">
                <a16:creationId xmlns:a16="http://schemas.microsoft.com/office/drawing/2014/main" id="{AC20651C-78E0-498E-900E-BBAE11022F1D}"/>
              </a:ext>
            </a:extLst>
          </p:cNvPr>
          <p:cNvSpPr>
            <a:spLocks noGrp="1"/>
          </p:cNvSpPr>
          <p:nvPr>
            <p:ph type="title"/>
          </p:nvPr>
        </p:nvSpPr>
        <p:spPr>
          <a:xfrm>
            <a:off x="785812" y="7975860"/>
            <a:ext cx="16816388" cy="1117254"/>
          </a:xfrm>
        </p:spPr>
        <p:txBody>
          <a:bodyPr vert="horz" lIns="91440" tIns="45720" rIns="91440" bIns="45720" rtlCol="0" anchor="ctr">
            <a:normAutofit/>
          </a:bodyPr>
          <a:lstStyle/>
          <a:p>
            <a:pPr algn="ctr" defTabSz="914400"/>
            <a:r>
              <a:rPr lang="en-US" sz="5400" dirty="0">
                <a:solidFill>
                  <a:schemeClr val="tx1">
                    <a:lumMod val="85000"/>
                    <a:lumOff val="15000"/>
                  </a:schemeClr>
                </a:solidFill>
              </a:rPr>
              <a:t>Where is the market data?</a:t>
            </a:r>
            <a:endParaRPr lang="en-US" sz="5400" dirty="0">
              <a:solidFill>
                <a:schemeClr val="tx1">
                  <a:lumMod val="85000"/>
                  <a:lumOff val="15000"/>
                </a:schemeClr>
              </a:solidFill>
              <a:latin typeface="+mj-lt"/>
              <a:ea typeface="+mj-ea"/>
              <a:cs typeface="+mj-cs"/>
            </a:endParaRPr>
          </a:p>
        </p:txBody>
      </p:sp>
      <p:sp>
        <p:nvSpPr>
          <p:cNvPr id="7" name="Oval 6">
            <a:extLst>
              <a:ext uri="{FF2B5EF4-FFF2-40B4-BE49-F238E27FC236}">
                <a16:creationId xmlns:a16="http://schemas.microsoft.com/office/drawing/2014/main" id="{75E40783-B536-4944-AEF9-3170AEF3E17B}"/>
              </a:ext>
            </a:extLst>
          </p:cNvPr>
          <p:cNvSpPr/>
          <p:nvPr/>
        </p:nvSpPr>
        <p:spPr>
          <a:xfrm>
            <a:off x="11506200" y="2705100"/>
            <a:ext cx="5181600" cy="2057394"/>
          </a:xfrm>
          <a:prstGeom prst="ellipse">
            <a:avLst/>
          </a:prstGeom>
          <a:noFill/>
          <a:ln w="57150">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749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Thank</a:t>
            </a:r>
            <a:r>
              <a:rPr lang="en-US" sz="6600" b="1" dirty="0">
                <a:ea typeface="Lato Semibold" panose="020F0502020204030203" pitchFamily="34" charset="0"/>
                <a:cs typeface="Lato Semibold" panose="020F0502020204030203" pitchFamily="34" charset="0"/>
              </a:rPr>
              <a:t> </a:t>
            </a:r>
            <a:r>
              <a:rPr lang="en-US" sz="6600" b="1" dirty="0">
                <a:solidFill>
                  <a:schemeClr val="bg1"/>
                </a:solidFill>
                <a:ea typeface="Lato Semibold" panose="020F0502020204030203" pitchFamily="34" charset="0"/>
                <a:cs typeface="Lato Semibold" panose="020F0502020204030203" pitchFamily="34" charset="0"/>
              </a:rPr>
              <a:t>You</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6156325"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44587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156325" y="6218536"/>
            <a:ext cx="6001964" cy="1754326"/>
          </a:xfrm>
          <a:prstGeom prst="rect">
            <a:avLst/>
          </a:prstGeom>
          <a:noFill/>
        </p:spPr>
        <p:txBody>
          <a:bodyPr wrap="none" rtlCol="0">
            <a:spAutoFit/>
          </a:bodyPr>
          <a:lstStyle/>
          <a:p>
            <a:pPr algn="ctr"/>
            <a:r>
              <a:rPr lang="en-US" dirty="0">
                <a:solidFill>
                  <a:schemeClr val="accent1"/>
                </a:solidFill>
              </a:rPr>
              <a:t>This presentation can be found on </a:t>
            </a:r>
          </a:p>
          <a:p>
            <a:pPr algn="ctr"/>
            <a:r>
              <a:rPr lang="en-US" dirty="0">
                <a:solidFill>
                  <a:schemeClr val="accent1"/>
                </a:solidFill>
              </a:rPr>
              <a:t>www.car.org/marketdata</a:t>
            </a:r>
          </a:p>
          <a:p>
            <a:pPr algn="ctr"/>
            <a:r>
              <a:rPr lang="en-US" dirty="0">
                <a:solidFill>
                  <a:schemeClr val="accent1"/>
                </a:solidFill>
              </a:rPr>
              <a:t>Speeches &amp; Presentations</a:t>
            </a:r>
          </a:p>
          <a:p>
            <a:pPr algn="ctr"/>
            <a:r>
              <a:rPr lang="en-US" dirty="0">
                <a:solidFill>
                  <a:schemeClr val="accent1"/>
                </a:solidFill>
              </a:rPr>
              <a:t>joels@car.org</a:t>
            </a:r>
          </a:p>
        </p:txBody>
      </p:sp>
    </p:spTree>
    <p:extLst>
      <p:ext uri="{BB962C8B-B14F-4D97-AF65-F5344CB8AC3E}">
        <p14:creationId xmlns:p14="http://schemas.microsoft.com/office/powerpoint/2010/main" val="229509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F6AEE3-CAA3-476B-A5DC-52BA0CCFBB9D}"/>
              </a:ext>
            </a:extLst>
          </p:cNvPr>
          <p:cNvSpPr>
            <a:spLocks noGrp="1"/>
          </p:cNvSpPr>
          <p:nvPr>
            <p:ph type="title"/>
          </p:nvPr>
        </p:nvSpPr>
        <p:spPr>
          <a:xfrm>
            <a:off x="1358026" y="809737"/>
            <a:ext cx="14948774" cy="715581"/>
          </a:xfrm>
        </p:spPr>
        <p:txBody>
          <a:bodyPr/>
          <a:lstStyle/>
          <a:p>
            <a:r>
              <a:rPr lang="en-US" dirty="0"/>
              <a:t>Lower mortgage payment is one motivating factor</a:t>
            </a:r>
          </a:p>
        </p:txBody>
      </p:sp>
      <p:sp>
        <p:nvSpPr>
          <p:cNvPr id="7" name="Slide Number Placeholder 2">
            <a:extLst>
              <a:ext uri="{FF2B5EF4-FFF2-40B4-BE49-F238E27FC236}">
                <a16:creationId xmlns:a16="http://schemas.microsoft.com/office/drawing/2014/main" id="{A043DCBD-826A-4E6E-8AF7-5744A7664E2F}"/>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6</a:t>
            </a:fld>
            <a:endParaRPr dirty="0"/>
          </a:p>
        </p:txBody>
      </p:sp>
      <p:graphicFrame>
        <p:nvGraphicFramePr>
          <p:cNvPr id="6" name="Content Placeholder 5">
            <a:extLst>
              <a:ext uri="{FF2B5EF4-FFF2-40B4-BE49-F238E27FC236}">
                <a16:creationId xmlns:a16="http://schemas.microsoft.com/office/drawing/2014/main" id="{9E663D2A-3663-4DD6-9A22-1888E76BE53B}"/>
              </a:ext>
            </a:extLst>
          </p:cNvPr>
          <p:cNvGraphicFramePr>
            <a:graphicFrameLocks noGrp="1"/>
          </p:cNvGraphicFramePr>
          <p:nvPr>
            <p:ph idx="4294967295"/>
          </p:nvPr>
        </p:nvGraphicFramePr>
        <p:xfrm>
          <a:off x="9069265" y="2324100"/>
          <a:ext cx="8461513" cy="654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9">
            <a:extLst>
              <a:ext uri="{FF2B5EF4-FFF2-40B4-BE49-F238E27FC236}">
                <a16:creationId xmlns:a16="http://schemas.microsoft.com/office/drawing/2014/main" id="{FD665A8C-297D-4470-AC06-FE74BB622956}"/>
              </a:ext>
            </a:extLst>
          </p:cNvPr>
          <p:cNvGraphicFramePr>
            <a:graphicFrameLocks/>
          </p:cNvGraphicFramePr>
          <p:nvPr/>
        </p:nvGraphicFramePr>
        <p:xfrm>
          <a:off x="607753" y="2530768"/>
          <a:ext cx="8461512" cy="6694557"/>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2">
            <a:extLst>
              <a:ext uri="{FF2B5EF4-FFF2-40B4-BE49-F238E27FC236}">
                <a16:creationId xmlns:a16="http://schemas.microsoft.com/office/drawing/2014/main" id="{C76184E4-EE00-419F-A035-1F07240D6D41}"/>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Price Growth vs. Mortgage Payment Growth</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43928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1443574" cy="1338828"/>
          </a:xfrm>
        </p:spPr>
        <p:txBody>
          <a:bodyPr/>
          <a:lstStyle/>
          <a:p>
            <a:r>
              <a:rPr lang="en-US" dirty="0"/>
              <a:t>Pending sales suggest growth in the upcoming months</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7</a:t>
            </a:fld>
            <a:endParaRPr dirty="0"/>
          </a:p>
        </p:txBody>
      </p:sp>
      <p:graphicFrame>
        <p:nvGraphicFramePr>
          <p:cNvPr id="4" name="Chart 3"/>
          <p:cNvGraphicFramePr/>
          <p:nvPr/>
        </p:nvGraphicFramePr>
        <p:xfrm>
          <a:off x="520918" y="2719801"/>
          <a:ext cx="16776482" cy="623748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Percent Change in Pending Sales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8082215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3881974" cy="1338828"/>
          </a:xfrm>
        </p:spPr>
        <p:txBody>
          <a:bodyPr/>
          <a:lstStyle/>
          <a:p>
            <a:r>
              <a:rPr lang="en-US" dirty="0"/>
              <a:t>Median price had a solid annual growth, despite seasonal slowdown</a:t>
            </a:r>
          </a:p>
        </p:txBody>
      </p:sp>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8</a:t>
            </a:fld>
            <a:endParaRPr dirty="0"/>
          </a:p>
        </p:txBody>
      </p:sp>
      <p:sp>
        <p:nvSpPr>
          <p:cNvPr id="3" name="Content Placeholder 2"/>
          <p:cNvSpPr>
            <a:spLocks noGrp="1"/>
          </p:cNvSpPr>
          <p:nvPr>
            <p:ph idx="4294967295"/>
          </p:nvPr>
        </p:nvSpPr>
        <p:spPr>
          <a:xfrm>
            <a:off x="3048000" y="2284232"/>
            <a:ext cx="12925425" cy="673178"/>
          </a:xfrm>
          <a:prstGeom prst="rect">
            <a:avLst/>
          </a:prstGeom>
        </p:spPr>
        <p:txBody>
          <a:bodyPr>
            <a:normAutofit/>
          </a:bodyPr>
          <a:lstStyle/>
          <a:p>
            <a:pPr marL="0" indent="0" algn="ctr">
              <a:buNone/>
            </a:pPr>
            <a:r>
              <a:rPr lang="en-US" sz="3000" b="1" dirty="0">
                <a:solidFill>
                  <a:schemeClr val="bg1"/>
                </a:solidFill>
              </a:rPr>
              <a:t>California, January 2020: </a:t>
            </a:r>
            <a:r>
              <a:rPr lang="en-US" sz="3000" b="1" dirty="0">
                <a:solidFill>
                  <a:schemeClr val="accent3"/>
                </a:solidFill>
              </a:rPr>
              <a:t>$575,160</a:t>
            </a:r>
            <a:r>
              <a:rPr lang="en-US" sz="3000" b="1" dirty="0">
                <a:solidFill>
                  <a:schemeClr val="bg1"/>
                </a:solidFill>
              </a:rPr>
              <a:t>, -6.5% MTM, 7.1% YTY</a:t>
            </a:r>
          </a:p>
        </p:txBody>
      </p:sp>
      <p:graphicFrame>
        <p:nvGraphicFramePr>
          <p:cNvPr id="4" name="Chart 3"/>
          <p:cNvGraphicFramePr/>
          <p:nvPr/>
        </p:nvGraphicFramePr>
        <p:xfrm>
          <a:off x="533400" y="2931807"/>
          <a:ext cx="16965168" cy="634136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9948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04F09-8787-4833-955D-1CFBEF4BD35D}"/>
              </a:ext>
            </a:extLst>
          </p:cNvPr>
          <p:cNvSpPr>
            <a:spLocks noGrp="1"/>
          </p:cNvSpPr>
          <p:nvPr>
            <p:ph type="title"/>
          </p:nvPr>
        </p:nvSpPr>
        <p:spPr>
          <a:xfrm>
            <a:off x="1358026" y="809737"/>
            <a:ext cx="15329774" cy="1338828"/>
          </a:xfrm>
        </p:spPr>
        <p:txBody>
          <a:bodyPr/>
          <a:lstStyle/>
          <a:p>
            <a:r>
              <a:rPr lang="en-US" dirty="0"/>
              <a:t>Price grew in all percentiles</a:t>
            </a:r>
            <a:br>
              <a:rPr lang="en-US" dirty="0"/>
            </a:br>
            <a:endParaRPr lang="en-US" dirty="0"/>
          </a:p>
        </p:txBody>
      </p:sp>
      <p:sp>
        <p:nvSpPr>
          <p:cNvPr id="5" name="Slide Number Placeholder 2">
            <a:extLst>
              <a:ext uri="{FF2B5EF4-FFF2-40B4-BE49-F238E27FC236}">
                <a16:creationId xmlns:a16="http://schemas.microsoft.com/office/drawing/2014/main" id="{99F63C9C-1E8D-4668-BC68-311B6A8C93C8}"/>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9</a:t>
            </a:fld>
            <a:endParaRPr dirty="0"/>
          </a:p>
        </p:txBody>
      </p:sp>
      <p:sp>
        <p:nvSpPr>
          <p:cNvPr id="9" name="Slide Number Placeholder 2">
            <a:extLst>
              <a:ext uri="{FF2B5EF4-FFF2-40B4-BE49-F238E27FC236}">
                <a16:creationId xmlns:a16="http://schemas.microsoft.com/office/drawing/2014/main" id="{A8BA33AA-68BB-4695-8330-9352F11B3729}"/>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graphicFrame>
        <p:nvGraphicFramePr>
          <p:cNvPr id="6" name="Chart 5">
            <a:extLst>
              <a:ext uri="{FF2B5EF4-FFF2-40B4-BE49-F238E27FC236}">
                <a16:creationId xmlns:a16="http://schemas.microsoft.com/office/drawing/2014/main" id="{0E35100C-EF03-4D93-83FC-3FD6757D1BD6}"/>
              </a:ext>
            </a:extLst>
          </p:cNvPr>
          <p:cNvGraphicFramePr>
            <a:graphicFrameLocks/>
          </p:cNvGraphicFramePr>
          <p:nvPr/>
        </p:nvGraphicFramePr>
        <p:xfrm>
          <a:off x="1358026" y="2628901"/>
          <a:ext cx="15329774" cy="624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95404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EPS">
    <a:dk1>
      <a:sysClr val="windowText" lastClr="000000"/>
    </a:dk1>
    <a:lt1>
      <a:sysClr val="window" lastClr="FFFFFF"/>
    </a:lt1>
    <a:dk2>
      <a:srgbClr val="44546A"/>
    </a:dk2>
    <a:lt2>
      <a:srgbClr val="E7E6E6"/>
    </a:lt2>
    <a:accent1>
      <a:srgbClr val="165DA7"/>
    </a:accent1>
    <a:accent2>
      <a:srgbClr val="8EAADB"/>
    </a:accent2>
    <a:accent3>
      <a:srgbClr val="A5A5A5"/>
    </a:accent3>
    <a:accent4>
      <a:srgbClr val="DBDBDB"/>
    </a:accent4>
    <a:accent5>
      <a:srgbClr val="C9C9C9"/>
    </a:accent5>
    <a:accent6>
      <a:srgbClr val="525252"/>
    </a:accent6>
    <a:hlink>
      <a:srgbClr val="4472C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22043</TotalTime>
  <Words>2396</Words>
  <Application>Microsoft Office PowerPoint</Application>
  <PresentationFormat>Custom</PresentationFormat>
  <Paragraphs>593</Paragraphs>
  <Slides>58</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 Unicode MS</vt:lpstr>
      <vt:lpstr>Arial</vt:lpstr>
      <vt:lpstr>Calibri</vt:lpstr>
      <vt:lpstr>Century Gothic</vt:lpstr>
      <vt:lpstr>Hadassah Friedlaender</vt:lpstr>
      <vt:lpstr>Times New Roman</vt:lpstr>
      <vt:lpstr>Office Theme</vt:lpstr>
      <vt:lpstr>PowerPoint Presentation</vt:lpstr>
      <vt:lpstr>Overview</vt:lpstr>
      <vt:lpstr>California housing market conditions:  sales up, price up, supply down</vt:lpstr>
      <vt:lpstr>A strong start for 2020</vt:lpstr>
      <vt:lpstr>High-end home sales showing improvement in recent months</vt:lpstr>
      <vt:lpstr>Lower mortgage payment is one motivating factor</vt:lpstr>
      <vt:lpstr>Pending sales suggest growth in the upcoming months</vt:lpstr>
      <vt:lpstr>Median price had a solid annual growth, despite seasonal slowdown</vt:lpstr>
      <vt:lpstr>Price grew in all percentiles </vt:lpstr>
      <vt:lpstr>PowerPoint Presentation</vt:lpstr>
      <vt:lpstr>Economic fundamentals solid…  for now</vt:lpstr>
      <vt:lpstr>Consumer Confidence highest since August</vt:lpstr>
      <vt:lpstr>Stock market concerns about the Coronavirus outbreak but keeps climbing</vt:lpstr>
      <vt:lpstr>U.S. economic outlook</vt:lpstr>
      <vt:lpstr>California Housing Market Forecast</vt:lpstr>
      <vt:lpstr>PowerPoint Presentation</vt:lpstr>
      <vt:lpstr>Sales have been stagnant </vt:lpstr>
      <vt:lpstr>REALTORS® productivity declines as sales remain stagnant</vt:lpstr>
      <vt:lpstr>Is it a supply/affordability problem? Active listings had the largest decline since Sept 2014</vt:lpstr>
      <vt:lpstr>The supply problem: sellers staying put</vt:lpstr>
      <vt:lpstr>The supply problem: CA not building enough</vt:lpstr>
      <vt:lpstr>More of everything, except…</vt:lpstr>
      <vt:lpstr>Supply not meeting the demand</vt:lpstr>
      <vt:lpstr>California price growth outpaced the U.S.</vt:lpstr>
      <vt:lpstr>Housing Affordability – Traditional Index</vt:lpstr>
      <vt:lpstr>Affordability affects consumer sentiment</vt:lpstr>
      <vt:lpstr>Homeownership has declined over time</vt:lpstr>
      <vt:lpstr>Homeownership by ethnicity</vt:lpstr>
      <vt:lpstr>Housing affordability is the main reason for outmigration</vt:lpstr>
      <vt:lpstr>More sellers continue to move out of California </vt:lpstr>
      <vt:lpstr>California Net Domestic Migration Out-Migration is Accelerating</vt:lpstr>
      <vt:lpstr>PowerPoint Presentation</vt:lpstr>
      <vt:lpstr>Wildfire insurance crisis</vt:lpstr>
      <vt:lpstr>Wildfires caused many to have insurance issues</vt:lpstr>
      <vt:lpstr>Issues encountered</vt:lpstr>
      <vt:lpstr>Inability to obtain insurance is hurting the housing market</vt:lpstr>
      <vt:lpstr>PowerPoint Presentation</vt:lpstr>
      <vt:lpstr>PowerPoint Presentation</vt:lpstr>
      <vt:lpstr>Shift of power: broker to agent Technology is the driving vehicle</vt:lpstr>
      <vt:lpstr>The next shift: agent to consumer???</vt:lpstr>
      <vt:lpstr>PowerPoint Presentation</vt:lpstr>
      <vt:lpstr>VC capital changing the rules of the game</vt:lpstr>
      <vt:lpstr>PowerPoint Presentation</vt:lpstr>
      <vt:lpstr>Growing Quickly</vt:lpstr>
      <vt:lpstr>Impact of iBuyers on Residential Real Estate</vt:lpstr>
      <vt:lpstr>PowerPoint Presentation</vt:lpstr>
      <vt:lpstr>Majority of buyers and sellers used an agent</vt:lpstr>
      <vt:lpstr>Over half of buyers needed help with negotiating terms of sale and price</vt:lpstr>
      <vt:lpstr>Sellers needed assistance with a variety of things during the sale</vt:lpstr>
      <vt:lpstr>The process is far from easy…</vt:lpstr>
      <vt:lpstr>23% had challenges in the closing process</vt:lpstr>
      <vt:lpstr>Most still want to use an agent because of their professionalism </vt:lpstr>
      <vt:lpstr>How to adapt?  Embrace technology</vt:lpstr>
      <vt:lpstr>True stars will be those who adapt, and they will dominate the future</vt:lpstr>
      <vt:lpstr>The Industry will continue to evolve…</vt:lpstr>
      <vt:lpstr>PowerPoint Presentation</vt:lpstr>
      <vt:lpstr>Where is the market data?</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Oscar Wei</cp:lastModifiedBy>
  <cp:revision>1440</cp:revision>
  <cp:lastPrinted>2019-06-13T21:29:27Z</cp:lastPrinted>
  <dcterms:created xsi:type="dcterms:W3CDTF">2015-01-20T11:47:48Z</dcterms:created>
  <dcterms:modified xsi:type="dcterms:W3CDTF">2020-02-20T03:31:47Z</dcterms:modified>
</cp:coreProperties>
</file>