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36" r:id="rId2"/>
  </p:sldMasterIdLst>
  <p:notesMasterIdLst>
    <p:notesMasterId r:id="rId29"/>
  </p:notesMasterIdLst>
  <p:handoutMasterIdLst>
    <p:handoutMasterId r:id="rId30"/>
  </p:handoutMasterIdLst>
  <p:sldIdLst>
    <p:sldId id="256" r:id="rId3"/>
    <p:sldId id="353" r:id="rId4"/>
    <p:sldId id="316" r:id="rId5"/>
    <p:sldId id="356" r:id="rId6"/>
    <p:sldId id="324" r:id="rId7"/>
    <p:sldId id="325" r:id="rId8"/>
    <p:sldId id="359" r:id="rId9"/>
    <p:sldId id="321" r:id="rId10"/>
    <p:sldId id="361" r:id="rId11"/>
    <p:sldId id="322" r:id="rId12"/>
    <p:sldId id="327" r:id="rId13"/>
    <p:sldId id="323" r:id="rId14"/>
    <p:sldId id="364" r:id="rId15"/>
    <p:sldId id="373" r:id="rId16"/>
    <p:sldId id="326" r:id="rId17"/>
    <p:sldId id="365" r:id="rId18"/>
    <p:sldId id="335" r:id="rId19"/>
    <p:sldId id="366" r:id="rId20"/>
    <p:sldId id="336" r:id="rId21"/>
    <p:sldId id="367" r:id="rId22"/>
    <p:sldId id="372" r:id="rId23"/>
    <p:sldId id="374" r:id="rId24"/>
    <p:sldId id="368" r:id="rId25"/>
    <p:sldId id="369" r:id="rId26"/>
    <p:sldId id="370" r:id="rId27"/>
    <p:sldId id="282" r:id="rId2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/>
    <p:restoredTop sz="96327" autoAdjust="0"/>
  </p:normalViewPr>
  <p:slideViewPr>
    <p:cSldViewPr>
      <p:cViewPr varScale="1">
        <p:scale>
          <a:sx n="102" d="100"/>
          <a:sy n="102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2971" cy="464503"/>
          </a:xfrm>
          <a:prstGeom prst="rect">
            <a:avLst/>
          </a:prstGeom>
        </p:spPr>
        <p:txBody>
          <a:bodyPr vert="horz" lIns="93010" tIns="46504" rIns="93010" bIns="465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148" y="2"/>
            <a:ext cx="3032971" cy="464503"/>
          </a:xfrm>
          <a:prstGeom prst="rect">
            <a:avLst/>
          </a:prstGeom>
        </p:spPr>
        <p:txBody>
          <a:bodyPr vert="horz" lIns="93010" tIns="46504" rIns="93010" bIns="465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8C555-EDC9-4A45-AF13-FBD156F9DFDA}" type="datetimeFigureOut">
              <a:rPr lang="en-US"/>
              <a:pPr>
                <a:defRPr/>
              </a:pPr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612"/>
            <a:ext cx="3032971" cy="464503"/>
          </a:xfrm>
          <a:prstGeom prst="rect">
            <a:avLst/>
          </a:prstGeom>
        </p:spPr>
        <p:txBody>
          <a:bodyPr vert="horz" lIns="93010" tIns="46504" rIns="93010" bIns="465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148" y="8817612"/>
            <a:ext cx="3032971" cy="464503"/>
          </a:xfrm>
          <a:prstGeom prst="rect">
            <a:avLst/>
          </a:prstGeom>
        </p:spPr>
        <p:txBody>
          <a:bodyPr vert="horz" lIns="93010" tIns="46504" rIns="93010" bIns="465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C2C78E-B2F9-4A7E-8EFF-C30E12C8A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2971" cy="46608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147" y="2"/>
            <a:ext cx="3032971" cy="466087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389A1872-7997-4BD9-81F4-F8466FADBD17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4" y="4467464"/>
            <a:ext cx="5596892" cy="3655774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614"/>
            <a:ext cx="3032971" cy="46608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147" y="8817614"/>
            <a:ext cx="3032971" cy="466087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888ABC3C-BB1E-4D51-88A6-095BFAE65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6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39" y="1537714"/>
            <a:ext cx="2047461" cy="154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3D6F-E2A4-405E-A466-6D2DBAA9BEF2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B82BA-39E8-44DD-94FA-C408A4069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6D0E-D4DD-4B6A-8A24-4B0FFEC14A39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C502-DC60-4B43-9D98-EF3D8FA0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C5E8-E4B1-4444-BF00-2CBF5BC85F4E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7FA7-8F3D-40CE-98DB-3D988CBC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026" name="Picture 2" descr="U:\My Documents\MFD Logo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699825" y="3813544"/>
            <a:ext cx="3624775" cy="273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93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2050" name="Picture 2" descr="U:\My Documents\MFD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800600"/>
            <a:ext cx="1965325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91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74" name="Picture 2" descr="U:\My Documents\MFD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648200"/>
            <a:ext cx="1965325" cy="148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430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7986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874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9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230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5410200"/>
            <a:ext cx="163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C94A-9D8A-4492-AC37-C917C996B082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4A4F-A3EF-412A-B9FA-1FFDFA42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90524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6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60F21-9028-41DB-9D02-F701D91283D0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0ABA-E1EC-4E71-9D40-DEF43A835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8EBE-B824-44E0-A3C1-57062BC1169A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C486-403C-48D7-A7B3-60834A71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3D73-7D03-42F9-9A32-AADFEEE91AB4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3C98-E29E-492D-A609-58AC46DC3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5391150"/>
            <a:ext cx="163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5129-4EE7-44EF-86C6-DCBAE0056BDB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2163-8190-444E-B247-6C20656B4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7033-96F2-4628-B736-F0A2CEBCA0AD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38B1C-8BC1-4497-81AB-67C4A21C4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4094-487E-4692-8399-B7C3C8C0F887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2365-6F23-4EDE-B13C-1FB73A7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6DFA-B338-4ADC-BA5E-1D167CDE545C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01FB0-7152-4D1F-8801-AAD116A90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FD046B-0938-48CD-A2AA-B8139EEDD5AA}" type="datetimeFigureOut">
              <a:rPr lang="en-US"/>
              <a:pPr>
                <a:defRPr/>
              </a:pPr>
              <a:t>7/27/2022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50B80-00A0-4E0C-8265-69A4D5561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5" r:id="rId4"/>
    <p:sldLayoutId id="2147483826" r:id="rId5"/>
    <p:sldLayoutId id="2147483834" r:id="rId6"/>
    <p:sldLayoutId id="2147483827" r:id="rId7"/>
    <p:sldLayoutId id="2147483828" r:id="rId8"/>
    <p:sldLayoutId id="2147483835" r:id="rId9"/>
    <p:sldLayoutId id="2147483829" r:id="rId10"/>
    <p:sldLayoutId id="21474838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8B418E-7E5F-43EA-A8C1-B885D1C80F52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D83922A-AAA2-4EEF-8A55-9C0B90A3C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gis.fire.ca.gov/FHS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onterey.org/fi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e.ca.gov/dspac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/>
              <a:t>Wildfire Safety</a:t>
            </a:r>
            <a:br>
              <a:rPr lang="en-US" sz="6000" dirty="0"/>
            </a:br>
            <a:r>
              <a:rPr lang="en-US" sz="4800" dirty="0"/>
              <a:t>MCAR Presentation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dirty="0"/>
              <a:t>Gaudenz Panholzer</a:t>
            </a:r>
          </a:p>
          <a:p>
            <a:pPr marR="0" eaLnBrk="1" hangingPunct="1"/>
            <a:r>
              <a:rPr lang="en-US" dirty="0"/>
              <a:t>Fire Chief</a:t>
            </a:r>
          </a:p>
          <a:p>
            <a:pPr marR="0" eaLnBrk="1" hangingPunct="1"/>
            <a:r>
              <a:rPr lang="en-US" dirty="0"/>
              <a:t>July 28, 2022</a:t>
            </a:r>
          </a:p>
        </p:txBody>
      </p:sp>
      <p:sp>
        <p:nvSpPr>
          <p:cNvPr id="7172" name="AutoShape 2" descr="data:image/jpeg;base64,/9j/4AAQSkZJRgABAQAAAQABAAD/2wCEAAkGBwgHBgkIBwgKCgkLDRYPDQwMDRsUFRAWIB0iIiAdHx8kKDQsJCYxJx8fLT0tMTU3Ojo6Iys/RD84QzQ5OjcBCgoKDQwNGg8PGjclHyU3Nzc3Nzc3Nzc3Nzc3Nzc3Nzc3Nzc3Nzc3Nzc3Nzc3Nzc3Nzc3Nzc3Nzc3Nzc3Nzc3N//AABEIAH4AYQMBEQACEQEDEQH/xAAbAAACAwEBAQAAAAAAAAAAAAAABgQFBwMBAv/EADkQAAEDAwIEBAQDBwUBAQAAAAECAwQABRESIQYxQVETImFxMoGRoRRC8CMzYnKxwdEHFTRS4YIW/8QAGgEAAgMBAQAAAAAAAAAAAAAAAAUDBAYCAf/EADIRAAEDAgQEAwgCAwEAAAAAAAEAAgMEEQUSITETIkFRMmFxFCOBkaGx0fBCwTM0ciT/2gAMAwEAAhEDEQA/ANxoQihCKEIoQihC+VrShClKOEgZJPShAF9Et8P3uVebvM8JtsW1kBKVfmKs7Y9xuflVSCZ0r3HomNXSMpoWX8ZTMKtpcihCKEIoQihCKEIoQihCKEIoQozk6M3LbiLeQJDqSpDedyBzNc5hfL1XYjeWF4GgS1xBxHJt9xmQAw0oGIpxhRz8QSo7j5Gqss5Y8sI6JjS0LZYmy3/kAfmq/wD03uUdtD0BZ0vuLC05GNWEgEfaq9BIG+7O51VvG4HEiUbDRP1NEgRQhFCEUIRQhFCEUIRQhFCF4ogDJOBQjdZsbmXeIbhfAsLZhILbGFZDilAhI26Y1KI9RSky2lfN20C0ggtTR03V+p8go/DeudIut1ua1OOMxHFEOd1Ap9hgJIx615TO4jnSO6Bd11oY44ItifsoDRdtke33JsHxUqOd/iA3Ge3NQpVDNaew6K4+0zpITstbivokR0OtqSpKxnKVAj61q2m4usc5pa6xXavVyihCKEIoQihCKEIoQihCU+Or09AYZiRBl2VqSvA3SjG59O+fQ1Sq6jhgN7prhdI2Zxe/YfdLk6I2jga2qLZUhU1S3h3yVp+XQVTlYfY2lqZxyF2IyNv0sPou6rZFlK/GR5DraXhqWlsggnA7jIrOirlh5HD4rgTSMOUi9u6rrs1/uq3IUHQmPDYU5IdPmShIB7cycY+pq9htM92aR/qrEb/Z2537uNgnXgJwr4baJGAl1xKcdQFGtFREmAXSTF2gVbvQfZXsWWxMaDsZ1LjZJGpJyMg4NWg4OFwl72OYcrhYrvXq5RQhFCEUIRQhFCFFuMxECC/LdSpSGUFaggZOBzrl7srSV3GwyPDB1WdPyGr3xS+5r1sKZKUJV20p2+RKvvWXxWd1y9vl9FpmRupqRrdiD+VK4WnMJRKsF4UlbC1aAle2CT9grII9av0NQ1zOG/Y7KCvhcctVBuP36KlhJlN3R3h+EpP4p15aPFUobIQSCs+uAPXbtVd2H8ae/QK1LPCGNnk7Xt3Kv+IJNt4btH+wQQfFkJ861HUSdiSo9yAfbamNQ9sUZiaqVFFNWTiqkOgKtbJ4lr4FDqstOiO48NsEKUSU7d9xU0fuaa6p1FqjELDUXAVf/pjJWtiRHUrUNKHtRVuSRg7djgGocPceYFW8cjaHNePT5J7pkkKKEIoQihCKEIoQqjimb+AsM18EBQaUlH8xGBUM8mSMlWqKLi1DGeay/h5zw7wyXFYbI0px/Ly+/L/ysvVtJgJ7LW1jQYSAp/HkmNa7em5qA8dpYQkg4KknmPbr8qgwhr5peEDpulDKv2cHNqOyy9yRenJCbzHceRIQvxGxnLh/iz32G3+a2LGhmgSGet4smuw0T9wnNicUQpL8uQF3BW7oVzTz/qRk/TpWZxTi00oJ1aeqe09dcNyC1uis+I37quAzFlyGTETgIVr8ygBvsB0Hc/Wu215qGZSdvL9urlFHCJi+Npuu3BSpsW+w46lGO1JSHPCx8behRRnO4/8AKv0uaOUN2vquMT4UtO541LTa/wAVqA5U4WXXuaEIoQihCKEIoQs54zkyLndnoCFhuPDbUtXm2JAB3+uOv3pFiVRlksdh/a0eGxshhEhFy5U7zkWJwkl1xxHjKn+LgrAICE4H1yPrXgAdTZB4iVbe53thLtGhv3SJfbm9xXc/xr6PDtrORHbUcaum/ptn3NXqGjZSRZRudysfW1WY5Wr4ATvsMH03z7fr2q6ld1xadkWuYLjanAh9O6kBWQvYj4e+OnX3riaBk7DHINCrtNUlhTtYrhG4qkfibg54UKMlKpDKleZeeTaR1BIOT2Bz6J4qBtKbv2H1WthqwYMsH+Q/TzVv/wDoX53FNvnFjw2W1IbaA2BSpRScdxud+tdipL5muI+HZTCjbHRyRh1za59Rqna9cV22zvNR33PEedJCUIO+1MZatkfn6JHTYfNUAkaBUnDfF8i53/wZSktxnSW2G0t5Kl7nc9AAD756VBT1TnyWd1V6twxsEAczUjcp6pikaKEIoQol1ntW2C5LfCi22NwnmcnFcSPEbS4qWGJ00gY3cpHmaG+LZJAQ41LZDiSj8yVAfXkeVZnGGkHM3yKew3NE3u02WV8dzGW7gbJAkSJSW1DIQ5q7fs9hjbucnbnsctMMjeYhNKLE+X1VGurnPBbew6qAyExsqfkNB0pwUhWAnH5QMjOOX+OVNNVm3uz+EaBSgnA2BHoUkp+uP7/KvFBdRZUNl4LWo+E5y1hWn652I26/UV6FPFK9ujdVCtzybJOTKfWzMZ3CmkuBBUFc8+ntmo6iJ00ZYNCmtJVGF+fKQU/IvpvhZlxSpLTCkoGgaQ0Rkgc8ZJBIPYctsUhFI+jvfcfcrU4e+GWHTc3uFZswW1vQfxS1NGUVLdezuhsZwE45bD71FTOEkmQnlH6V3JKQ15YPDoArngBtlHEbgDSAQwvwu7Y1DYf3P+aY0Lg6dxt6Kliuf2Vtz11+S0mm6zaKEIoQqPjbA4Yn5OD4ex9cjFV6r/C5XsN/22eqQMuvWMXGKtYk25QQpeNQ8JedJ3/6kn5E+lKeEJ4ObXL9Qn8gDJzCdnjT/ofn7rNb1ZZtnimRJusDxpCSpDLWouLCz5s7YA23zseVMKWsjnOVjDYaeWizk9O6NxDlX2dta3Q49h47krKvKn0SNgo/rarpSyoksLXVyoaxhJ25YyDn0614FRUeW066jSyQcDzNuNgpPpq3xQFLG9jTdwVANZdLC/2J38ji+Yzg+/yz7HlXV9EzjIOxW9yrZb7TwKwzFMVUh51t15yPjDjihqJz20nb0xS6raG02W/7dOcNeZKzOBYWP4Q3GizLVHckJUhQYTh7OnAx68xWT40kcrg3XVXC97JXZO+y+uB42eIC5CQpMZhshxSskqJ5ZPc/F6VosNa8vzFcYpIBTBrzdxP7+FouadrOI1ChCDQhIfGdzlXGW9Y4IRpSgqcOcEkAHH3A+dJ8Qq8hy9E+wyBkLBUyddAl9u+2+1cFXZK9QkSDoQgJO5Ixp/hxg869o+ZjoupUuIOdHUxzHVoWWT5JuziJd2dWAhACGgdISkZ2Ppv70yhgbAzKxZ+rnlmeXAbqbAeLzR8NpLbCcJTkAA47A10dEqmYAd7ld1EqOCQQenP6fr616ol8qSoDQ3o1dsZouOq9Fuqq5sx5oeHLjNlCknf40q6887V6B2V2KJh8JKaeArfLlIcflPabIEqCj42HFEHYaRuBk+mcUmxWojZaNg5z+3T7D5Z2us3UJ3t8OfxNLWzGIjQ2CErcIylHZKRtlWOvTPyqtRYfn5j800nmioWgu1eUxz7xaeD4RiRG9bid1IBJKj3Uep5U1kqGQe7YLlK4aWfEH8R50XtkiXq7TmbpeFriR0edmG25gk9142xjpnrv2qSJkjnZ5D8FxUyU8TDFCLnqfwmzTVqyWar00L1Z3DUUcT3VLoPi+IvGTk41A8/Yisji4dmPqtI4XpIiNrJe4/c4ehwy7cLch+a+D4DYQQpa+WrPXFe4SKt77NdZo3VCpkHDyvOyzSDZ3VqDtyQEhOyGyrIzz82PTpWqLx4Ulle4szNHLtdMNvbW7MQkoUSDqDeMnOwAHzP9KqVjy2LTqp8GpxJVhztm6rk634TikbqAJKUnqDyGOnPHeu4JM8YJ/bKLEqXg1bo2ddvipM6GqNGjuFtQTjSVauZzvjfodqgpqniPIJ32TDEsMZDTNLBq21zf+lQXS3fiHcx3kNvHzLbUcBX+DTFriAk0UxYLEaJh4QnxGrIu2jW3P8YLfSs58Q7gBO+2AB03570lxGGTi8U+G3y9Vp8GfGZbdStkthasPBbLyEBKkx0uKH/dxQHP3Jpk0thguOypyh9XWlp6n6BIL7L7jIukhbi1qcISVbg88qOe5HqMVnxOHSWO60rXNB4DNgFsDC0raQtPJQBFagbLGEWJC6V6vF5kGhCQ+LGf9s4ij3DSEMycIKtQGpwA5+enH0pHitPn1T7Dn8WmdD1GvwS7xFwixxFcG7mzd34/wpKEoC04G22fhP15cqV0uKOoWcIsB13VWelMhsUrqtCoEN2MlS5RU8opddSBrxgY7cvemsdXnma86CytzYd/4nRNN3eJMXCkJpDqS4DrYbCk5G2onGc9cb/16Utrp3G5voVYdF7NTMiAt3XN62fiLi6/4SUrXKUz4gGQFZJG22dvWpOO5sWUHTQqThQZmyuF3BuincTWplq0x0JXhKFlJWRyyM5+33xVeiqncUv3PZQhntjZInfyCQptrakPLaeaPiI2C0rCSPXV0HLnn2rUCdmQSdFlm01Q2pMDBzD5evkmDhvhe3x7fKmpckSJrKQErUnyp2HwgAb8x1OD050lq66V7xHoGlaWGiFLMwk3K0G4TBI/09jqJJWoNtb89SVAHl/KaZSvzUd1DBFkxMgeZS8FLuIttsihSyrAUDlOTjffBwAM8waTUlNmlJtumbvcCSZ+nZaow2lppDaBhCEhKR2ArUgWFlkSb6ldK9Qld67PQuMDDfeUYr7KChBGyFHIzn3Hrzqk+Z0dQGnYpk2mbLRcRo5gfmFc3e3MXa3PQpIBQ6nGeqD0UPUHerT2BwLSqUMzoZA9u4WdPQL7w0HXJ6UPRMf8mPlQG3NaeY58x23pHV4cbX3WhZU01WQByu7LlbdFws6mA41qLhcbUk5yroR77jpsaWS3jl8lYmzRTZwFcWyMtqC00pKEOI8q0gY3OTg9/i/rVWY5nG6ozSB8hd0K6hlLCVJQ2gJydIJJyo7lRyd+fP3qI5iblcl2bcrjOhKmMobKgGm1FSkncrOnA+5qSF+Q5u6kilEZJG5VZZbKtpbcyYNC0AeGyR5iobZV9xirU1TYZGlWKqoa4kR9dypHDqCl+4trKtHjK1BSc53Ixn5VFVX5O65q7WYR2VdFfky2EWSGnxVvSfEaSoHSkadzy2A3PzxzNOos8rBEFPK2OF/tL9LC3xWgcOcMRLKkOE/iJhTpVIWkAgdkj8o/RzTeKnbFtus7V18lUddG9lfVOqSKEJX43sr1xiMyoX/LiklIAGVpONSftyqrVw8RmnRMsMqmwyFr/C5Lll4uuLCUoXHXJa0+QoBcBHcEb/WlsdZJFoTcee6aVWFwHUHKVdN8bx9akT4b0dI2KloUkem6gB171ZbiIdu3TyN0vdhbrXY66jXC2Wa8EzLNLRCnrOyhshw4/MOR26j78q8kFLU8t7HspIZqql5ZWlzFAEqbaZH4K7teG4r926DlDnMkg9fnuMcsc0lZhz4yrWWKobxID8FYgKcIWnBwcox1HQ/Q/alZb0aVXHYroEpSScJSrJ0bc1foUDNZeFfJBSStR67nHNR/vy+1ABcQV1voEqsPOututx0LW/cHSS2geZQydvQE5JPanDKdz3t62TNzWts5+zQtA4V4fTZ46nXtK5rwHirHJI6JT6D71oqanELfNZ2urXVT9PCNkwVZVFFCEUIXhGaEJPv3CDrkhcuzupaU4dTkdZISo90n8p/W1UaijEmrU4pcTysEc4uO/VUZn3CAAzd4EhtvOCp9vUkg/wAacp+RxSObDHtdmbofJXQyCXWJ2v70VbKm8PqcUGXkwpGnAcZ8uTyG3JW3cVyyKrYefUKeOKotpzBSoHECZEVdvvARPh7aZEdwKLfZQG6kn06d6YsnOXK8Et+3ouJKIh/Fh5HduhXezzlsrdjuuJUGtkLwfOM7YHseXfvSmppwTyIqIbgOA1O67i8Oz5Ih2htT76tvLghO+5J5D6/c1JBQSSGxUZgZC3PMbBT08LXuWoJnTozTQI2aBWeY5ZwAfXBppHhLQbuVU4lTsHu2a+aYbNw7brPlUVkqeIwp9w6lq5Z3PIbchtTSOCOPwhLqismqPGdOyt6lVVFCEUIRQhFCEUIXmAelCFxfhRZH7+My7tjzthX9a8LQdwug9zdioUywWia2G5NtirSn4f2QGn2I5VwY2HQhSx1M8Zu1xVFL4BgqdSqBLlQ0K/etpVrCx/8AWcczUD6ON2yvMxeYX4gDkzW6BFt8dDENhDTSQAAkc/fuastaGiwS2SR8jszzcqXXS4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7173" name="AutoShape 4" descr="data:image/jpeg;base64,/9j/4AAQSkZJRgABAQAAAQABAAD/2wCEAAkGBwgHBgkIBwgKCgkLDRYPDQwMDRsUFRAWIB0iIiAdHx8kKDQsJCYxJx8fLT0tMTU3Ojo6Iys/RD84QzQ5OjcBCgoKDQwNGg8PGjclHyU3Nzc3Nzc3Nzc3Nzc3Nzc3Nzc3Nzc3Nzc3Nzc3Nzc3Nzc3Nzc3Nzc3Nzc3Nzc3Nzc3N//AABEIAH4AYQMBEQACEQEDEQH/xAAbAAACAwEBAQAAAAAAAAAAAAAABgQFBwMBAv/EADkQAAEDAwIEBAQDBwUBAQAAAAECAwQABRESIQYxQVETImFxMoGRoRRC8CMzYnKxwdEHFTRS4YIW/8QAGgEAAgMBAQAAAAAAAAAAAAAAAAUDBAYCAf/EADIRAAEDAgQEAwgCAwEAAAAAAAEAAgMEEQUSITETIkFRMmFxFCOBkaGx0fBCwTM0ciT/2gAMAwEAAhEDEQA/ANxoQihCKEIoQihC+VrShClKOEgZJPShAF9Et8P3uVebvM8JtsW1kBKVfmKs7Y9xuflVSCZ0r3HomNXSMpoWX8ZTMKtpcihCKEIoQihCKEIoQihCKEIoQozk6M3LbiLeQJDqSpDedyBzNc5hfL1XYjeWF4GgS1xBxHJt9xmQAw0oGIpxhRz8QSo7j5Gqss5Y8sI6JjS0LZYmy3/kAfmq/wD03uUdtD0BZ0vuLC05GNWEgEfaq9BIG+7O51VvG4HEiUbDRP1NEgRQhFCEUIRQhFCEUIRQhFCF4ogDJOBQjdZsbmXeIbhfAsLZhILbGFZDilAhI26Y1KI9RSky2lfN20C0ggtTR03V+p8go/DeudIut1ua1OOMxHFEOd1Ap9hgJIx615TO4jnSO6Bd11oY44ItifsoDRdtke33JsHxUqOd/iA3Ge3NQpVDNaew6K4+0zpITstbivokR0OtqSpKxnKVAj61q2m4usc5pa6xXavVyihCKEIoQihCKEIoQihCU+Or09AYZiRBl2VqSvA3SjG59O+fQ1Sq6jhgN7prhdI2Zxe/YfdLk6I2jga2qLZUhU1S3h3yVp+XQVTlYfY2lqZxyF2IyNv0sPou6rZFlK/GR5DraXhqWlsggnA7jIrOirlh5HD4rgTSMOUi9u6rrs1/uq3IUHQmPDYU5IdPmShIB7cycY+pq9htM92aR/qrEb/Z2537uNgnXgJwr4baJGAl1xKcdQFGtFREmAXSTF2gVbvQfZXsWWxMaDsZ1LjZJGpJyMg4NWg4OFwl72OYcrhYrvXq5RQhFCEUIRQhFCFFuMxECC/LdSpSGUFaggZOBzrl7srSV3GwyPDB1WdPyGr3xS+5r1sKZKUJV20p2+RKvvWXxWd1y9vl9FpmRupqRrdiD+VK4WnMJRKsF4UlbC1aAle2CT9grII9av0NQ1zOG/Y7KCvhcctVBuP36KlhJlN3R3h+EpP4p15aPFUobIQSCs+uAPXbtVd2H8ae/QK1LPCGNnk7Xt3Kv+IJNt4btH+wQQfFkJ861HUSdiSo9yAfbamNQ9sUZiaqVFFNWTiqkOgKtbJ4lr4FDqstOiO48NsEKUSU7d9xU0fuaa6p1FqjELDUXAVf/pjJWtiRHUrUNKHtRVuSRg7djgGocPceYFW8cjaHNePT5J7pkkKKEIoQihCKEIoQqjimb+AsM18EBQaUlH8xGBUM8mSMlWqKLi1DGeay/h5zw7wyXFYbI0px/Ly+/L/ysvVtJgJ7LW1jQYSAp/HkmNa7em5qA8dpYQkg4KknmPbr8qgwhr5peEDpulDKv2cHNqOyy9yRenJCbzHceRIQvxGxnLh/iz32G3+a2LGhmgSGet4smuw0T9wnNicUQpL8uQF3BW7oVzTz/qRk/TpWZxTi00oJ1aeqe09dcNyC1uis+I37quAzFlyGTETgIVr8ygBvsB0Hc/Wu215qGZSdvL9urlFHCJi+Npuu3BSpsW+w46lGO1JSHPCx8behRRnO4/8AKv0uaOUN2vquMT4UtO541LTa/wAVqA5U4WXXuaEIoQihCKEIoQs54zkyLndnoCFhuPDbUtXm2JAB3+uOv3pFiVRlksdh/a0eGxshhEhFy5U7zkWJwkl1xxHjKn+LgrAICE4H1yPrXgAdTZB4iVbe53thLtGhv3SJfbm9xXc/xr6PDtrORHbUcaum/ptn3NXqGjZSRZRudysfW1WY5Wr4ATvsMH03z7fr2q6ld1xadkWuYLjanAh9O6kBWQvYj4e+OnX3riaBk7DHINCrtNUlhTtYrhG4qkfibg54UKMlKpDKleZeeTaR1BIOT2Bz6J4qBtKbv2H1WthqwYMsH+Q/TzVv/wDoX53FNvnFjw2W1IbaA2BSpRScdxud+tdipL5muI+HZTCjbHRyRh1za59Rqna9cV22zvNR33PEedJCUIO+1MZatkfn6JHTYfNUAkaBUnDfF8i53/wZSktxnSW2G0t5Kl7nc9AAD756VBT1TnyWd1V6twxsEAczUjcp6pikaKEIoQol1ntW2C5LfCi22NwnmcnFcSPEbS4qWGJ00gY3cpHmaG+LZJAQ41LZDiSj8yVAfXkeVZnGGkHM3yKew3NE3u02WV8dzGW7gbJAkSJSW1DIQ5q7fs9hjbucnbnsctMMjeYhNKLE+X1VGurnPBbew6qAyExsqfkNB0pwUhWAnH5QMjOOX+OVNNVm3uz+EaBSgnA2BHoUkp+uP7/KvFBdRZUNl4LWo+E5y1hWn652I26/UV6FPFK9ujdVCtzybJOTKfWzMZ3CmkuBBUFc8+ntmo6iJ00ZYNCmtJVGF+fKQU/IvpvhZlxSpLTCkoGgaQ0Rkgc8ZJBIPYctsUhFI+jvfcfcrU4e+GWHTc3uFZswW1vQfxS1NGUVLdezuhsZwE45bD71FTOEkmQnlH6V3JKQ15YPDoArngBtlHEbgDSAQwvwu7Y1DYf3P+aY0Lg6dxt6Kliuf2Vtz11+S0mm6zaKEIoQqPjbA4Yn5OD4ex9cjFV6r/C5XsN/22eqQMuvWMXGKtYk25QQpeNQ8JedJ3/6kn5E+lKeEJ4ObXL9Qn8gDJzCdnjT/ofn7rNb1ZZtnimRJusDxpCSpDLWouLCz5s7YA23zseVMKWsjnOVjDYaeWizk9O6NxDlX2dta3Q49h47krKvKn0SNgo/rarpSyoksLXVyoaxhJ25YyDn0614FRUeW066jSyQcDzNuNgpPpq3xQFLG9jTdwVANZdLC/2J38ji+Yzg+/yz7HlXV9EzjIOxW9yrZb7TwKwzFMVUh51t15yPjDjihqJz20nb0xS6raG02W/7dOcNeZKzOBYWP4Q3GizLVHckJUhQYTh7OnAx68xWT40kcrg3XVXC97JXZO+y+uB42eIC5CQpMZhshxSskqJ5ZPc/F6VosNa8vzFcYpIBTBrzdxP7+FouadrOI1ChCDQhIfGdzlXGW9Y4IRpSgqcOcEkAHH3A+dJ8Qq8hy9E+wyBkLBUyddAl9u+2+1cFXZK9QkSDoQgJO5Ixp/hxg869o+ZjoupUuIOdHUxzHVoWWT5JuziJd2dWAhACGgdISkZ2Ppv70yhgbAzKxZ+rnlmeXAbqbAeLzR8NpLbCcJTkAA47A10dEqmYAd7ld1EqOCQQenP6fr616ol8qSoDQ3o1dsZouOq9Fuqq5sx5oeHLjNlCknf40q6887V6B2V2KJh8JKaeArfLlIcflPabIEqCj42HFEHYaRuBk+mcUmxWojZaNg5z+3T7D5Z2us3UJ3t8OfxNLWzGIjQ2CErcIylHZKRtlWOvTPyqtRYfn5j800nmioWgu1eUxz7xaeD4RiRG9bid1IBJKj3Uep5U1kqGQe7YLlK4aWfEH8R50XtkiXq7TmbpeFriR0edmG25gk9142xjpnrv2qSJkjnZ5D8FxUyU8TDFCLnqfwmzTVqyWar00L1Z3DUUcT3VLoPi+IvGTk41A8/Yisji4dmPqtI4XpIiNrJe4/c4ehwy7cLch+a+D4DYQQpa+WrPXFe4SKt77NdZo3VCpkHDyvOyzSDZ3VqDtyQEhOyGyrIzz82PTpWqLx4Ulle4szNHLtdMNvbW7MQkoUSDqDeMnOwAHzP9KqVjy2LTqp8GpxJVhztm6rk634TikbqAJKUnqDyGOnPHeu4JM8YJ/bKLEqXg1bo2ddvipM6GqNGjuFtQTjSVauZzvjfodqgpqniPIJ32TDEsMZDTNLBq21zf+lQXS3fiHcx3kNvHzLbUcBX+DTFriAk0UxYLEaJh4QnxGrIu2jW3P8YLfSs58Q7gBO+2AB03570lxGGTi8U+G3y9Vp8GfGZbdStkthasPBbLyEBKkx0uKH/dxQHP3Jpk0thguOypyh9XWlp6n6BIL7L7jIukhbi1qcISVbg88qOe5HqMVnxOHSWO60rXNB4DNgFsDC0raQtPJQBFagbLGEWJC6V6vF5kGhCQ+LGf9s4ij3DSEMycIKtQGpwA5+enH0pHitPn1T7Dn8WmdD1GvwS7xFwixxFcG7mzd34/wpKEoC04G22fhP15cqV0uKOoWcIsB13VWelMhsUrqtCoEN2MlS5RU8opddSBrxgY7cvemsdXnma86CytzYd/4nRNN3eJMXCkJpDqS4DrYbCk5G2onGc9cb/16Utrp3G5voVYdF7NTMiAt3XN62fiLi6/4SUrXKUz4gGQFZJG22dvWpOO5sWUHTQqThQZmyuF3BuincTWplq0x0JXhKFlJWRyyM5+33xVeiqncUv3PZQhntjZInfyCQptrakPLaeaPiI2C0rCSPXV0HLnn2rUCdmQSdFlm01Q2pMDBzD5evkmDhvhe3x7fKmpckSJrKQErUnyp2HwgAb8x1OD050lq66V7xHoGlaWGiFLMwk3K0G4TBI/09jqJJWoNtb89SVAHl/KaZSvzUd1DBFkxMgeZS8FLuIttsihSyrAUDlOTjffBwAM8waTUlNmlJtumbvcCSZ+nZaow2lppDaBhCEhKR2ArUgWFlkSb6ldK9Qld67PQuMDDfeUYr7KChBGyFHIzn3Hrzqk+Z0dQGnYpk2mbLRcRo5gfmFc3e3MXa3PQpIBQ6nGeqD0UPUHerT2BwLSqUMzoZA9u4WdPQL7w0HXJ6UPRMf8mPlQG3NaeY58x23pHV4cbX3WhZU01WQByu7LlbdFws6mA41qLhcbUk5yroR77jpsaWS3jl8lYmzRTZwFcWyMtqC00pKEOI8q0gY3OTg9/i/rVWY5nG6ozSB8hd0K6hlLCVJQ2gJydIJJyo7lRyd+fP3qI5iblcl2bcrjOhKmMobKgGm1FSkncrOnA+5qSF+Q5u6kilEZJG5VZZbKtpbcyYNC0AeGyR5iobZV9xirU1TYZGlWKqoa4kR9dypHDqCl+4trKtHjK1BSc53Ixn5VFVX5O65q7WYR2VdFfky2EWSGnxVvSfEaSoHSkadzy2A3PzxzNOos8rBEFPK2OF/tL9LC3xWgcOcMRLKkOE/iJhTpVIWkAgdkj8o/RzTeKnbFtus7V18lUddG9lfVOqSKEJX43sr1xiMyoX/LiklIAGVpONSftyqrVw8RmnRMsMqmwyFr/C5Lll4uuLCUoXHXJa0+QoBcBHcEb/WlsdZJFoTcee6aVWFwHUHKVdN8bx9akT4b0dI2KloUkem6gB171ZbiIdu3TyN0vdhbrXY66jXC2Wa8EzLNLRCnrOyhshw4/MOR26j78q8kFLU8t7HspIZqql5ZWlzFAEqbaZH4K7teG4r926DlDnMkg9fnuMcsc0lZhz4yrWWKobxID8FYgKcIWnBwcox1HQ/Q/alZb0aVXHYroEpSScJSrJ0bc1foUDNZeFfJBSStR67nHNR/vy+1ABcQV1voEqsPOututx0LW/cHSS2geZQydvQE5JPanDKdz3t62TNzWts5+zQtA4V4fTZ46nXtK5rwHirHJI6JT6D71oqanELfNZ2urXVT9PCNkwVZVFFCEUIXhGaEJPv3CDrkhcuzupaU4dTkdZISo90n8p/W1UaijEmrU4pcTysEc4uO/VUZn3CAAzd4EhtvOCp9vUkg/wAacp+RxSObDHtdmbofJXQyCXWJ2v70VbKm8PqcUGXkwpGnAcZ8uTyG3JW3cVyyKrYefUKeOKotpzBSoHECZEVdvvARPh7aZEdwKLfZQG6kn06d6YsnOXK8Et+3ouJKIh/Fh5HduhXezzlsrdjuuJUGtkLwfOM7YHseXfvSmppwTyIqIbgOA1O67i8Oz5Ih2htT76tvLghO+5J5D6/c1JBQSSGxUZgZC3PMbBT08LXuWoJnTozTQI2aBWeY5ZwAfXBppHhLQbuVU4lTsHu2a+aYbNw7brPlUVkqeIwp9w6lq5Z3PIbchtTSOCOPwhLqismqPGdOyt6lVVFCEUIRQhFCEUIXmAelCFxfhRZH7+My7tjzthX9a8LQdwug9zdioUywWia2G5NtirSn4f2QGn2I5VwY2HQhSx1M8Zu1xVFL4BgqdSqBLlQ0K/etpVrCx/8AWcczUD6ON2yvMxeYX4gDkzW6BFt8dDENhDTSQAAkc/fuastaGiwS2SR8jszzcqXXS4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EEC19-BD8F-5848-B6BF-9F513C66B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52800"/>
            <a:ext cx="4648200" cy="3093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E8F0-AEBA-574C-B2AB-E31EDDBC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Intermediate Zone</a:t>
            </a:r>
            <a:br>
              <a:rPr lang="en-US" sz="4400" dirty="0"/>
            </a:br>
            <a:r>
              <a:rPr lang="en-US" sz="4400" dirty="0"/>
              <a:t> Lean, Clean, &amp; Green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E8E6-8E9C-4D44-BC40-55CBD6AEB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Extends out 30 feet from buildings, structures, decks</a:t>
            </a:r>
          </a:p>
          <a:p>
            <a:pPr lvl="0"/>
            <a:r>
              <a:rPr lang="en-US" dirty="0"/>
              <a:t>Remove all dead plants, grass and weeds (vegetation)</a:t>
            </a:r>
          </a:p>
          <a:p>
            <a:pPr lvl="0"/>
            <a:r>
              <a:rPr lang="en-US" dirty="0"/>
              <a:t>Remove dead or dry leaves and pine needles from your yard</a:t>
            </a:r>
          </a:p>
          <a:p>
            <a:pPr lvl="0"/>
            <a:r>
              <a:rPr lang="en-US" dirty="0"/>
              <a:t>Trim trees regularly to keep branches a minimum of 10 feet from other trees and 6 feet above the ground</a:t>
            </a:r>
          </a:p>
          <a:p>
            <a:r>
              <a:rPr lang="en-US" dirty="0"/>
              <a:t>Relocate wood piles to Extended Zone</a:t>
            </a:r>
          </a:p>
        </p:txBody>
      </p:sp>
    </p:spTree>
    <p:extLst>
      <p:ext uri="{BB962C8B-B14F-4D97-AF65-F5344CB8AC3E}">
        <p14:creationId xmlns:p14="http://schemas.microsoft.com/office/powerpoint/2010/main" val="13406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" y="243185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Defensible Space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90800" y="4769341"/>
            <a:ext cx="2743200" cy="1216463"/>
            <a:chOff x="3200400" y="5202018"/>
            <a:chExt cx="2743200" cy="1216463"/>
          </a:xfrm>
        </p:grpSpPr>
        <p:sp>
          <p:nvSpPr>
            <p:cNvPr id="19" name="TextBox 18"/>
            <p:cNvSpPr txBox="1"/>
            <p:nvPr/>
          </p:nvSpPr>
          <p:spPr>
            <a:xfrm>
              <a:off x="3200400" y="5772150"/>
              <a:ext cx="27432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Extended Zone: 30’-100’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Reduce Fuel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419600" y="5202018"/>
              <a:ext cx="800100" cy="57013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99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01C6-0857-BA46-966B-49FEEB6C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Zone</a:t>
            </a:r>
            <a:br>
              <a:rPr lang="en-US" dirty="0"/>
            </a:br>
            <a:r>
              <a:rPr lang="en-US" dirty="0"/>
              <a:t> Reduce Fuel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60850-4A51-224C-84C8-4EF9B024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Extends 30-100 feet from buildings, structures, decks</a:t>
            </a:r>
          </a:p>
          <a:p>
            <a:pPr lvl="0"/>
            <a:r>
              <a:rPr lang="en-US" dirty="0"/>
              <a:t>Mow annual grass down to a max height of 4 inches</a:t>
            </a:r>
          </a:p>
          <a:p>
            <a:pPr lvl="0"/>
            <a:r>
              <a:rPr lang="en-US" dirty="0"/>
              <a:t>Create horizontal space between shrubs and trees</a:t>
            </a:r>
          </a:p>
          <a:p>
            <a:pPr lvl="0"/>
            <a:r>
              <a:rPr lang="en-US" dirty="0"/>
              <a:t>Create vertical space between grass, shrubs and trees</a:t>
            </a:r>
          </a:p>
          <a:p>
            <a:pPr lvl="0"/>
            <a:r>
              <a:rPr lang="en-US" dirty="0"/>
              <a:t>Keep fallen leaves, needles, twigs, bark, cones, and small branches to a depth of 3 inches</a:t>
            </a:r>
          </a:p>
        </p:txBody>
      </p:sp>
    </p:spTree>
    <p:extLst>
      <p:ext uri="{BB962C8B-B14F-4D97-AF65-F5344CB8AC3E}">
        <p14:creationId xmlns:p14="http://schemas.microsoft.com/office/powerpoint/2010/main" val="367772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" y="243185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Defensible Space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2F3AE4-F746-0231-D285-2E1166861BC7}"/>
              </a:ext>
            </a:extLst>
          </p:cNvPr>
          <p:cNvGrpSpPr/>
          <p:nvPr/>
        </p:nvGrpSpPr>
        <p:grpSpPr>
          <a:xfrm>
            <a:off x="914400" y="304800"/>
            <a:ext cx="6629400" cy="6248400"/>
            <a:chOff x="914400" y="304800"/>
            <a:chExt cx="6629400" cy="6248400"/>
          </a:xfrm>
        </p:grpSpPr>
        <p:sp>
          <p:nvSpPr>
            <p:cNvPr id="28" name="TextBox 27"/>
            <p:cNvSpPr txBox="1"/>
            <p:nvPr/>
          </p:nvSpPr>
          <p:spPr>
            <a:xfrm>
              <a:off x="1219200" y="2209800"/>
              <a:ext cx="6324600" cy="14465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444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All mitigation efforts stop at your property line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72E3608-5AD8-9E7C-FBC4-6A803230726E}"/>
                </a:ext>
              </a:extLst>
            </p:cNvPr>
            <p:cNvCxnSpPr/>
            <p:nvPr/>
          </p:nvCxnSpPr>
          <p:spPr>
            <a:xfrm flipV="1">
              <a:off x="6172200" y="1166515"/>
              <a:ext cx="685800" cy="10432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8185893-60D8-AC94-3CA0-933EFE01F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4400" y="3656350"/>
              <a:ext cx="2514600" cy="28968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C06BC3-DBB7-3162-FEF3-43770F782A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6400" y="304800"/>
              <a:ext cx="2209800" cy="190312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62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Bill 38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6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AB38?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Assembly Bill 38 established that, as of July 1, 2021, California Civil Code Section 1102.19 requires a seller of real property located in a High or Very High Fire Hazard Severity Zone to provide the buyer with documentation stating the property is in compliance with defensible space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51475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AB38?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law allows, that if documentation demonstrating compliance cannot be obtained by the close of escrow, the seller and buyer can enter into a written agreement showing that the buyer agrees to obtain documentation of compliance within one year of the close of escrow.</a:t>
            </a:r>
          </a:p>
        </p:txBody>
      </p:sp>
    </p:spTree>
    <p:extLst>
      <p:ext uri="{BB962C8B-B14F-4D97-AF65-F5344CB8AC3E}">
        <p14:creationId xmlns:p14="http://schemas.microsoft.com/office/powerpoint/2010/main" val="229313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Fire Hazard Severity Zone (FHSZ)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California is divided into fire service areas:</a:t>
            </a:r>
          </a:p>
          <a:p>
            <a:pPr lvl="1"/>
            <a:r>
              <a:rPr lang="en-US" dirty="0"/>
              <a:t>LRA – Local Responsibility Area</a:t>
            </a:r>
          </a:p>
          <a:p>
            <a:pPr lvl="1"/>
            <a:r>
              <a:rPr lang="en-US" dirty="0"/>
              <a:t>SRA – State Responsibility Area</a:t>
            </a:r>
          </a:p>
          <a:p>
            <a:pPr lvl="1"/>
            <a:r>
              <a:rPr lang="en-US" dirty="0"/>
              <a:t>FRA – Federal Responsibility Area</a:t>
            </a:r>
          </a:p>
          <a:p>
            <a:r>
              <a:rPr lang="en-US" dirty="0"/>
              <a:t>All of SRA has designated FHSZs</a:t>
            </a:r>
          </a:p>
          <a:p>
            <a:r>
              <a:rPr lang="en-US" dirty="0"/>
              <a:t>Many local jurisdictions have adopted FHSZs for LRA</a:t>
            </a:r>
          </a:p>
          <a:p>
            <a:r>
              <a:rPr lang="en-US" dirty="0"/>
              <a:t>FHSZ can be found at: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https://egis.fire.ca.gov/FHSZ/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2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1BE6997-F751-0B99-1E41-4547E3FC0A7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990600"/>
            <a:ext cx="8597900" cy="5729421"/>
          </a:xfrm>
        </p:spPr>
      </p:pic>
    </p:spTree>
    <p:extLst>
      <p:ext uri="{BB962C8B-B14F-4D97-AF65-F5344CB8AC3E}">
        <p14:creationId xmlns:p14="http://schemas.microsoft.com/office/powerpoint/2010/main" val="1612202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Defensible Space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Public Resources Code  Section 4291 requires maintaining a defensible space in SRA</a:t>
            </a:r>
          </a:p>
          <a:p>
            <a:pPr lvl="2"/>
            <a:r>
              <a:rPr lang="en-US" dirty="0"/>
              <a:t>100 feet from each side and from the front and rear of the structure</a:t>
            </a:r>
          </a:p>
          <a:p>
            <a:pPr lvl="2"/>
            <a:r>
              <a:rPr lang="en-US" dirty="0"/>
              <a:t>Not beyond the property line</a:t>
            </a:r>
          </a:p>
          <a:p>
            <a:pPr lvl="1"/>
            <a:r>
              <a:rPr lang="en-US" dirty="0"/>
              <a:t>Many local agencies have adopted similar regulations in LRA</a:t>
            </a:r>
          </a:p>
        </p:txBody>
      </p:sp>
    </p:spTree>
    <p:extLst>
      <p:ext uri="{BB962C8B-B14F-4D97-AF65-F5344CB8AC3E}">
        <p14:creationId xmlns:p14="http://schemas.microsoft.com/office/powerpoint/2010/main" val="235010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 Preparedness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Hardening</a:t>
            </a:r>
          </a:p>
          <a:p>
            <a:r>
              <a:rPr lang="en-US" dirty="0"/>
              <a:t>Defensible Space</a:t>
            </a:r>
          </a:p>
        </p:txBody>
      </p:sp>
    </p:spTree>
    <p:extLst>
      <p:ext uri="{BB962C8B-B14F-4D97-AF65-F5344CB8AC3E}">
        <p14:creationId xmlns:p14="http://schemas.microsoft.com/office/powerpoint/2010/main" val="267671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806E-AE48-CB29-BDB3-E9987422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Defensible Space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2195-05A3-5932-2A5B-85782893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Many jurisdictions conduct annual Defensible Space Inspections</a:t>
            </a:r>
          </a:p>
          <a:p>
            <a:pPr lvl="1"/>
            <a:r>
              <a:rPr lang="en-US" dirty="0"/>
              <a:t>Assist homeowners in keeping their properties safe</a:t>
            </a:r>
          </a:p>
        </p:txBody>
      </p:sp>
    </p:spTree>
    <p:extLst>
      <p:ext uri="{BB962C8B-B14F-4D97-AF65-F5344CB8AC3E}">
        <p14:creationId xmlns:p14="http://schemas.microsoft.com/office/powerpoint/2010/main" val="4185763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C6D9-4BA6-989C-2565-FF39757A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dirty="0"/>
              <a:t>Monterey Fire DSI Program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E7A096-38C8-AF41-BFFC-3F13A8D9A5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57800" y="1554162"/>
            <a:ext cx="3429000" cy="4572000"/>
          </a:xfrm>
        </p:spPr>
        <p:txBody>
          <a:bodyPr/>
          <a:lstStyle/>
          <a:p>
            <a:r>
              <a:rPr lang="en-US" dirty="0"/>
              <a:t>Public access to info at: </a:t>
            </a:r>
            <a:r>
              <a:rPr lang="en-US" sz="2300" dirty="0">
                <a:hlinkClick r:id="rId2"/>
              </a:rPr>
              <a:t>www.monterey.org/fire</a:t>
            </a:r>
            <a:endParaRPr lang="en-US" sz="2300" dirty="0"/>
          </a:p>
          <a:p>
            <a:r>
              <a:rPr lang="en-US" dirty="0"/>
              <a:t>Legend</a:t>
            </a:r>
          </a:p>
          <a:p>
            <a:endParaRPr lang="en-US" dirty="0"/>
          </a:p>
        </p:txBody>
      </p:sp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6F0C4460-7321-1B0D-5BE7-1AB104E0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76600"/>
            <a:ext cx="2209800" cy="2198108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ED24C3A9-F229-1C4E-391D-40C38A4CB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9" y="1524000"/>
            <a:ext cx="45649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806E-AE48-CB29-BDB3-E9987422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32195-05A3-5932-2A5B-85782893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AB38 required inspections can be requested via fire agency having jurisdiction</a:t>
            </a:r>
          </a:p>
          <a:p>
            <a:pPr lvl="1"/>
            <a:r>
              <a:rPr lang="en-US" dirty="0"/>
              <a:t>Go to: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https://www.fire.ca.gov/dspace</a:t>
            </a:r>
            <a:endParaRPr lang="en-US" dirty="0"/>
          </a:p>
          <a:p>
            <a:pPr lvl="1"/>
            <a:r>
              <a:rPr lang="en-US" dirty="0"/>
              <a:t>Click on link found on left side of page</a:t>
            </a:r>
          </a:p>
          <a:p>
            <a:r>
              <a:rPr lang="en-US" dirty="0"/>
              <a:t>Self-inspection survey on above web site</a:t>
            </a:r>
          </a:p>
        </p:txBody>
      </p:sp>
    </p:spTree>
    <p:extLst>
      <p:ext uri="{BB962C8B-B14F-4D97-AF65-F5344CB8AC3E}">
        <p14:creationId xmlns:p14="http://schemas.microsoft.com/office/powerpoint/2010/main" val="1737341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DAA0-16CC-1A9E-8E44-2D4353D7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9FCAD32-2998-2FFB-3FA6-4807F411C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" y="838200"/>
            <a:ext cx="9155722" cy="562689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185136B-37FF-07B1-2F13-FE0BF50F69B5}"/>
              </a:ext>
            </a:extLst>
          </p:cNvPr>
          <p:cNvSpPr/>
          <p:nvPr/>
        </p:nvSpPr>
        <p:spPr>
          <a:xfrm>
            <a:off x="533400" y="5486400"/>
            <a:ext cx="2286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981DA9-1054-150B-8336-D8529DC7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DSI Request Form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B05A549-549A-D4F2-D8D0-72C6B02339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9" y="1920875"/>
            <a:ext cx="3672302" cy="4433888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8CD60E-0361-4375-3EB3-250C8799FE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 online form</a:t>
            </a:r>
          </a:p>
          <a:p>
            <a:r>
              <a:rPr lang="en-US" dirty="0"/>
              <a:t>You will receive a confirmation email</a:t>
            </a:r>
          </a:p>
          <a:p>
            <a:r>
              <a:rPr lang="en-US" dirty="0"/>
              <a:t>Appropriate local inspector will complete an inspection and provide you with results</a:t>
            </a:r>
          </a:p>
          <a:p>
            <a:r>
              <a:rPr lang="en-US" dirty="0"/>
              <a:t>Some agencies may charge a fee for this service</a:t>
            </a:r>
          </a:p>
        </p:txBody>
      </p:sp>
    </p:spTree>
    <p:extLst>
      <p:ext uri="{BB962C8B-B14F-4D97-AF65-F5344CB8AC3E}">
        <p14:creationId xmlns:p14="http://schemas.microsoft.com/office/powerpoint/2010/main" val="3797513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1F9418-E739-4FBA-D34E-3B921B98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2C631-961D-70A0-ABC8-54E74E9EF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 viable enforcement mechanism exists</a:t>
            </a:r>
          </a:p>
          <a:p>
            <a:r>
              <a:rPr lang="en-US" dirty="0"/>
              <a:t>May create liability risk for</a:t>
            </a:r>
          </a:p>
          <a:p>
            <a:pPr lvl="1"/>
            <a:r>
              <a:rPr lang="en-US" dirty="0"/>
              <a:t>Seller / Buyer</a:t>
            </a:r>
          </a:p>
          <a:p>
            <a:pPr lvl="1"/>
            <a:r>
              <a:rPr lang="en-US" dirty="0"/>
              <a:t>Agent / Broker (both sides)</a:t>
            </a:r>
          </a:p>
          <a:p>
            <a:r>
              <a:rPr lang="en-US" dirty="0"/>
              <a:t>May cause issues with financing and/or insurance</a:t>
            </a:r>
          </a:p>
          <a:p>
            <a:r>
              <a:rPr lang="en-US" dirty="0"/>
              <a:t>Compliance with Defensible Space requirements may result in insurance premium reduction</a:t>
            </a:r>
          </a:p>
        </p:txBody>
      </p:sp>
    </p:spTree>
    <p:extLst>
      <p:ext uri="{BB962C8B-B14F-4D97-AF65-F5344CB8AC3E}">
        <p14:creationId xmlns:p14="http://schemas.microsoft.com/office/powerpoint/2010/main" val="5054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Questions</a:t>
            </a:r>
          </a:p>
        </p:txBody>
      </p:sp>
      <p:pic>
        <p:nvPicPr>
          <p:cNvPr id="15363" name="Picture 2" descr="http://en.hdyo.org/assets/ask-question-1-ca45a12e5206bae44014e11cd3ced9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868" y="1890400"/>
            <a:ext cx="4560324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1847088"/>
            <a:ext cx="356235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Wildfire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hardening</a:t>
            </a:r>
          </a:p>
          <a:p>
            <a:r>
              <a:rPr lang="en-US" dirty="0"/>
              <a:t>Defensible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4724400" cy="3543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" y="243185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Defensible Space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819400" y="1513211"/>
            <a:ext cx="2124075" cy="810042"/>
            <a:chOff x="2819400" y="1513211"/>
            <a:chExt cx="2124075" cy="810042"/>
          </a:xfrm>
        </p:grpSpPr>
        <p:sp>
          <p:nvSpPr>
            <p:cNvPr id="15" name="TextBox 14"/>
            <p:cNvSpPr txBox="1"/>
            <p:nvPr/>
          </p:nvSpPr>
          <p:spPr>
            <a:xfrm>
              <a:off x="2819400" y="1513211"/>
              <a:ext cx="1828800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Harden Home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200525" y="1883587"/>
              <a:ext cx="742950" cy="43966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39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 fire-resistive roofing and siding</a:t>
            </a:r>
          </a:p>
          <a:p>
            <a:r>
              <a:rPr lang="en-US" dirty="0"/>
              <a:t>Install a spark arrester on all chimneys</a:t>
            </a:r>
          </a:p>
          <a:p>
            <a:r>
              <a:rPr lang="en-US" dirty="0"/>
              <a:t>Cover all vent openings with 1/</a:t>
            </a:r>
            <a:r>
              <a:rPr lang="en-US" sz="1800" dirty="0"/>
              <a:t>8</a:t>
            </a:r>
            <a:r>
              <a:rPr lang="en-US" baseline="30000" dirty="0"/>
              <a:t>th</a:t>
            </a:r>
            <a:r>
              <a:rPr lang="en-US" dirty="0"/>
              <a:t> inch (max) mesh screen</a:t>
            </a:r>
          </a:p>
          <a:p>
            <a:r>
              <a:rPr lang="en-US" dirty="0"/>
              <a:t>Use fire-resistive materials for decks and fences</a:t>
            </a:r>
          </a:p>
          <a:p>
            <a:r>
              <a:rPr lang="en-US" dirty="0"/>
              <a:t>Install dual-pane windows with tempered glass</a:t>
            </a:r>
          </a:p>
          <a:p>
            <a:r>
              <a:rPr lang="en-US" dirty="0"/>
              <a:t>Use shutters or blinds in place of drapes</a:t>
            </a:r>
          </a:p>
          <a:p>
            <a:r>
              <a:rPr lang="en-US" dirty="0"/>
              <a:t>Box in eaves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Hardening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Close in spaces under low decks</a:t>
            </a:r>
          </a:p>
          <a:p>
            <a:r>
              <a:rPr lang="en-US" dirty="0"/>
              <a:t>Remove vegetation and items that could catch fire from around and under decks, balconies and stairs</a:t>
            </a:r>
          </a:p>
          <a:p>
            <a:r>
              <a:rPr lang="en-US" dirty="0"/>
              <a:t>Remove dead or dry leaves and pine needles from your roof and rain gutters</a:t>
            </a:r>
          </a:p>
          <a:p>
            <a:r>
              <a:rPr lang="en-US" dirty="0"/>
              <a:t>Remove branches that hang over your roof and keep dead branches 10 feet away from your chimney</a:t>
            </a:r>
          </a:p>
          <a:p>
            <a:r>
              <a:rPr lang="en-US" dirty="0"/>
              <a:t>Make sure your address is visible from road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6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" y="243185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Defensible Space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62400" y="3352800"/>
            <a:ext cx="2514600" cy="1103531"/>
            <a:chOff x="3962400" y="3352800"/>
            <a:chExt cx="2514600" cy="1103531"/>
          </a:xfrm>
        </p:grpSpPr>
        <p:sp>
          <p:nvSpPr>
            <p:cNvPr id="3" name="TextBox 2"/>
            <p:cNvSpPr txBox="1"/>
            <p:nvPr/>
          </p:nvSpPr>
          <p:spPr>
            <a:xfrm>
              <a:off x="3962400" y="3810000"/>
              <a:ext cx="25146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Immediate Zone: 0’-5’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Ember Resistant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953000" y="3352800"/>
              <a:ext cx="609600" cy="457200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445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8BB8-78FC-A441-9A13-38739A0F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Zone</a:t>
            </a:r>
            <a:br>
              <a:rPr lang="en-US" dirty="0"/>
            </a:br>
            <a:r>
              <a:rPr lang="en-US" dirty="0"/>
              <a:t> Ember-Resistant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DF20-19E7-7C49-A956-0A517EAE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Currently not required by law</a:t>
            </a:r>
          </a:p>
          <a:p>
            <a:r>
              <a:rPr lang="en-US" dirty="0"/>
              <a:t>Science has proven it to be the most important</a:t>
            </a:r>
          </a:p>
          <a:p>
            <a:r>
              <a:rPr lang="en-US" dirty="0"/>
              <a:t>Use hardscape like gravel, paver, concrete, etc.</a:t>
            </a:r>
          </a:p>
          <a:p>
            <a:r>
              <a:rPr lang="en-US" dirty="0"/>
              <a:t>Remove dead dying weeds</a:t>
            </a:r>
          </a:p>
          <a:p>
            <a:r>
              <a:rPr lang="en-US" dirty="0"/>
              <a:t>Only low-growing, nonwoody, maintained plants</a:t>
            </a:r>
          </a:p>
          <a:p>
            <a:r>
              <a:rPr lang="en-US" dirty="0"/>
              <a:t>Limit combustible items</a:t>
            </a:r>
          </a:p>
          <a:p>
            <a:r>
              <a:rPr lang="en-US" dirty="0"/>
              <a:t>Replace combustible fencing and gates</a:t>
            </a:r>
          </a:p>
        </p:txBody>
      </p:sp>
    </p:spTree>
    <p:extLst>
      <p:ext uri="{BB962C8B-B14F-4D97-AF65-F5344CB8AC3E}">
        <p14:creationId xmlns:p14="http://schemas.microsoft.com/office/powerpoint/2010/main" val="216434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28600" y="243185"/>
            <a:ext cx="5609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Defensible Space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28900" y="3595373"/>
            <a:ext cx="2971800" cy="1321579"/>
            <a:chOff x="685800" y="3243776"/>
            <a:chExt cx="2971800" cy="1321579"/>
          </a:xfrm>
        </p:grpSpPr>
        <p:sp>
          <p:nvSpPr>
            <p:cNvPr id="18" name="TextBox 17"/>
            <p:cNvSpPr txBox="1"/>
            <p:nvPr/>
          </p:nvSpPr>
          <p:spPr>
            <a:xfrm>
              <a:off x="685800" y="3919024"/>
              <a:ext cx="2971800" cy="64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Intermediate Zone: 5’-30’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Lean, Clean, and Green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885950" y="3243776"/>
              <a:ext cx="952500" cy="675248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059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11155</TotalTime>
  <Words>743</Words>
  <Application>Microsoft Office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Constantia</vt:lpstr>
      <vt:lpstr>Franklin Gothic Book</vt:lpstr>
      <vt:lpstr>Perpetua</vt:lpstr>
      <vt:lpstr>Wingdings 2</vt:lpstr>
      <vt:lpstr>Flow</vt:lpstr>
      <vt:lpstr>Equity</vt:lpstr>
      <vt:lpstr>Wildfire Safety MCAR Presentation</vt:lpstr>
      <vt:lpstr>Wildfire Preparedness</vt:lpstr>
      <vt:lpstr>Wildfire Preparedness</vt:lpstr>
      <vt:lpstr>PowerPoint Presentation</vt:lpstr>
      <vt:lpstr>Home Hardening</vt:lpstr>
      <vt:lpstr>Home Hardening</vt:lpstr>
      <vt:lpstr>PowerPoint Presentation</vt:lpstr>
      <vt:lpstr>Immediate Zone  Ember-Resistant Zone</vt:lpstr>
      <vt:lpstr>PowerPoint Presentation</vt:lpstr>
      <vt:lpstr>Intermediate Zone  Lean, Clean, &amp; Green Zone</vt:lpstr>
      <vt:lpstr>PowerPoint Presentation</vt:lpstr>
      <vt:lpstr>Extended Zone  Reduce Fuel Zone</vt:lpstr>
      <vt:lpstr>PowerPoint Presentation</vt:lpstr>
      <vt:lpstr>Assembly Bill 38</vt:lpstr>
      <vt:lpstr>What is AB38?</vt:lpstr>
      <vt:lpstr>What is AB38?</vt:lpstr>
      <vt:lpstr>Fire Hazard Severity Zone (FHSZ)</vt:lpstr>
      <vt:lpstr>PowerPoint Presentation</vt:lpstr>
      <vt:lpstr>Defensible Space Regulations</vt:lpstr>
      <vt:lpstr>Defensible Space Inspections</vt:lpstr>
      <vt:lpstr>Monterey Fire DSI Program</vt:lpstr>
      <vt:lpstr>Required Inspections</vt:lpstr>
      <vt:lpstr>PowerPoint Presentation</vt:lpstr>
      <vt:lpstr>DSI Request Form</vt:lpstr>
      <vt:lpstr>Enforcement</vt:lpstr>
      <vt:lpstr>Questions</vt:lpstr>
    </vt:vector>
  </TitlesOfParts>
  <Company>FCS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Carmel Council Update December 2014</dc:title>
  <dc:creator>Gaudenz Panholzer</dc:creator>
  <cp:lastModifiedBy>Gaudenz Panholzer</cp:lastModifiedBy>
  <cp:revision>240</cp:revision>
  <cp:lastPrinted>2022-05-31T17:46:00Z</cp:lastPrinted>
  <dcterms:created xsi:type="dcterms:W3CDTF">2014-01-31T19:51:08Z</dcterms:created>
  <dcterms:modified xsi:type="dcterms:W3CDTF">2022-07-28T17:42:58Z</dcterms:modified>
</cp:coreProperties>
</file>