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3"/>
  </p:notesMasterIdLst>
  <p:sldIdLst>
    <p:sldId id="256" r:id="rId2"/>
    <p:sldId id="258" r:id="rId3"/>
    <p:sldId id="265" r:id="rId4"/>
    <p:sldId id="259" r:id="rId5"/>
    <p:sldId id="277" r:id="rId6"/>
    <p:sldId id="262" r:id="rId7"/>
    <p:sldId id="264" r:id="rId8"/>
    <p:sldId id="285" r:id="rId9"/>
    <p:sldId id="275" r:id="rId10"/>
    <p:sldId id="289"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0" autoAdjust="0"/>
    <p:restoredTop sz="94660"/>
  </p:normalViewPr>
  <p:slideViewPr>
    <p:cSldViewPr snapToGrid="0">
      <p:cViewPr varScale="1">
        <p:scale>
          <a:sx n="76" d="100"/>
          <a:sy n="76" d="100"/>
        </p:scale>
        <p:origin x="2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ynn" userId="f133ae80-2441-44f9-84e1-e2a6f7999594" providerId="ADAL" clId="{A97D2B9A-57BA-4B0C-B881-13664F952965}"/>
    <pc:docChg chg="delSld modSld">
      <pc:chgData name="Julie Lynn" userId="f133ae80-2441-44f9-84e1-e2a6f7999594" providerId="ADAL" clId="{A97D2B9A-57BA-4B0C-B881-13664F952965}" dt="2022-07-22T20:41:31.699" v="48" actId="20577"/>
      <pc:docMkLst>
        <pc:docMk/>
      </pc:docMkLst>
      <pc:sldChg chg="modSp mod">
        <pc:chgData name="Julie Lynn" userId="f133ae80-2441-44f9-84e1-e2a6f7999594" providerId="ADAL" clId="{A97D2B9A-57BA-4B0C-B881-13664F952965}" dt="2022-07-22T20:41:31.699" v="48" actId="20577"/>
        <pc:sldMkLst>
          <pc:docMk/>
          <pc:sldMk cId="3982819921" sldId="256"/>
        </pc:sldMkLst>
        <pc:spChg chg="mod">
          <ac:chgData name="Julie Lynn" userId="f133ae80-2441-44f9-84e1-e2a6f7999594" providerId="ADAL" clId="{A97D2B9A-57BA-4B0C-B881-13664F952965}" dt="2022-07-22T20:41:31.699" v="48" actId="20577"/>
          <ac:spMkLst>
            <pc:docMk/>
            <pc:sldMk cId="3982819921" sldId="256"/>
            <ac:spMk id="5" creationId="{00000000-0000-0000-0000-000000000000}"/>
          </ac:spMkLst>
        </pc:spChg>
      </pc:sldChg>
      <pc:sldChg chg="del">
        <pc:chgData name="Julie Lynn" userId="f133ae80-2441-44f9-84e1-e2a6f7999594" providerId="ADAL" clId="{A97D2B9A-57BA-4B0C-B881-13664F952965}" dt="2022-07-22T20:16:30.346" v="0" actId="2696"/>
        <pc:sldMkLst>
          <pc:docMk/>
          <pc:sldMk cId="2399355527" sldId="286"/>
        </pc:sldMkLst>
      </pc:sldChg>
      <pc:sldChg chg="del">
        <pc:chgData name="Julie Lynn" userId="f133ae80-2441-44f9-84e1-e2a6f7999594" providerId="ADAL" clId="{A97D2B9A-57BA-4B0C-B881-13664F952965}" dt="2022-07-22T20:16:50.207" v="1" actId="2696"/>
        <pc:sldMkLst>
          <pc:docMk/>
          <pc:sldMk cId="2505211958"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8613F-2ED8-4713-8141-C27AD6F56A95}"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DA15E-C981-416F-9D01-6799D9CBC6D6}" type="slidenum">
              <a:rPr lang="en-US" smtClean="0"/>
              <a:t>‹#›</a:t>
            </a:fld>
            <a:endParaRPr lang="en-US"/>
          </a:p>
        </p:txBody>
      </p:sp>
    </p:spTree>
    <p:extLst>
      <p:ext uri="{BB962C8B-B14F-4D97-AF65-F5344CB8AC3E}">
        <p14:creationId xmlns:p14="http://schemas.microsoft.com/office/powerpoint/2010/main" val="31236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838168"/>
            <a:ext cx="11604567" cy="2387600"/>
          </a:xfrm>
        </p:spPr>
        <p:txBody>
          <a:bodyPr anchor="ctr">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307571" y="4491613"/>
            <a:ext cx="11604567" cy="1469571"/>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7571" y="6227029"/>
            <a:ext cx="11604567" cy="630971"/>
          </a:xfrm>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baseline="30000" dirty="0"/>
          </a:p>
        </p:txBody>
      </p:sp>
    </p:spTree>
    <p:extLst>
      <p:ext uri="{BB962C8B-B14F-4D97-AF65-F5344CB8AC3E}">
        <p14:creationId xmlns:p14="http://schemas.microsoft.com/office/powerpoint/2010/main" val="232669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spTree>
    <p:extLst>
      <p:ext uri="{BB962C8B-B14F-4D97-AF65-F5344CB8AC3E}">
        <p14:creationId xmlns:p14="http://schemas.microsoft.com/office/powerpoint/2010/main" val="426323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7572" y="1359214"/>
            <a:ext cx="4464454" cy="139314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359214"/>
            <a:ext cx="672895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7572" y="3004457"/>
            <a:ext cx="4464454" cy="32363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spTree>
    <p:extLst>
      <p:ext uri="{BB962C8B-B14F-4D97-AF65-F5344CB8AC3E}">
        <p14:creationId xmlns:p14="http://schemas.microsoft.com/office/powerpoint/2010/main" val="374895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lumMod val="50000"/>
                  </a:schemeClr>
                </a:solidFill>
              </a:defRPr>
            </a:lvl1p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spTree>
    <p:extLst>
      <p:ext uri="{BB962C8B-B14F-4D97-AF65-F5344CB8AC3E}">
        <p14:creationId xmlns:p14="http://schemas.microsoft.com/office/powerpoint/2010/main" val="349249832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9880" y="1859281"/>
            <a:ext cx="11567160" cy="1697836"/>
          </a:xfrm>
        </p:spPr>
        <p:txBody>
          <a:bodyPr anchor="ctr">
            <a:normAutofit/>
          </a:bodyPr>
          <a:lstStyle>
            <a:lvl1pPr algn="ctr">
              <a:defRPr sz="4400"/>
            </a:lvl1pPr>
          </a:lstStyle>
          <a:p>
            <a:r>
              <a:rPr lang="en-US"/>
              <a:t>Click to edit Master title style</a:t>
            </a:r>
            <a:endParaRPr lang="en-US" dirty="0"/>
          </a:p>
        </p:txBody>
      </p:sp>
      <p:sp>
        <p:nvSpPr>
          <p:cNvPr id="6" name="Footer Placeholder 4"/>
          <p:cNvSpPr>
            <a:spLocks noGrp="1"/>
          </p:cNvSpPr>
          <p:nvPr>
            <p:ph type="ftr" sz="quarter" idx="11"/>
          </p:nvPr>
        </p:nvSpPr>
        <p:spPr>
          <a:xfrm>
            <a:off x="309880" y="6347460"/>
            <a:ext cx="11567160" cy="442596"/>
          </a:xfrm>
        </p:spPr>
        <p:txBody>
          <a:bodyPr/>
          <a:lstStyle>
            <a:lvl1pPr>
              <a:lnSpc>
                <a:spcPct val="150000"/>
              </a:lnSpc>
              <a:defRPr sz="800"/>
            </a:lvl1pPr>
          </a:lstStyle>
          <a:p>
            <a:r>
              <a:rPr lang="en-US" baseline="30000" dirty="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p>
        </p:txBody>
      </p:sp>
    </p:spTree>
    <p:extLst>
      <p:ext uri="{BB962C8B-B14F-4D97-AF65-F5344CB8AC3E}">
        <p14:creationId xmlns:p14="http://schemas.microsoft.com/office/powerpoint/2010/main" val="57530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22242" y="1859280"/>
            <a:ext cx="7254798" cy="2316480"/>
          </a:xfrm>
        </p:spPr>
        <p:txBody>
          <a:bodyPr anchor="ctr">
            <a:normAutofit/>
          </a:bodyPr>
          <a:lstStyle>
            <a:lvl1pPr algn="l">
              <a:defRPr sz="4400"/>
            </a:lvl1pPr>
          </a:lstStyle>
          <a:p>
            <a:r>
              <a:rPr lang="en-US" dirty="0"/>
              <a:t>Click to edit Master title style</a:t>
            </a:r>
          </a:p>
        </p:txBody>
      </p:sp>
      <p:sp>
        <p:nvSpPr>
          <p:cNvPr id="4" name="Subtitle 2"/>
          <p:cNvSpPr>
            <a:spLocks noGrp="1"/>
          </p:cNvSpPr>
          <p:nvPr>
            <p:ph type="subTitle" idx="1"/>
          </p:nvPr>
        </p:nvSpPr>
        <p:spPr>
          <a:xfrm>
            <a:off x="4622242" y="4341178"/>
            <a:ext cx="725479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p:cNvSpPr>
            <a:spLocks noGrp="1"/>
          </p:cNvSpPr>
          <p:nvPr>
            <p:ph type="ftr" sz="quarter" idx="11"/>
          </p:nvPr>
        </p:nvSpPr>
        <p:spPr>
          <a:xfrm>
            <a:off x="309880" y="6347460"/>
            <a:ext cx="11567160" cy="442596"/>
          </a:xfrm>
        </p:spPr>
        <p:txBody>
          <a:bodyPr/>
          <a:lstStyle>
            <a:lvl1pPr>
              <a:lnSpc>
                <a:spcPct val="150000"/>
              </a:lnSpc>
              <a:defRPr sz="800"/>
            </a:lvl1pPr>
          </a:lstStyle>
          <a:p>
            <a:r>
              <a:rPr lang="en-US" baseline="30000" dirty="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p>
        </p:txBody>
      </p:sp>
    </p:spTree>
    <p:extLst>
      <p:ext uri="{BB962C8B-B14F-4D97-AF65-F5344CB8AC3E}">
        <p14:creationId xmlns:p14="http://schemas.microsoft.com/office/powerpoint/2010/main" val="195261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09880" y="6347460"/>
            <a:ext cx="11567160" cy="442596"/>
          </a:xfrm>
        </p:spPr>
        <p:txBody>
          <a:bodyPr/>
          <a:lstStyle>
            <a:lvl1pPr>
              <a:lnSpc>
                <a:spcPct val="150000"/>
              </a:lnSpc>
              <a:defRPr sz="800"/>
            </a:lvl1pPr>
          </a:lstStyle>
          <a:p>
            <a:r>
              <a:rPr lang="en-US" baseline="30000" dirty="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p>
        </p:txBody>
      </p:sp>
      <p:sp>
        <p:nvSpPr>
          <p:cNvPr id="5" name="Title 1"/>
          <p:cNvSpPr>
            <a:spLocks noGrp="1"/>
          </p:cNvSpPr>
          <p:nvPr>
            <p:ph type="ctrTitle"/>
          </p:nvPr>
        </p:nvSpPr>
        <p:spPr>
          <a:xfrm>
            <a:off x="4622242" y="1859280"/>
            <a:ext cx="7254798" cy="2316480"/>
          </a:xfrm>
        </p:spPr>
        <p:txBody>
          <a:bodyPr anchor="ctr">
            <a:normAutofit/>
          </a:bodyPr>
          <a:lstStyle>
            <a:lvl1pPr algn="l">
              <a:defRPr sz="4400"/>
            </a:lvl1pPr>
          </a:lstStyle>
          <a:p>
            <a:r>
              <a:rPr lang="en-US" dirty="0"/>
              <a:t>Click to edit Master title style</a:t>
            </a:r>
          </a:p>
        </p:txBody>
      </p:sp>
      <p:sp>
        <p:nvSpPr>
          <p:cNvPr id="7" name="Subtitle 2"/>
          <p:cNvSpPr>
            <a:spLocks noGrp="1"/>
          </p:cNvSpPr>
          <p:nvPr>
            <p:ph type="subTitle" idx="1"/>
          </p:nvPr>
        </p:nvSpPr>
        <p:spPr>
          <a:xfrm>
            <a:off x="4622242" y="4341178"/>
            <a:ext cx="725479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8226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09880" y="6347460"/>
            <a:ext cx="11567160" cy="442596"/>
          </a:xfrm>
        </p:spPr>
        <p:txBody>
          <a:bodyPr/>
          <a:lstStyle>
            <a:lvl1pPr>
              <a:lnSpc>
                <a:spcPct val="150000"/>
              </a:lnSpc>
              <a:defRPr sz="800"/>
            </a:lvl1pPr>
          </a:lstStyle>
          <a:p>
            <a:r>
              <a:rPr lang="en-US" baseline="30000" dirty="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p>
        </p:txBody>
      </p:sp>
      <p:sp>
        <p:nvSpPr>
          <p:cNvPr id="5" name="Title 1"/>
          <p:cNvSpPr>
            <a:spLocks noGrp="1"/>
          </p:cNvSpPr>
          <p:nvPr>
            <p:ph type="ctrTitle"/>
          </p:nvPr>
        </p:nvSpPr>
        <p:spPr>
          <a:xfrm>
            <a:off x="4622242" y="1859280"/>
            <a:ext cx="7254798" cy="2316480"/>
          </a:xfrm>
        </p:spPr>
        <p:txBody>
          <a:bodyPr anchor="ctr">
            <a:normAutofit/>
          </a:bodyPr>
          <a:lstStyle>
            <a:lvl1pPr algn="l">
              <a:defRPr sz="4400"/>
            </a:lvl1pPr>
          </a:lstStyle>
          <a:p>
            <a:r>
              <a:rPr lang="en-US" dirty="0"/>
              <a:t>Click to edit Master title style</a:t>
            </a:r>
          </a:p>
        </p:txBody>
      </p:sp>
      <p:sp>
        <p:nvSpPr>
          <p:cNvPr id="7" name="Subtitle 2"/>
          <p:cNvSpPr>
            <a:spLocks noGrp="1"/>
          </p:cNvSpPr>
          <p:nvPr>
            <p:ph type="subTitle" idx="1"/>
          </p:nvPr>
        </p:nvSpPr>
        <p:spPr>
          <a:xfrm>
            <a:off x="4622242" y="4341178"/>
            <a:ext cx="725479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070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09880" y="6347460"/>
            <a:ext cx="11567160" cy="442596"/>
          </a:xfrm>
        </p:spPr>
        <p:txBody>
          <a:bodyPr/>
          <a:lstStyle>
            <a:lvl1pPr>
              <a:lnSpc>
                <a:spcPct val="150000"/>
              </a:lnSpc>
              <a:defRPr sz="800"/>
            </a:lvl1pPr>
          </a:lstStyle>
          <a:p>
            <a:r>
              <a:rPr lang="en-US" baseline="30000" dirty="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p>
        </p:txBody>
      </p:sp>
      <p:sp>
        <p:nvSpPr>
          <p:cNvPr id="5" name="Title 1"/>
          <p:cNvSpPr>
            <a:spLocks noGrp="1"/>
          </p:cNvSpPr>
          <p:nvPr>
            <p:ph type="ctrTitle"/>
          </p:nvPr>
        </p:nvSpPr>
        <p:spPr>
          <a:xfrm>
            <a:off x="4622242" y="1859280"/>
            <a:ext cx="7254798" cy="2316480"/>
          </a:xfrm>
        </p:spPr>
        <p:txBody>
          <a:bodyPr anchor="ctr">
            <a:normAutofit/>
          </a:bodyPr>
          <a:lstStyle>
            <a:lvl1pPr algn="l">
              <a:defRPr sz="4400"/>
            </a:lvl1pPr>
          </a:lstStyle>
          <a:p>
            <a:r>
              <a:rPr lang="en-US" dirty="0"/>
              <a:t>Click to edit Master title style</a:t>
            </a:r>
          </a:p>
        </p:txBody>
      </p:sp>
      <p:sp>
        <p:nvSpPr>
          <p:cNvPr id="7" name="Subtitle 2"/>
          <p:cNvSpPr>
            <a:spLocks noGrp="1"/>
          </p:cNvSpPr>
          <p:nvPr>
            <p:ph type="subTitle" idx="1"/>
          </p:nvPr>
        </p:nvSpPr>
        <p:spPr>
          <a:xfrm>
            <a:off x="4622242" y="4341178"/>
            <a:ext cx="725479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464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spTree>
    <p:extLst>
      <p:ext uri="{BB962C8B-B14F-4D97-AF65-F5344CB8AC3E}">
        <p14:creationId xmlns:p14="http://schemas.microsoft.com/office/powerpoint/2010/main" val="225660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7571" y="2652765"/>
            <a:ext cx="5712229" cy="35241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652765"/>
            <a:ext cx="5739938" cy="35241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spTree>
    <p:extLst>
      <p:ext uri="{BB962C8B-B14F-4D97-AF65-F5344CB8AC3E}">
        <p14:creationId xmlns:p14="http://schemas.microsoft.com/office/powerpoint/2010/main" val="2173147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spTree>
    <p:extLst>
      <p:ext uri="{BB962C8B-B14F-4D97-AF65-F5344CB8AC3E}">
        <p14:creationId xmlns:p14="http://schemas.microsoft.com/office/powerpoint/2010/main" val="65230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571" y="1349864"/>
            <a:ext cx="11604567" cy="10717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7571" y="2652765"/>
            <a:ext cx="11604567" cy="352419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7571" y="6492875"/>
            <a:ext cx="11604567" cy="365125"/>
          </a:xfrm>
          <a:prstGeom prst="rect">
            <a:avLst/>
          </a:prstGeom>
        </p:spPr>
        <p:txBody>
          <a:bodyPr vert="horz" lIns="91440" tIns="45720" rIns="91440" bIns="45720" rtlCol="0" anchor="ctr"/>
          <a:lstStyle>
            <a:lvl1pPr algn="l">
              <a:defRPr sz="900">
                <a:solidFill>
                  <a:schemeClr val="bg1"/>
                </a:solidFill>
              </a:defRPr>
            </a:lvl1p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spTree>
    <p:extLst>
      <p:ext uri="{BB962C8B-B14F-4D97-AF65-F5344CB8AC3E}">
        <p14:creationId xmlns:p14="http://schemas.microsoft.com/office/powerpoint/2010/main" val="2235020559"/>
      </p:ext>
    </p:extLst>
  </p:cSld>
  <p:clrMap bg1="lt1" tx1="dk1" bg2="lt2" tx2="dk2" accent1="accent1" accent2="accent2" accent3="accent3" accent4="accent4" accent5="accent5" accent6="accent6" hlink="hlink" folHlink="folHlink"/>
  <p:sldLayoutIdLst>
    <p:sldLayoutId id="2147483679" r:id="rId1"/>
    <p:sldLayoutId id="2147483690" r:id="rId2"/>
    <p:sldLayoutId id="2147483673" r:id="rId3"/>
    <p:sldLayoutId id="2147483674" r:id="rId4"/>
    <p:sldLayoutId id="2147483675" r:id="rId5"/>
    <p:sldLayoutId id="2147483676" r:id="rId6"/>
    <p:sldLayoutId id="2147483680" r:id="rId7"/>
    <p:sldLayoutId id="2147483682" r:id="rId8"/>
    <p:sldLayoutId id="2147483684" r:id="rId9"/>
    <p:sldLayoutId id="2147483685" r:id="rId10"/>
    <p:sldLayoutId id="2147483686" r:id="rId11"/>
    <p:sldLayoutId id="2147483691" r:id="rId12"/>
  </p:sldLayoutIdLst>
  <p:hf sldNum="0" hdr="0" dt="0"/>
  <p:txStyles>
    <p:titleStyle>
      <a:lvl1pPr algn="l" defTabSz="914400" rtl="0" eaLnBrk="1" latinLnBrk="0" hangingPunct="1">
        <a:lnSpc>
          <a:spcPct val="90000"/>
        </a:lnSpc>
        <a:spcBef>
          <a:spcPct val="0"/>
        </a:spcBef>
        <a:buNone/>
        <a:defRPr sz="32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HOW TO ACCURATELY DISCLOSE ON THE </a:t>
            </a:r>
            <a:r>
              <a:rPr lang="en-US"/>
              <a:t>FHDS Form with </a:t>
            </a:r>
            <a:r>
              <a:rPr lang="en-US" dirty="0"/>
              <a:t>JCP Account Manager </a:t>
            </a:r>
            <a:br>
              <a:rPr lang="en-US" dirty="0"/>
            </a:br>
            <a:r>
              <a:rPr lang="en-US" dirty="0"/>
              <a:t>Julie Lynn</a:t>
            </a:r>
            <a:br>
              <a:rPr lang="en-US" dirty="0"/>
            </a:br>
            <a:endParaRPr lang="en-US" dirty="0"/>
          </a:p>
        </p:txBody>
      </p:sp>
      <p:sp>
        <p:nvSpPr>
          <p:cNvPr id="4" name="Footer Placeholder 3"/>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baseline="30000" dirty="0"/>
          </a:p>
        </p:txBody>
      </p:sp>
    </p:spTree>
    <p:extLst>
      <p:ext uri="{BB962C8B-B14F-4D97-AF65-F5344CB8AC3E}">
        <p14:creationId xmlns:p14="http://schemas.microsoft.com/office/powerpoint/2010/main" val="3982819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02D55-860B-4283-8FCD-902E2C4FC543}"/>
              </a:ext>
            </a:extLst>
          </p:cNvPr>
          <p:cNvSpPr>
            <a:spLocks noGrp="1"/>
          </p:cNvSpPr>
          <p:nvPr>
            <p:ph type="title"/>
          </p:nvPr>
        </p:nvSpPr>
        <p:spPr>
          <a:xfrm>
            <a:off x="307571" y="1028700"/>
            <a:ext cx="11604567" cy="1190625"/>
          </a:xfrm>
        </p:spPr>
        <p:txBody>
          <a:bodyPr>
            <a:normAutofit/>
          </a:bodyPr>
          <a:lstStyle/>
          <a:p>
            <a:r>
              <a:rPr lang="en-US" dirty="0"/>
              <a:t>Local Ordinances:  </a:t>
            </a:r>
            <a:r>
              <a:rPr lang="en-US" sz="2200" dirty="0">
                <a:latin typeface="Calibri" panose="020F0502020204030204" pitchFamily="34" charset="0"/>
              </a:rPr>
              <a:t>F</a:t>
            </a:r>
            <a:r>
              <a:rPr lang="en-US" sz="2200" dirty="0">
                <a:latin typeface="Calibri" panose="020F0502020204030204" pitchFamily="34" charset="0"/>
                <a:ea typeface="Calibri" panose="020F0502020204030204" pitchFamily="34" charset="0"/>
              </a:rPr>
              <a:t>or the past 45 years First American and its NHD predecessor, JCP, have maintained a policy of not disclosing city or county ordinances, why?</a:t>
            </a:r>
            <a:endParaRPr lang="en-US" sz="2200" dirty="0"/>
          </a:p>
        </p:txBody>
      </p:sp>
      <p:sp>
        <p:nvSpPr>
          <p:cNvPr id="3" name="Content Placeholder 2">
            <a:extLst>
              <a:ext uri="{FF2B5EF4-FFF2-40B4-BE49-F238E27FC236}">
                <a16:creationId xmlns:a16="http://schemas.microsoft.com/office/drawing/2014/main" id="{6F836986-3868-454E-8EE6-58CC6CBCD783}"/>
              </a:ext>
            </a:extLst>
          </p:cNvPr>
          <p:cNvSpPr>
            <a:spLocks noGrp="1"/>
          </p:cNvSpPr>
          <p:nvPr>
            <p:ph idx="1"/>
          </p:nvPr>
        </p:nvSpPr>
        <p:spPr>
          <a:xfrm>
            <a:off x="307571" y="2352675"/>
            <a:ext cx="11604567" cy="4140200"/>
          </a:xfrm>
        </p:spPr>
        <p:txBody>
          <a:bodyPr>
            <a:normAutofit lnSpcReduction="10000"/>
          </a:bodyPr>
          <a:lstStyle/>
          <a:p>
            <a:pPr marL="342900" marR="0" lvl="0"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rPr>
              <a:t>there are over 500 county and city jurisdictions in California and each one has legislated dozens to hundreds of local ordinances</a:t>
            </a:r>
          </a:p>
          <a:p>
            <a:pPr marL="342900" marR="0" lvl="0" indent="-342900">
              <a:spcBef>
                <a:spcPts val="0"/>
              </a:spcBef>
              <a:spcAft>
                <a:spcPts val="0"/>
              </a:spcAft>
              <a:buFont typeface="+mj-lt"/>
              <a:buAutoNum type="alphaL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rPr>
              <a:t>disclosing all of those ordinances in a natural hazard disclosure report would distract from the critical statutory disclosures that are truly mandated in a real estate transaction</a:t>
            </a:r>
          </a:p>
          <a:p>
            <a:pPr marL="342900" marR="0" lvl="0" indent="-342900">
              <a:spcBef>
                <a:spcPts val="0"/>
              </a:spcBef>
              <a:spcAft>
                <a:spcPts val="0"/>
              </a:spcAft>
              <a:buFont typeface="+mj-lt"/>
              <a:buAutoNum type="alphaLcPeriod"/>
            </a:pPr>
            <a:endParaRPr lang="en-US"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rPr>
              <a:t>arbitrarily deciding that one ordinance is more important than all others and should be included in an NHD report creates potential liability for the company and its customers for errors and omissions -- for failing to disclose an ordinance that another customer’s lawyer arbitrarily decides is more important</a:t>
            </a:r>
          </a:p>
          <a:p>
            <a:pPr marL="342900" marR="0" lvl="0" indent="-342900">
              <a:spcBef>
                <a:spcPts val="0"/>
              </a:spcBef>
              <a:spcAft>
                <a:spcPts val="0"/>
              </a:spcAft>
              <a:buFont typeface="+mj-lt"/>
              <a:buAutoNum type="alphaL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rPr>
              <a:t>we defend our company and its customers from non-disclosure liability by setting limits around the non-required disclosures that we do include</a:t>
            </a:r>
          </a:p>
          <a:p>
            <a:pPr marL="342900" marR="0" lvl="0" indent="-342900">
              <a:spcBef>
                <a:spcPts val="0"/>
              </a:spcBef>
              <a:spcAft>
                <a:spcPts val="0"/>
              </a:spcAft>
              <a:buFont typeface="+mj-lt"/>
              <a:buAutoNum type="alphaLcPeriod"/>
            </a:pPr>
            <a:endParaRPr lang="en-US"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rPr>
              <a:t>those limits are embodied in our long-standing policy to require a </a:t>
            </a:r>
            <a:r>
              <a:rPr lang="en-US" sz="1800" b="1" dirty="0">
                <a:effectLst/>
                <a:latin typeface="Calibri" panose="020F0502020204030204" pitchFamily="34" charset="0"/>
                <a:ea typeface="Times New Roman" panose="02020603050405020304" pitchFamily="18" charset="0"/>
              </a:rPr>
              <a:t>written request from the local real estate board</a:t>
            </a:r>
            <a:r>
              <a:rPr lang="en-US" sz="1800" dirty="0">
                <a:effectLst/>
                <a:latin typeface="Calibri" panose="020F0502020204030204" pitchFamily="34" charset="0"/>
                <a:ea typeface="Times New Roman" panose="02020603050405020304" pitchFamily="18" charset="0"/>
              </a:rPr>
              <a:t> to include a non-required disclosure in our report as an addendum within that board’s service area only -- that written request transfers the liability for that decision to the local board and protects the company and its customers whom the decision may affect </a:t>
            </a:r>
            <a:endParaRPr lang="en-US" sz="1800" dirty="0">
              <a:effectLst/>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0B309F9A-AEC2-48AD-9A09-FC11A58C9201}"/>
              </a:ext>
            </a:extLst>
          </p:cNvPr>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spTree>
    <p:extLst>
      <p:ext uri="{BB962C8B-B14F-4D97-AF65-F5344CB8AC3E}">
        <p14:creationId xmlns:p14="http://schemas.microsoft.com/office/powerpoint/2010/main" val="40592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AF169F-1B23-4D7C-B4B7-81264BBC205A}"/>
              </a:ext>
            </a:extLst>
          </p:cNvPr>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baseline="30000" dirty="0"/>
          </a:p>
        </p:txBody>
      </p:sp>
      <p:sp>
        <p:nvSpPr>
          <p:cNvPr id="5" name="Title 4">
            <a:extLst>
              <a:ext uri="{FF2B5EF4-FFF2-40B4-BE49-F238E27FC236}">
                <a16:creationId xmlns:a16="http://schemas.microsoft.com/office/drawing/2014/main" id="{9CDE17FA-5D10-4DBF-ADA9-7D00CDB33491}"/>
              </a:ext>
            </a:extLst>
          </p:cNvPr>
          <p:cNvSpPr>
            <a:spLocks noGrp="1"/>
          </p:cNvSpPr>
          <p:nvPr>
            <p:ph type="ctrTitle"/>
          </p:nvPr>
        </p:nvSpPr>
        <p:spPr/>
        <p:txBody>
          <a:bodyPr>
            <a:normAutofit/>
          </a:bodyPr>
          <a:lstStyle/>
          <a:p>
            <a:pPr algn="ctr"/>
            <a:r>
              <a:rPr lang="en-US" sz="3600" dirty="0"/>
              <a:t>JCP-LGS</a:t>
            </a:r>
            <a:br>
              <a:rPr lang="en-US" sz="3600" dirty="0"/>
            </a:br>
            <a:r>
              <a:rPr lang="en-US" sz="3600" dirty="0"/>
              <a:t>Always Compliant</a:t>
            </a:r>
            <a:br>
              <a:rPr lang="en-US" sz="3600" dirty="0"/>
            </a:br>
            <a:r>
              <a:rPr lang="en-US" sz="3600" dirty="0"/>
              <a:t>Always Up To Date</a:t>
            </a:r>
          </a:p>
        </p:txBody>
      </p:sp>
      <p:sp>
        <p:nvSpPr>
          <p:cNvPr id="6" name="Subtitle 5">
            <a:extLst>
              <a:ext uri="{FF2B5EF4-FFF2-40B4-BE49-F238E27FC236}">
                <a16:creationId xmlns:a16="http://schemas.microsoft.com/office/drawing/2014/main" id="{F2088FC1-C78F-4A61-8A18-93A4BEAE866E}"/>
              </a:ext>
            </a:extLst>
          </p:cNvPr>
          <p:cNvSpPr>
            <a:spLocks noGrp="1"/>
          </p:cNvSpPr>
          <p:nvPr>
            <p:ph type="subTitle" idx="1"/>
          </p:nvPr>
        </p:nvSpPr>
        <p:spPr/>
        <p:txBody>
          <a:bodyPr>
            <a:normAutofit/>
          </a:bodyPr>
          <a:lstStyle/>
          <a:p>
            <a:pPr algn="ctr"/>
            <a:r>
              <a:rPr lang="en-US" sz="2000" i="1" dirty="0"/>
              <a:t>Julie Lynn</a:t>
            </a:r>
          </a:p>
          <a:p>
            <a:pPr algn="ctr"/>
            <a:r>
              <a:rPr lang="en-US" sz="2000" i="1" dirty="0"/>
              <a:t>Account Manager</a:t>
            </a:r>
          </a:p>
          <a:p>
            <a:pPr algn="ctr"/>
            <a:r>
              <a:rPr lang="en-US" sz="2000" i="1" dirty="0"/>
              <a:t>Santa Cruz, Monterey and San </a:t>
            </a:r>
            <a:r>
              <a:rPr lang="en-US" sz="2000" i="1"/>
              <a:t>Benito Counties</a:t>
            </a:r>
            <a:endParaRPr lang="en-US" sz="2000" i="1" dirty="0"/>
          </a:p>
        </p:txBody>
      </p:sp>
    </p:spTree>
    <p:extLst>
      <p:ext uri="{BB962C8B-B14F-4D97-AF65-F5344CB8AC3E}">
        <p14:creationId xmlns:p14="http://schemas.microsoft.com/office/powerpoint/2010/main" val="13706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66220-39D4-40B2-B454-B7803C3E7F91}"/>
              </a:ext>
            </a:extLst>
          </p:cNvPr>
          <p:cNvSpPr>
            <a:spLocks noGrp="1"/>
          </p:cNvSpPr>
          <p:nvPr>
            <p:ph type="ctrTitle"/>
          </p:nvPr>
        </p:nvSpPr>
        <p:spPr>
          <a:xfrm>
            <a:off x="4622242" y="1859279"/>
            <a:ext cx="7254798" cy="5255895"/>
          </a:xfrm>
        </p:spPr>
        <p:txBody>
          <a:bodyPr>
            <a:normAutofit fontScale="90000"/>
          </a:bodyPr>
          <a:lstStyle/>
          <a:p>
            <a:r>
              <a:rPr lang="en-US" sz="4000" dirty="0"/>
              <a:t>What is new in the JCP Report</a:t>
            </a:r>
            <a:br>
              <a:rPr lang="en-US" sz="4000" dirty="0"/>
            </a:br>
            <a:br>
              <a:rPr lang="en-US" sz="4000" dirty="0"/>
            </a:br>
            <a:r>
              <a:rPr lang="en-US" sz="2000" dirty="0"/>
              <a:t>Now in the C.A.R. Drop Down Menu</a:t>
            </a:r>
            <a:br>
              <a:rPr lang="en-US" sz="2000" dirty="0"/>
            </a:br>
            <a:br>
              <a:rPr lang="en-US" sz="2000" dirty="0"/>
            </a:br>
            <a:r>
              <a:rPr lang="en-US" sz="2000" dirty="0"/>
              <a:t>NEW - Consolidated Signature Page</a:t>
            </a:r>
            <a:br>
              <a:rPr lang="en-US" sz="2000" dirty="0"/>
            </a:br>
            <a:br>
              <a:rPr lang="en-US" sz="2000" dirty="0"/>
            </a:br>
            <a:r>
              <a:rPr lang="en-US" sz="2000" dirty="0"/>
              <a:t>SB 63 – New Layers in the LRA</a:t>
            </a:r>
            <a:br>
              <a:rPr lang="en-US" sz="2000" dirty="0"/>
            </a:br>
            <a:br>
              <a:rPr lang="en-US" sz="2000" dirty="0"/>
            </a:br>
            <a:r>
              <a:rPr lang="en-US" sz="2000" dirty="0"/>
              <a:t>SGMA – Coming Soon</a:t>
            </a:r>
            <a:br>
              <a:rPr lang="en-US" sz="2000" dirty="0"/>
            </a:br>
            <a:br>
              <a:rPr lang="en-US" sz="2000" dirty="0"/>
            </a:br>
            <a:r>
              <a:rPr lang="en-US" sz="2000" dirty="0"/>
              <a:t>C.A.R Form FHDS – Revised June 2022</a:t>
            </a:r>
            <a:br>
              <a:rPr lang="en-US" sz="2000" dirty="0"/>
            </a:br>
            <a:r>
              <a:rPr lang="en-US" sz="2000" dirty="0"/>
              <a:t>	</a:t>
            </a:r>
            <a:br>
              <a:rPr lang="en-US" sz="2000" dirty="0"/>
            </a:br>
            <a:br>
              <a:rPr lang="en-US" sz="2000" dirty="0"/>
            </a:br>
            <a:br>
              <a:rPr lang="en-US" sz="2000" dirty="0"/>
            </a:br>
            <a:br>
              <a:rPr lang="en-US" sz="4000" dirty="0"/>
            </a:br>
            <a:endParaRPr lang="en-US" sz="4000" dirty="0"/>
          </a:p>
        </p:txBody>
      </p:sp>
      <p:sp>
        <p:nvSpPr>
          <p:cNvPr id="3" name="Footer Placeholder 2">
            <a:extLst>
              <a:ext uri="{FF2B5EF4-FFF2-40B4-BE49-F238E27FC236}">
                <a16:creationId xmlns:a16="http://schemas.microsoft.com/office/drawing/2014/main" id="{6BE0DF60-74BB-4AF1-8897-77AC1A94BC05}"/>
              </a:ext>
            </a:extLst>
          </p:cNvPr>
          <p:cNvSpPr>
            <a:spLocks noGrp="1"/>
          </p:cNvSpPr>
          <p:nvPr>
            <p:ph type="ftr" sz="quarter" idx="11"/>
          </p:nvPr>
        </p:nvSpPr>
        <p:spPr/>
        <p:txBody>
          <a:bodyPr/>
          <a:lstStyle/>
          <a:p>
            <a:r>
              <a:rPr lang="en-US" baseline="30000" dirty="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p>
        </p:txBody>
      </p:sp>
    </p:spTree>
    <p:extLst>
      <p:ext uri="{BB962C8B-B14F-4D97-AF65-F5344CB8AC3E}">
        <p14:creationId xmlns:p14="http://schemas.microsoft.com/office/powerpoint/2010/main" val="38410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2839FA-62FB-4D8F-B495-30786E70DB33}"/>
              </a:ext>
            </a:extLst>
          </p:cNvPr>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sp>
        <p:nvSpPr>
          <p:cNvPr id="4" name="TextBox 3">
            <a:extLst>
              <a:ext uri="{FF2B5EF4-FFF2-40B4-BE49-F238E27FC236}">
                <a16:creationId xmlns:a16="http://schemas.microsoft.com/office/drawing/2014/main" id="{2F12D6FF-BFE0-49A0-97FE-5CCEA17E9EFE}"/>
              </a:ext>
            </a:extLst>
          </p:cNvPr>
          <p:cNvSpPr txBox="1"/>
          <p:nvPr/>
        </p:nvSpPr>
        <p:spPr>
          <a:xfrm>
            <a:off x="3048000" y="928316"/>
            <a:ext cx="6096000" cy="5186035"/>
          </a:xfrm>
          <a:prstGeom prst="rect">
            <a:avLst/>
          </a:prstGeom>
          <a:noFill/>
        </p:spPr>
        <p:txBody>
          <a:bodyPr wrap="square">
            <a:spAutoFit/>
          </a:bodyPr>
          <a:lstStyle/>
          <a:p>
            <a:pPr algn="l"/>
            <a:endParaRPr lang="en-US" sz="2000" b="0" i="0" u="none" strike="noStrike" baseline="0" dirty="0">
              <a:solidFill>
                <a:srgbClr val="000000"/>
              </a:solidFill>
              <a:latin typeface="Avenir LT Std"/>
            </a:endParaRPr>
          </a:p>
          <a:p>
            <a:endParaRPr lang="en-US" sz="2000" b="0" i="0" u="none" strike="noStrike" baseline="0" dirty="0">
              <a:latin typeface="Avenir LT Std"/>
            </a:endParaRPr>
          </a:p>
          <a:p>
            <a:r>
              <a:rPr lang="en-US" sz="2800" b="1" i="0" u="none" strike="noStrike" baseline="0" dirty="0">
                <a:latin typeface="Avenir LT Std"/>
              </a:rPr>
              <a:t> SB 63  What You Need To Know </a:t>
            </a:r>
            <a:endParaRPr lang="en-US" sz="2800" b="0" i="0" u="none" strike="noStrike" baseline="0" dirty="0">
              <a:latin typeface="Avenir LT Std"/>
            </a:endParaRPr>
          </a:p>
          <a:p>
            <a:endParaRPr lang="en-US" sz="1600" b="0" i="0" u="none" strike="noStrike" baseline="0" dirty="0">
              <a:latin typeface="Avenir LT Std"/>
            </a:endParaRPr>
          </a:p>
          <a:p>
            <a:r>
              <a:rPr lang="en-US" sz="1600" b="0" i="0" u="none" strike="noStrike" baseline="0" dirty="0">
                <a:latin typeface="Avenir LT Std"/>
              </a:rPr>
              <a:t>Only a Very High fire hazard severity zone currently exists in the LRA.</a:t>
            </a:r>
          </a:p>
          <a:p>
            <a:r>
              <a:rPr lang="en-US" sz="1600" b="0" i="0" u="none" strike="noStrike" baseline="0" dirty="0">
                <a:latin typeface="Avenir LT Std"/>
              </a:rPr>
              <a:t> </a:t>
            </a:r>
          </a:p>
          <a:p>
            <a:r>
              <a:rPr lang="en-US" sz="1600" b="0" i="0" u="none" strike="noStrike" baseline="0" dirty="0">
                <a:latin typeface="Avenir LT Std"/>
              </a:rPr>
              <a:t>Steer clear of unofficial “Draft” maps. Relying on unapproved maps creates unnecessary liability. </a:t>
            </a:r>
          </a:p>
          <a:p>
            <a:endParaRPr lang="en-US" sz="1600" b="0" i="0" u="none" strike="noStrike" baseline="0" dirty="0">
              <a:latin typeface="Avenir LT Std"/>
            </a:endParaRPr>
          </a:p>
          <a:p>
            <a:r>
              <a:rPr lang="en-US" sz="1600" b="0" i="0" u="none" strike="noStrike" baseline="0" dirty="0">
                <a:latin typeface="Avenir LT Std"/>
              </a:rPr>
              <a:t>The new fire zones will expand the reach of Assembly Bill 38’s home-hardening and defensible space requirements. They do not replace it. </a:t>
            </a:r>
          </a:p>
          <a:p>
            <a:endParaRPr lang="en-US" sz="1600" b="0" i="0" u="none" strike="noStrike" baseline="0" dirty="0">
              <a:latin typeface="Avenir LT Std"/>
            </a:endParaRPr>
          </a:p>
          <a:p>
            <a:r>
              <a:rPr lang="en-US" sz="1600" b="0" i="0" u="none" strike="noStrike" baseline="0" dirty="0">
                <a:latin typeface="Avenir LT Std"/>
              </a:rPr>
              <a:t>Our report will include these new severity levels only after they are officially issued by the State Fire Marshal – until then, we will state “Map Not Available.” </a:t>
            </a:r>
          </a:p>
          <a:p>
            <a:endParaRPr lang="en-US" sz="1800" b="0" i="0" u="none" strike="noStrike" baseline="0" dirty="0">
              <a:latin typeface="Avenir LT Std"/>
            </a:endParaRPr>
          </a:p>
          <a:p>
            <a:r>
              <a:rPr lang="en-US" sz="1400" b="0" i="1" u="none" strike="noStrike" baseline="0" dirty="0">
                <a:latin typeface="Avenir LT Std"/>
              </a:rPr>
              <a:t>You can view the California Department of Forestry and Fire Protection (CAL FIRE) official maps &amp; fire severity zones through their online public viewer https://egis.fire.ca.gov/FHSZ/ </a:t>
            </a:r>
            <a:endParaRPr lang="en-US" sz="1400" b="0" i="0" u="none" strike="noStrike" baseline="0" dirty="0">
              <a:latin typeface="Avenir LT Std"/>
            </a:endParaRPr>
          </a:p>
          <a:p>
            <a:r>
              <a:rPr lang="en-US" sz="1100" b="0" i="0" u="none" strike="noStrike" baseline="0" dirty="0">
                <a:latin typeface="Avenir LT Std"/>
              </a:rPr>
              <a:t>Disclosures.com | 800.748.5233 </a:t>
            </a:r>
            <a:endParaRPr lang="en-US" dirty="0"/>
          </a:p>
        </p:txBody>
      </p:sp>
    </p:spTree>
    <p:extLst>
      <p:ext uri="{BB962C8B-B14F-4D97-AF65-F5344CB8AC3E}">
        <p14:creationId xmlns:p14="http://schemas.microsoft.com/office/powerpoint/2010/main" val="1834792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ADC1CB-D99E-403F-805C-052C5C1BFDE4}"/>
              </a:ext>
            </a:extLst>
          </p:cNvPr>
          <p:cNvSpPr>
            <a:spLocks noGrp="1"/>
          </p:cNvSpPr>
          <p:nvPr>
            <p:ph type="ftr" sz="quarter" idx="11"/>
          </p:nvPr>
        </p:nvSpPr>
        <p:spPr/>
        <p:txBody>
          <a:bodyPr/>
          <a:lstStyle/>
          <a:p>
            <a:r>
              <a:rPr lang="en-US" baseline="30000" dirty="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p>
        </p:txBody>
      </p:sp>
      <p:sp>
        <p:nvSpPr>
          <p:cNvPr id="4" name="Title 3">
            <a:extLst>
              <a:ext uri="{FF2B5EF4-FFF2-40B4-BE49-F238E27FC236}">
                <a16:creationId xmlns:a16="http://schemas.microsoft.com/office/drawing/2014/main" id="{427F4412-6A34-4787-B1AE-5A27AFD948C9}"/>
              </a:ext>
            </a:extLst>
          </p:cNvPr>
          <p:cNvSpPr>
            <a:spLocks noGrp="1"/>
          </p:cNvSpPr>
          <p:nvPr>
            <p:ph type="ctrTitle"/>
          </p:nvPr>
        </p:nvSpPr>
        <p:spPr>
          <a:xfrm>
            <a:off x="4622242" y="1676400"/>
            <a:ext cx="7254798" cy="1273629"/>
          </a:xfrm>
        </p:spPr>
        <p:txBody>
          <a:bodyPr>
            <a:normAutofit/>
          </a:bodyPr>
          <a:lstStyle/>
          <a:p>
            <a:r>
              <a:rPr lang="en-US" sz="3200" dirty="0"/>
              <a:t>AB 38 Facts</a:t>
            </a:r>
          </a:p>
        </p:txBody>
      </p:sp>
      <p:sp>
        <p:nvSpPr>
          <p:cNvPr id="5" name="Subtitle 4">
            <a:extLst>
              <a:ext uri="{FF2B5EF4-FFF2-40B4-BE49-F238E27FC236}">
                <a16:creationId xmlns:a16="http://schemas.microsoft.com/office/drawing/2014/main" id="{D31DB1F9-3ACC-4209-BD9D-8ABDE7665A0F}"/>
              </a:ext>
            </a:extLst>
          </p:cNvPr>
          <p:cNvSpPr>
            <a:spLocks noGrp="1"/>
          </p:cNvSpPr>
          <p:nvPr>
            <p:ph type="subTitle" idx="1"/>
          </p:nvPr>
        </p:nvSpPr>
        <p:spPr>
          <a:xfrm>
            <a:off x="4332514" y="2753474"/>
            <a:ext cx="7772400" cy="3415314"/>
          </a:xfrm>
        </p:spPr>
        <p:txBody>
          <a:bodyPr>
            <a:normAutofit/>
          </a:bodyPr>
          <a:lstStyle/>
          <a:p>
            <a:pPr algn="ctr"/>
            <a:endParaRPr lang="en-US" sz="1800" dirty="0"/>
          </a:p>
          <a:p>
            <a:r>
              <a:rPr lang="en-US" sz="1800" dirty="0"/>
              <a:t>Official CalFire Map: 2007, Used to Determine AB 38 &amp; Trigger FHDS </a:t>
            </a:r>
          </a:p>
          <a:p>
            <a:r>
              <a:rPr lang="en-US" sz="1800" dirty="0"/>
              <a:t>Only CalFire’s High or Very High (Not Moderate)</a:t>
            </a:r>
          </a:p>
          <a:p>
            <a:r>
              <a:rPr lang="en-US" sz="1800" dirty="0"/>
              <a:t>Local City and County Maps do not trigger AB 38 unless adopted by ordinance as the Very High FHSZ</a:t>
            </a:r>
          </a:p>
          <a:p>
            <a:r>
              <a:rPr lang="en-US" sz="1800" dirty="0"/>
              <a:t>Local Maps determine Building Codes &amp; Local Ordinances - MARIN</a:t>
            </a:r>
          </a:p>
          <a:p>
            <a:r>
              <a:rPr lang="en-US" sz="1800" dirty="0"/>
              <a:t>SRA &amp; LRA is on the Signature Page of NHD Report – See attached</a:t>
            </a:r>
          </a:p>
          <a:p>
            <a:r>
              <a:rPr lang="en-US" sz="1800" dirty="0"/>
              <a:t>AB 38 &amp; SB 63 Are Found in the Summary of the JCP Report</a:t>
            </a:r>
          </a:p>
          <a:p>
            <a:r>
              <a:rPr lang="en-US" sz="1800" dirty="0"/>
              <a:t>CalFire Does NOT require all seller’s have an inspection prior to COE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11435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DBBDE8-EAC6-49B2-966D-54773D4DB5DC}"/>
              </a:ext>
            </a:extLst>
          </p:cNvPr>
          <p:cNvSpPr>
            <a:spLocks noGrp="1"/>
          </p:cNvSpPr>
          <p:nvPr>
            <p:ph type="ftr" sz="quarter" idx="11"/>
          </p:nvPr>
        </p:nvSpPr>
        <p:spPr>
          <a:xfrm>
            <a:off x="307571" y="6492875"/>
            <a:ext cx="11604567" cy="365125"/>
          </a:xfrm>
        </p:spPr>
        <p:txBody>
          <a:bodyPr/>
          <a:lstStyle/>
          <a:p>
            <a:r>
              <a:rPr lang="en-US"/>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sp>
        <p:nvSpPr>
          <p:cNvPr id="4" name="TextBox 3">
            <a:extLst>
              <a:ext uri="{FF2B5EF4-FFF2-40B4-BE49-F238E27FC236}">
                <a16:creationId xmlns:a16="http://schemas.microsoft.com/office/drawing/2014/main" id="{FB602D22-8224-400F-A048-7EB1E9203CDC}"/>
              </a:ext>
            </a:extLst>
          </p:cNvPr>
          <p:cNvSpPr txBox="1"/>
          <p:nvPr/>
        </p:nvSpPr>
        <p:spPr>
          <a:xfrm>
            <a:off x="466725" y="1252979"/>
            <a:ext cx="11604625" cy="5239896"/>
          </a:xfrm>
          <a:prstGeom prst="rect">
            <a:avLst/>
          </a:prstGeom>
          <a:noFill/>
        </p:spPr>
        <p:txBody>
          <a:bodyPr wrap="square">
            <a:spAutoFit/>
          </a:bodyPr>
          <a:lstStyle/>
          <a:p>
            <a:pPr marL="0" indent="0">
              <a:buNone/>
            </a:pPr>
            <a:r>
              <a:rPr lang="en-US" dirty="0"/>
              <a:t>									AB 38 Best Practices</a:t>
            </a:r>
          </a:p>
          <a:p>
            <a:pPr marL="0" indent="0">
              <a:buNone/>
            </a:pPr>
            <a:endParaRPr lang="en-US" dirty="0"/>
          </a:p>
          <a:p>
            <a:pPr marL="0" indent="0">
              <a:buNone/>
            </a:pPr>
            <a:r>
              <a:rPr lang="en-US" dirty="0"/>
              <a:t>Listing Agents:</a:t>
            </a:r>
          </a:p>
          <a:p>
            <a:pPr marL="0" indent="0">
              <a:buNone/>
            </a:pPr>
            <a:r>
              <a:rPr lang="en-US" dirty="0"/>
              <a:t>	Is property in a High or Very High FHSZ in the Summary of the JCP Report, Yes = FHDS Form</a:t>
            </a:r>
          </a:p>
          <a:p>
            <a:pPr marL="0" indent="0">
              <a:buNone/>
            </a:pPr>
            <a:r>
              <a:rPr lang="en-US" dirty="0"/>
              <a:t>	Is Home built prior to 2010 – Seller Fills out Home Hardening Questions</a:t>
            </a:r>
          </a:p>
          <a:p>
            <a:pPr marL="0" indent="0">
              <a:buNone/>
            </a:pPr>
            <a:r>
              <a:rPr lang="en-US" dirty="0"/>
              <a:t>	Has Seller had a Defensible Space Inspection in last six months, If yes include in Disclosures</a:t>
            </a:r>
          </a:p>
          <a:p>
            <a:pPr marL="0" indent="0">
              <a:buNone/>
            </a:pPr>
            <a:r>
              <a:rPr lang="en-US" dirty="0"/>
              <a:t>	Is it Mandatory for seller to have an inspection prior to COE?  Only if there is a local POS Ordinance</a:t>
            </a:r>
          </a:p>
          <a:p>
            <a:r>
              <a:rPr lang="en-US" dirty="0"/>
              <a:t>	Is there a Local POS Ordinance?  Call the City, Not determined by Fire Departments</a:t>
            </a:r>
          </a:p>
          <a:p>
            <a:r>
              <a:rPr lang="en-US" dirty="0"/>
              <a:t>	Who does Seller contact for an inspection?  JCP tells you in our Report</a:t>
            </a:r>
          </a:p>
          <a:p>
            <a:pPr marL="0" indent="0">
              <a:buNone/>
            </a:pPr>
            <a:r>
              <a:rPr lang="en-US" dirty="0"/>
              <a:t>	IF Fire Agency does not or can’t do an inspection:  Document who, when, how, i.e., phone or email </a:t>
            </a:r>
          </a:p>
          <a:p>
            <a:pPr marL="0" indent="0">
              <a:buNone/>
            </a:pPr>
            <a:r>
              <a:rPr lang="en-US" dirty="0"/>
              <a:t>	</a:t>
            </a:r>
          </a:p>
          <a:p>
            <a:pPr marL="0" indent="0">
              <a:buNone/>
            </a:pPr>
            <a:endParaRPr lang="en-US" dirty="0"/>
          </a:p>
          <a:p>
            <a:pPr marL="0" indent="0">
              <a:buNone/>
            </a:pPr>
            <a:r>
              <a:rPr lang="en-US" dirty="0"/>
              <a:t>Buyers Agent: </a:t>
            </a:r>
          </a:p>
          <a:p>
            <a:pPr marL="0" indent="0">
              <a:buNone/>
            </a:pPr>
            <a:r>
              <a:rPr lang="en-US" dirty="0"/>
              <a:t>	Check NHD AND FHDS Form, Is your Buyer Agreeing in writing to comply with AB 38 1 </a:t>
            </a:r>
            <a:r>
              <a:rPr lang="en-US" dirty="0" err="1"/>
              <a:t>yr</a:t>
            </a:r>
            <a:r>
              <a:rPr lang="en-US" dirty="0"/>
              <a:t> after COE</a:t>
            </a:r>
          </a:p>
          <a:p>
            <a:pPr marL="0" indent="0">
              <a:buNone/>
            </a:pPr>
            <a:r>
              <a:rPr lang="en-US" dirty="0"/>
              <a:t>	Who do they call for an inspection:  JCP tells you in the Report.</a:t>
            </a:r>
          </a:p>
          <a:p>
            <a:pPr marL="0" indent="0">
              <a:buNone/>
            </a:pPr>
            <a:endParaRPr lang="en-US" dirty="0"/>
          </a:p>
          <a:p>
            <a:pPr marL="0" indent="0">
              <a:buNone/>
            </a:pPr>
            <a:r>
              <a:rPr lang="en-US" dirty="0">
                <a:solidFill>
                  <a:srgbClr val="FF0000"/>
                </a:solidFill>
              </a:rPr>
              <a:t>									NO TDS = No AB 38</a:t>
            </a:r>
          </a:p>
          <a:p>
            <a:pPr marL="0" indent="0">
              <a:buNone/>
            </a:pPr>
            <a:endParaRPr lang="en-US" dirty="0">
              <a:solidFill>
                <a:srgbClr val="FF0000"/>
              </a:solidFill>
            </a:endParaRPr>
          </a:p>
          <a:p>
            <a:pPr marL="0" indent="0" algn="ctr">
              <a:buNone/>
            </a:pPr>
            <a:r>
              <a:rPr lang="en-US" sz="1050" dirty="0"/>
              <a:t>These are recommendations only, please consult your broker or legal counsel for legal advice.</a:t>
            </a:r>
          </a:p>
        </p:txBody>
      </p:sp>
    </p:spTree>
    <p:extLst>
      <p:ext uri="{BB962C8B-B14F-4D97-AF65-F5344CB8AC3E}">
        <p14:creationId xmlns:p14="http://schemas.microsoft.com/office/powerpoint/2010/main" val="247741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9F5B0D-DD17-4D4A-949C-AB52BAC85269}"/>
              </a:ext>
            </a:extLst>
          </p:cNvPr>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pic>
        <p:nvPicPr>
          <p:cNvPr id="3" name="Picture 2">
            <a:extLst>
              <a:ext uri="{FF2B5EF4-FFF2-40B4-BE49-F238E27FC236}">
                <a16:creationId xmlns:a16="http://schemas.microsoft.com/office/drawing/2014/main" id="{730D3E28-3A3E-4F6C-B00C-B95B9C50120E}"/>
              </a:ext>
            </a:extLst>
          </p:cNvPr>
          <p:cNvPicPr>
            <a:picLocks noChangeAspect="1"/>
          </p:cNvPicPr>
          <p:nvPr/>
        </p:nvPicPr>
        <p:blipFill>
          <a:blip r:embed="rId2"/>
          <a:stretch>
            <a:fillRect/>
          </a:stretch>
        </p:blipFill>
        <p:spPr>
          <a:xfrm>
            <a:off x="1534886" y="1005795"/>
            <a:ext cx="9797143" cy="5487080"/>
          </a:xfrm>
          <a:prstGeom prst="rect">
            <a:avLst/>
          </a:prstGeom>
        </p:spPr>
      </p:pic>
    </p:spTree>
    <p:extLst>
      <p:ext uri="{BB962C8B-B14F-4D97-AF65-F5344CB8AC3E}">
        <p14:creationId xmlns:p14="http://schemas.microsoft.com/office/powerpoint/2010/main" val="244613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62ACAC-03DB-4AA4-B33C-8D0A7C6A407B}"/>
              </a:ext>
            </a:extLst>
          </p:cNvPr>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grpSp>
        <p:nvGrpSpPr>
          <p:cNvPr id="3" name="Group 2">
            <a:extLst>
              <a:ext uri="{FF2B5EF4-FFF2-40B4-BE49-F238E27FC236}">
                <a16:creationId xmlns:a16="http://schemas.microsoft.com/office/drawing/2014/main" id="{B010BF37-CDD9-4226-BF79-71251B1D1B97}"/>
              </a:ext>
            </a:extLst>
          </p:cNvPr>
          <p:cNvGrpSpPr/>
          <p:nvPr/>
        </p:nvGrpSpPr>
        <p:grpSpPr>
          <a:xfrm>
            <a:off x="2525485" y="1175657"/>
            <a:ext cx="7620000" cy="5094514"/>
            <a:chOff x="1907534" y="1365781"/>
            <a:chExt cx="7742786" cy="4599674"/>
          </a:xfrm>
        </p:grpSpPr>
        <p:pic>
          <p:nvPicPr>
            <p:cNvPr id="4" name="Picture 3">
              <a:extLst>
                <a:ext uri="{FF2B5EF4-FFF2-40B4-BE49-F238E27FC236}">
                  <a16:creationId xmlns:a16="http://schemas.microsoft.com/office/drawing/2014/main" id="{AB6CF609-DFA2-4F7F-B278-5AE603CFE0D2}"/>
                </a:ext>
              </a:extLst>
            </p:cNvPr>
            <p:cNvPicPr>
              <a:picLocks noChangeAspect="1"/>
            </p:cNvPicPr>
            <p:nvPr/>
          </p:nvPicPr>
          <p:blipFill>
            <a:blip r:embed="rId2"/>
            <a:stretch>
              <a:fillRect/>
            </a:stretch>
          </p:blipFill>
          <p:spPr>
            <a:xfrm>
              <a:off x="1907534" y="1365781"/>
              <a:ext cx="7742786" cy="4599674"/>
            </a:xfrm>
            <a:prstGeom prst="rect">
              <a:avLst/>
            </a:prstGeom>
          </p:spPr>
        </p:pic>
        <p:pic>
          <p:nvPicPr>
            <p:cNvPr id="5" name="Picture 4">
              <a:extLst>
                <a:ext uri="{FF2B5EF4-FFF2-40B4-BE49-F238E27FC236}">
                  <a16:creationId xmlns:a16="http://schemas.microsoft.com/office/drawing/2014/main" id="{87863643-82EF-40EF-B04A-559803D16B03}"/>
                </a:ext>
              </a:extLst>
            </p:cNvPr>
            <p:cNvPicPr>
              <a:picLocks noChangeAspect="1"/>
            </p:cNvPicPr>
            <p:nvPr/>
          </p:nvPicPr>
          <p:blipFill>
            <a:blip r:embed="rId3"/>
            <a:stretch>
              <a:fillRect/>
            </a:stretch>
          </p:blipFill>
          <p:spPr>
            <a:xfrm rot="20976231">
              <a:off x="3289282" y="1934199"/>
              <a:ext cx="574728" cy="236652"/>
            </a:xfrm>
            <a:prstGeom prst="rect">
              <a:avLst/>
            </a:prstGeom>
          </p:spPr>
        </p:pic>
        <p:sp>
          <p:nvSpPr>
            <p:cNvPr id="6" name="Rectangle 5">
              <a:extLst>
                <a:ext uri="{FF2B5EF4-FFF2-40B4-BE49-F238E27FC236}">
                  <a16:creationId xmlns:a16="http://schemas.microsoft.com/office/drawing/2014/main" id="{66A06E2B-F4E9-45AF-A985-292DF5822D07}"/>
                </a:ext>
              </a:extLst>
            </p:cNvPr>
            <p:cNvSpPr/>
            <p:nvPr/>
          </p:nvSpPr>
          <p:spPr>
            <a:xfrm>
              <a:off x="5430983" y="3922979"/>
              <a:ext cx="3685309" cy="439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6134A43F-5A49-4A29-B4EE-31F092F958F2}"/>
                </a:ext>
              </a:extLst>
            </p:cNvPr>
            <p:cNvGrpSpPr/>
            <p:nvPr/>
          </p:nvGrpSpPr>
          <p:grpSpPr>
            <a:xfrm>
              <a:off x="2368892" y="3551377"/>
              <a:ext cx="955964" cy="720981"/>
              <a:chOff x="2155532" y="3551377"/>
              <a:chExt cx="955964" cy="720981"/>
            </a:xfrm>
          </p:grpSpPr>
          <p:sp>
            <p:nvSpPr>
              <p:cNvPr id="9" name="Arrow: Right 8">
                <a:extLst>
                  <a:ext uri="{FF2B5EF4-FFF2-40B4-BE49-F238E27FC236}">
                    <a16:creationId xmlns:a16="http://schemas.microsoft.com/office/drawing/2014/main" id="{0B1868BC-C81E-4C39-840B-69BD21AA2944}"/>
                  </a:ext>
                </a:extLst>
              </p:cNvPr>
              <p:cNvSpPr/>
              <p:nvPr/>
            </p:nvSpPr>
            <p:spPr>
              <a:xfrm>
                <a:off x="2155532" y="3551377"/>
                <a:ext cx="955964" cy="720981"/>
              </a:xfrm>
              <a:prstGeom prst="rightArrow">
                <a:avLst/>
              </a:prstGeom>
              <a:solidFill>
                <a:srgbClr val="FF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34983DD-2FB2-49CE-8787-B988442E5E6D}"/>
                  </a:ext>
                </a:extLst>
              </p:cNvPr>
              <p:cNvSpPr txBox="1"/>
              <p:nvPr/>
            </p:nvSpPr>
            <p:spPr>
              <a:xfrm>
                <a:off x="2158940" y="3738312"/>
                <a:ext cx="838691" cy="369332"/>
              </a:xfrm>
              <a:prstGeom prst="rect">
                <a:avLst/>
              </a:prstGeom>
              <a:noFill/>
              <a:ln>
                <a:noFill/>
              </a:ln>
            </p:spPr>
            <p:txBody>
              <a:bodyPr wrap="none" rtlCol="0">
                <a:spAutoFit/>
              </a:bodyPr>
              <a:lstStyle/>
              <a:p>
                <a:r>
                  <a:rPr lang="en-US" b="1" dirty="0">
                    <a:solidFill>
                      <a:srgbClr val="FF0000"/>
                    </a:solidFill>
                  </a:rPr>
                  <a:t>AB 38</a:t>
                </a:r>
              </a:p>
            </p:txBody>
          </p:sp>
        </p:grpSp>
        <p:sp>
          <p:nvSpPr>
            <p:cNvPr id="8" name="Rectangle 7">
              <a:extLst>
                <a:ext uri="{FF2B5EF4-FFF2-40B4-BE49-F238E27FC236}">
                  <a16:creationId xmlns:a16="http://schemas.microsoft.com/office/drawing/2014/main" id="{883608E1-1BF5-46FC-89F9-7F0E491931CB}"/>
                </a:ext>
              </a:extLst>
            </p:cNvPr>
            <p:cNvSpPr/>
            <p:nvPr/>
          </p:nvSpPr>
          <p:spPr>
            <a:xfrm>
              <a:off x="5835536" y="4967852"/>
              <a:ext cx="2535381" cy="2493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425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33F44B-25F3-47E1-8C91-32550641806E}"/>
              </a:ext>
            </a:extLst>
          </p:cNvPr>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pic>
        <p:nvPicPr>
          <p:cNvPr id="4" name="Picture 3">
            <a:extLst>
              <a:ext uri="{FF2B5EF4-FFF2-40B4-BE49-F238E27FC236}">
                <a16:creationId xmlns:a16="http://schemas.microsoft.com/office/drawing/2014/main" id="{D56B6486-DC7F-4DB8-B04B-2ACB73385995}"/>
              </a:ext>
            </a:extLst>
          </p:cNvPr>
          <p:cNvPicPr>
            <a:picLocks noChangeAspect="1"/>
          </p:cNvPicPr>
          <p:nvPr/>
        </p:nvPicPr>
        <p:blipFill>
          <a:blip r:embed="rId2"/>
          <a:stretch>
            <a:fillRect/>
          </a:stretch>
        </p:blipFill>
        <p:spPr>
          <a:xfrm>
            <a:off x="307571" y="1356189"/>
            <a:ext cx="11454493" cy="5047831"/>
          </a:xfrm>
          <a:prstGeom prst="rect">
            <a:avLst/>
          </a:prstGeom>
        </p:spPr>
      </p:pic>
    </p:spTree>
    <p:extLst>
      <p:ext uri="{BB962C8B-B14F-4D97-AF65-F5344CB8AC3E}">
        <p14:creationId xmlns:p14="http://schemas.microsoft.com/office/powerpoint/2010/main" val="2097351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EF8A48-3BC5-413A-B09D-2B1854381C3F}"/>
              </a:ext>
            </a:extLst>
          </p:cNvPr>
          <p:cNvSpPr>
            <a:spLocks noGrp="1"/>
          </p:cNvSpPr>
          <p:nvPr>
            <p:ph type="ftr" sz="quarter" idx="11"/>
          </p:nvPr>
        </p:nvSpPr>
        <p:spPr/>
        <p:txBody>
          <a:bodyPr/>
          <a:lstStyle/>
          <a:p>
            <a:r>
              <a:rPr lang="en-US" baseline="30000"/>
              <a:t>First American, the eagle logo, First American Natural Hazard Disclosures and JCP-LGS Disclosures are registered trademarks of First American Financial Corporation and/or its affiliates. First American Professional Real Estate Services, Inc. makes no express or implied warranty respecting the information presented in this communication and assumes no responsibility for errors or omissions this communication may contain.  ©2019 First American Financial Corporation and/or its affiliates. All rights reserved. NYSE:FAF</a:t>
            </a:r>
            <a:endParaRPr lang="en-US" dirty="0"/>
          </a:p>
        </p:txBody>
      </p:sp>
      <p:pic>
        <p:nvPicPr>
          <p:cNvPr id="4" name="Picture 3">
            <a:extLst>
              <a:ext uri="{FF2B5EF4-FFF2-40B4-BE49-F238E27FC236}">
                <a16:creationId xmlns:a16="http://schemas.microsoft.com/office/drawing/2014/main" id="{C784682A-8902-466E-9BF3-E28101A4B59A}"/>
              </a:ext>
            </a:extLst>
          </p:cNvPr>
          <p:cNvPicPr>
            <a:picLocks noChangeAspect="1"/>
          </p:cNvPicPr>
          <p:nvPr/>
        </p:nvPicPr>
        <p:blipFill>
          <a:blip r:embed="rId2"/>
          <a:stretch>
            <a:fillRect/>
          </a:stretch>
        </p:blipFill>
        <p:spPr>
          <a:xfrm>
            <a:off x="1809460" y="1534809"/>
            <a:ext cx="8002360" cy="4625785"/>
          </a:xfrm>
          <a:prstGeom prst="rect">
            <a:avLst/>
          </a:prstGeom>
        </p:spPr>
      </p:pic>
    </p:spTree>
    <p:extLst>
      <p:ext uri="{BB962C8B-B14F-4D97-AF65-F5344CB8AC3E}">
        <p14:creationId xmlns:p14="http://schemas.microsoft.com/office/powerpoint/2010/main" val="495048934"/>
      </p:ext>
    </p:extLst>
  </p:cSld>
  <p:clrMapOvr>
    <a:masterClrMapping/>
  </p:clrMapOvr>
</p:sld>
</file>

<file path=ppt/theme/theme1.xml><?xml version="1.0" encoding="utf-8"?>
<a:theme xmlns:a="http://schemas.openxmlformats.org/drawingml/2006/main" name="Office Theme">
  <a:themeElements>
    <a:clrScheme name="FANHD">
      <a:dk1>
        <a:sysClr val="windowText" lastClr="000000"/>
      </a:dk1>
      <a:lt1>
        <a:sysClr val="window" lastClr="FFFFFF"/>
      </a:lt1>
      <a:dk2>
        <a:srgbClr val="003865"/>
      </a:dk2>
      <a:lt2>
        <a:srgbClr val="E7E6E6"/>
      </a:lt2>
      <a:accent1>
        <a:srgbClr val="F1BB46"/>
      </a:accent1>
      <a:accent2>
        <a:srgbClr val="E62E1F"/>
      </a:accent2>
      <a:accent3>
        <a:srgbClr val="003865"/>
      </a:accent3>
      <a:accent4>
        <a:srgbClr val="CF7600"/>
      </a:accent4>
      <a:accent5>
        <a:srgbClr val="0053A5"/>
      </a:accent5>
      <a:accent6>
        <a:srgbClr val="FFCC33"/>
      </a:accent6>
      <a:hlink>
        <a:srgbClr val="E62E1F"/>
      </a:hlink>
      <a:folHlink>
        <a:srgbClr val="F1BB4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15184</TotalTime>
  <Words>1682</Words>
  <Application>Microsoft Office PowerPoint</Application>
  <PresentationFormat>Widescreen</PresentationFormat>
  <Paragraphs>75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Avenir LT Std</vt:lpstr>
      <vt:lpstr>Calibri</vt:lpstr>
      <vt:lpstr>Office Theme</vt:lpstr>
      <vt:lpstr>HOW TO ACCURATELY DISCLOSE ON THE FHDS Form with JCP Account Manager  Julie Lynn </vt:lpstr>
      <vt:lpstr>What is new in the JCP Report  Now in the C.A.R. Drop Down Menu  NEW - Consolidated Signature Page  SB 63 – New Layers in the LRA  SGMA – Coming Soon  C.A.R Form FHDS – Revised June 2022      </vt:lpstr>
      <vt:lpstr>PowerPoint Presentation</vt:lpstr>
      <vt:lpstr>AB 38 Facts</vt:lpstr>
      <vt:lpstr>PowerPoint Presentation</vt:lpstr>
      <vt:lpstr>PowerPoint Presentation</vt:lpstr>
      <vt:lpstr>PowerPoint Presentation</vt:lpstr>
      <vt:lpstr>PowerPoint Presentation</vt:lpstr>
      <vt:lpstr>PowerPoint Presentation</vt:lpstr>
      <vt:lpstr>Local Ordinances:  For the past 45 years First American and its NHD predecessor, JCP, have maintained a policy of not disclosing city or county ordinances, why?</vt:lpstr>
      <vt:lpstr>JCP-LGS Always Compliant Always Up To Date</vt:lpstr>
    </vt:vector>
  </TitlesOfParts>
  <Company>First American Title Insurance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Sarber, Elizabeth L.</dc:creator>
  <cp:lastModifiedBy>Julie Lynn</cp:lastModifiedBy>
  <cp:revision>93</cp:revision>
  <dcterms:created xsi:type="dcterms:W3CDTF">2019-07-31T17:45:08Z</dcterms:created>
  <dcterms:modified xsi:type="dcterms:W3CDTF">2022-07-27T21:42:20Z</dcterms:modified>
</cp:coreProperties>
</file>